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4.xml" ContentType="application/vnd.openxmlformats-officedocument.drawingml.chart+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64" r:id="rId2"/>
    <p:sldId id="388" r:id="rId3"/>
    <p:sldId id="314" r:id="rId4"/>
    <p:sldId id="485" r:id="rId5"/>
    <p:sldId id="487" r:id="rId6"/>
    <p:sldId id="489" r:id="rId7"/>
    <p:sldId id="452" r:id="rId8"/>
    <p:sldId id="506" r:id="rId9"/>
    <p:sldId id="337" r:id="rId10"/>
    <p:sldId id="338" r:id="rId11"/>
    <p:sldId id="492" r:id="rId12"/>
    <p:sldId id="493" r:id="rId13"/>
    <p:sldId id="494" r:id="rId14"/>
    <p:sldId id="495" r:id="rId15"/>
    <p:sldId id="491" r:id="rId16"/>
    <p:sldId id="507" r:id="rId17"/>
    <p:sldId id="499" r:id="rId18"/>
    <p:sldId id="498" r:id="rId19"/>
    <p:sldId id="497" r:id="rId20"/>
    <p:sldId id="273" r:id="rId21"/>
    <p:sldId id="514" r:id="rId22"/>
    <p:sldId id="510" r:id="rId23"/>
    <p:sldId id="512" r:id="rId24"/>
    <p:sldId id="515" r:id="rId25"/>
    <p:sldId id="516" r:id="rId26"/>
    <p:sldId id="518" r:id="rId27"/>
    <p:sldId id="519" r:id="rId28"/>
    <p:sldId id="521" r:id="rId29"/>
    <p:sldId id="531" r:id="rId30"/>
    <p:sldId id="522" r:id="rId31"/>
    <p:sldId id="523" r:id="rId32"/>
    <p:sldId id="524" r:id="rId33"/>
    <p:sldId id="526" r:id="rId34"/>
    <p:sldId id="530" r:id="rId35"/>
    <p:sldId id="525" r:id="rId36"/>
    <p:sldId id="579" r:id="rId37"/>
    <p:sldId id="580" r:id="rId38"/>
    <p:sldId id="581" r:id="rId39"/>
    <p:sldId id="582" r:id="rId40"/>
    <p:sldId id="548" r:id="rId41"/>
    <p:sldId id="549" r:id="rId42"/>
    <p:sldId id="550" r:id="rId43"/>
    <p:sldId id="551" r:id="rId44"/>
    <p:sldId id="552" r:id="rId45"/>
    <p:sldId id="553" r:id="rId46"/>
    <p:sldId id="554" r:id="rId47"/>
    <p:sldId id="555" r:id="rId48"/>
    <p:sldId id="556" r:id="rId49"/>
    <p:sldId id="557" r:id="rId50"/>
    <p:sldId id="558" r:id="rId51"/>
    <p:sldId id="559" r:id="rId52"/>
    <p:sldId id="560" r:id="rId53"/>
    <p:sldId id="561" r:id="rId54"/>
    <p:sldId id="466" r:id="rId55"/>
    <p:sldId id="563" r:id="rId56"/>
    <p:sldId id="562" r:id="rId57"/>
    <p:sldId id="572" r:id="rId58"/>
    <p:sldId id="573" r:id="rId59"/>
    <p:sldId id="467" r:id="rId60"/>
    <p:sldId id="468" r:id="rId61"/>
    <p:sldId id="566" r:id="rId62"/>
    <p:sldId id="583" r:id="rId63"/>
    <p:sldId id="585" r:id="rId64"/>
    <p:sldId id="586" r:id="rId6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54" d="100"/>
          <a:sy n="54" d="100"/>
        </p:scale>
        <p:origin x="-96" y="-1692"/>
      </p:cViewPr>
      <p:guideLst>
        <p:guide orient="horz" pos="2160"/>
        <p:guide pos="3840"/>
      </p:guideLst>
    </p:cSldViewPr>
  </p:slideViewPr>
  <p:notesTextViewPr>
    <p:cViewPr>
      <p:scale>
        <a:sx n="1" d="1"/>
        <a:sy n="1" d="1"/>
      </p:scale>
      <p:origin x="0" y="0"/>
    </p:cViewPr>
  </p:notesTextViewPr>
  <p:sorterViewPr>
    <p:cViewPr varScale="1">
      <p:scale>
        <a:sx n="1" d="1"/>
        <a:sy n="1" d="1"/>
      </p:scale>
      <p:origin x="0" y="-167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snfserver01\Abt3\_Abteilungsportfolio\6_Kommunikation\Vortr&#228;ge%20&amp;%20Statistiken\Stats_t&#252;rkei.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snfserver01\Abt3\_Abteilungsportfolio\6_Kommunikation\Vortr&#228;ge%20&amp;%20Statistiken\Stats_t&#252;rkei.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jeanluc:Desktop:ERC-S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66745174552296"/>
          <c:y val="2.0397803215774602E-2"/>
          <c:w val="0.73861556685945262"/>
          <c:h val="0.84836683649838274"/>
        </c:manualLayout>
      </c:layout>
      <c:barChart>
        <c:barDir val="col"/>
        <c:grouping val="clustered"/>
        <c:varyColors val="0"/>
        <c:ser>
          <c:idx val="0"/>
          <c:order val="0"/>
          <c:tx>
            <c:strRef>
              <c:f>'Erfolgsquoten Jahre'!$A$22</c:f>
              <c:strCache>
                <c:ptCount val="1"/>
                <c:pt idx="0">
                  <c:v>Eingereichte Projekte</c:v>
                </c:pt>
              </c:strCache>
            </c:strRef>
          </c:tx>
          <c:spPr>
            <a:scene3d>
              <a:camera prst="orthographicFront"/>
              <a:lightRig rig="threePt" dir="t"/>
            </a:scene3d>
            <a:sp3d>
              <a:bevelT w="12700"/>
            </a:sp3d>
          </c:spPr>
          <c:invertIfNegative val="0"/>
          <c:dLbls>
            <c:spPr>
              <a:noFill/>
              <a:ln>
                <a:noFill/>
              </a:ln>
              <a:effectLst/>
            </c:spPr>
            <c:txPr>
              <a:bodyPr/>
              <a:lstStyle/>
              <a:p>
                <a:pPr>
                  <a:defRPr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'Erfolgsquoten Jahre'!$C$21:$M$21</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'Erfolgsquoten Jahre'!$C$22:$M$22</c:f>
              <c:numCache>
                <c:formatCode>General</c:formatCode>
                <c:ptCount val="11"/>
                <c:pt idx="0">
                  <c:v>599</c:v>
                </c:pt>
                <c:pt idx="1">
                  <c:v>582</c:v>
                </c:pt>
                <c:pt idx="2">
                  <c:v>603</c:v>
                </c:pt>
                <c:pt idx="3">
                  <c:v>624</c:v>
                </c:pt>
                <c:pt idx="4">
                  <c:v>550</c:v>
                </c:pt>
                <c:pt idx="5">
                  <c:v>605</c:v>
                </c:pt>
                <c:pt idx="6">
                  <c:v>624</c:v>
                </c:pt>
                <c:pt idx="7">
                  <c:v>742</c:v>
                </c:pt>
                <c:pt idx="8">
                  <c:v>761</c:v>
                </c:pt>
                <c:pt idx="9">
                  <c:v>686</c:v>
                </c:pt>
                <c:pt idx="10">
                  <c:v>637</c:v>
                </c:pt>
              </c:numCache>
            </c:numRef>
          </c:val>
        </c:ser>
        <c:ser>
          <c:idx val="1"/>
          <c:order val="1"/>
          <c:tx>
            <c:strRef>
              <c:f>'Erfolgsquoten Jahre'!$A$23</c:f>
              <c:strCache>
                <c:ptCount val="1"/>
                <c:pt idx="0">
                  <c:v>Bewilligte Projekte</c:v>
                </c:pt>
              </c:strCache>
            </c:strRef>
          </c:tx>
          <c:spPr>
            <a:scene3d>
              <a:camera prst="orthographicFront"/>
              <a:lightRig rig="threePt" dir="t"/>
            </a:scene3d>
            <a:sp3d>
              <a:bevelT w="12700"/>
            </a:sp3d>
          </c:spPr>
          <c:invertIfNegative val="0"/>
          <c:dLbls>
            <c:spPr>
              <a:noFill/>
              <a:ln>
                <a:noFill/>
              </a:ln>
              <a:effectLst/>
            </c:spPr>
            <c:txPr>
              <a:bodyPr/>
              <a:lstStyle/>
              <a:p>
                <a:pPr>
                  <a:defRPr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'Erfolgsquoten Jahre'!$C$21:$M$21</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'Erfolgsquoten Jahre'!$C$23:$M$23</c:f>
              <c:numCache>
                <c:formatCode>General</c:formatCode>
                <c:ptCount val="11"/>
                <c:pt idx="0">
                  <c:v>325</c:v>
                </c:pt>
                <c:pt idx="1">
                  <c:v>311</c:v>
                </c:pt>
                <c:pt idx="2">
                  <c:v>326</c:v>
                </c:pt>
                <c:pt idx="3">
                  <c:v>363</c:v>
                </c:pt>
                <c:pt idx="4">
                  <c:v>338</c:v>
                </c:pt>
                <c:pt idx="5">
                  <c:v>397</c:v>
                </c:pt>
                <c:pt idx="6">
                  <c:v>320</c:v>
                </c:pt>
                <c:pt idx="7">
                  <c:v>314</c:v>
                </c:pt>
                <c:pt idx="8">
                  <c:v>365</c:v>
                </c:pt>
                <c:pt idx="9">
                  <c:v>342</c:v>
                </c:pt>
                <c:pt idx="10">
                  <c:v>334</c:v>
                </c:pt>
              </c:numCache>
            </c:numRef>
          </c:val>
        </c:ser>
        <c:dLbls>
          <c:showLegendKey val="0"/>
          <c:showVal val="0"/>
          <c:showCatName val="0"/>
          <c:showSerName val="0"/>
          <c:showPercent val="0"/>
          <c:showBubbleSize val="0"/>
        </c:dLbls>
        <c:gapWidth val="75"/>
        <c:overlap val="-9"/>
        <c:axId val="113817088"/>
        <c:axId val="113818624"/>
      </c:barChart>
      <c:lineChart>
        <c:grouping val="standard"/>
        <c:varyColors val="0"/>
        <c:ser>
          <c:idx val="2"/>
          <c:order val="2"/>
          <c:tx>
            <c:strRef>
              <c:f>'Erfolgsquoten Jahre'!$A$24</c:f>
              <c:strCache>
                <c:ptCount val="1"/>
                <c:pt idx="0">
                  <c:v>Erfolgsquote</c:v>
                </c:pt>
              </c:strCache>
            </c:strRef>
          </c:tx>
          <c:spPr>
            <a:ln w="25400">
              <a:solidFill>
                <a:srgbClr val="FF0000"/>
              </a:solidFill>
            </a:ln>
          </c:spPr>
          <c:marker>
            <c:spPr>
              <a:solidFill>
                <a:srgbClr val="FF0000"/>
              </a:solidFill>
              <a:ln>
                <a:solidFill>
                  <a:srgbClr val="FF0000"/>
                </a:solidFill>
              </a:ln>
            </c:spPr>
          </c:marker>
          <c:dLbls>
            <c:dLbl>
              <c:idx val="0"/>
              <c:layout>
                <c:manualLayout>
                  <c:x val="-7.0796460176992095E-3"/>
                  <c:y val="1.7777777777777781E-2"/>
                </c:manualLayout>
              </c:layout>
              <c:tx>
                <c:rich>
                  <a:bodyPr/>
                  <a:lstStyle/>
                  <a:p>
                    <a:r>
                      <a:rPr lang="en-US"/>
                      <a:t>54%</a:t>
                    </a:r>
                  </a:p>
                </c:rich>
              </c:tx>
              <c:showLegendKey val="0"/>
              <c:showVal val="1"/>
              <c:showCatName val="0"/>
              <c:showSerName val="0"/>
              <c:showPercent val="0"/>
              <c:showBubbleSize val="0"/>
              <c:extLst>
                <c:ext xmlns:c15="http://schemas.microsoft.com/office/drawing/2012/chart" uri="{CE6537A1-D6FC-4f65-9D91-7224C49458BB}"/>
              </c:extLst>
            </c:dLbl>
            <c:dLbl>
              <c:idx val="1"/>
              <c:layout>
                <c:manualLayout>
                  <c:x val="-7.0796460176992433E-3"/>
                  <c:y val="-2.1333333333333392E-2"/>
                </c:manualLayout>
              </c:layout>
              <c:tx>
                <c:rich>
                  <a:bodyPr/>
                  <a:lstStyle/>
                  <a:p>
                    <a:r>
                      <a:rPr lang="en-US"/>
                      <a:t>53%</a:t>
                    </a:r>
                  </a:p>
                </c:rich>
              </c:tx>
              <c:showLegendKey val="0"/>
              <c:showVal val="1"/>
              <c:showCatName val="0"/>
              <c:showSerName val="0"/>
              <c:showPercent val="0"/>
              <c:showBubbleSize val="0"/>
              <c:extLst>
                <c:ext xmlns:c15="http://schemas.microsoft.com/office/drawing/2012/chart" uri="{CE6537A1-D6FC-4f65-9D91-7224C49458BB}"/>
              </c:extLst>
            </c:dLbl>
            <c:dLbl>
              <c:idx val="2"/>
              <c:layout>
                <c:manualLayout>
                  <c:x val="-1.9157088122605363E-2"/>
                  <c:y val="-4.2315637964609264E-2"/>
                </c:manualLayout>
              </c:layout>
              <c:tx>
                <c:rich>
                  <a:bodyPr/>
                  <a:lstStyle/>
                  <a:p>
                    <a:r>
                      <a:rPr lang="en-US"/>
                      <a:t>54%</a:t>
                    </a:r>
                  </a:p>
                </c:rich>
              </c:tx>
              <c:showLegendKey val="0"/>
              <c:showVal val="1"/>
              <c:showCatName val="0"/>
              <c:showSerName val="0"/>
              <c:showPercent val="0"/>
              <c:showBubbleSize val="0"/>
              <c:extLst>
                <c:ext xmlns:c15="http://schemas.microsoft.com/office/drawing/2012/chart" uri="{CE6537A1-D6FC-4f65-9D91-7224C49458BB}"/>
              </c:extLst>
            </c:dLbl>
            <c:dLbl>
              <c:idx val="3"/>
              <c:layout>
                <c:manualLayout>
                  <c:x val="-2.2988505747126436E-2"/>
                  <c:y val="-3.7634408602150553E-2"/>
                </c:manualLayout>
              </c:layout>
              <c:tx>
                <c:rich>
                  <a:bodyPr/>
                  <a:lstStyle/>
                  <a:p>
                    <a:r>
                      <a:rPr lang="en-US"/>
                      <a:t>58%</a:t>
                    </a:r>
                  </a:p>
                </c:rich>
              </c:tx>
              <c:showLegendKey val="0"/>
              <c:showVal val="1"/>
              <c:showCatName val="0"/>
              <c:showSerName val="0"/>
              <c:showPercent val="0"/>
              <c:showBubbleSize val="0"/>
              <c:extLst>
                <c:ext xmlns:c15="http://schemas.microsoft.com/office/drawing/2012/chart" uri="{CE6537A1-D6FC-4f65-9D91-7224C49458BB}"/>
              </c:extLst>
            </c:dLbl>
            <c:dLbl>
              <c:idx val="4"/>
              <c:layout>
                <c:manualLayout>
                  <c:x val="-2.2988505747126367E-2"/>
                  <c:y val="-3.4946236559139782E-2"/>
                </c:manualLayout>
              </c:layout>
              <c:tx>
                <c:rich>
                  <a:bodyPr/>
                  <a:lstStyle/>
                  <a:p>
                    <a:r>
                      <a:rPr lang="en-US"/>
                      <a:t>61%</a:t>
                    </a:r>
                  </a:p>
                </c:rich>
              </c:tx>
              <c:showLegendKey val="0"/>
              <c:showVal val="1"/>
              <c:showCatName val="0"/>
              <c:showSerName val="0"/>
              <c:showPercent val="0"/>
              <c:showBubbleSize val="0"/>
              <c:extLst>
                <c:ext xmlns:c15="http://schemas.microsoft.com/office/drawing/2012/chart" uri="{CE6537A1-D6FC-4f65-9D91-7224C49458BB}"/>
              </c:extLst>
            </c:dLbl>
            <c:dLbl>
              <c:idx val="5"/>
              <c:tx>
                <c:rich>
                  <a:bodyPr/>
                  <a:lstStyle/>
                  <a:p>
                    <a:pPr algn="ctr" rtl="0">
                      <a:defRPr lang="de-CH" sz="1000" b="1" i="0" u="none" strike="noStrike" kern="1200" baseline="0">
                        <a:solidFill>
                          <a:sysClr val="windowText" lastClr="000000"/>
                        </a:solidFill>
                        <a:latin typeface="+mn-lt"/>
                        <a:ea typeface="+mn-ea"/>
                        <a:cs typeface="+mn-cs"/>
                      </a:defRPr>
                    </a:pPr>
                    <a:r>
                      <a:rPr lang="en-US"/>
                      <a:t>63%</a:t>
                    </a:r>
                  </a:p>
                </c:rich>
              </c:tx>
              <c:numFmt formatCode="#,##0" sourceLinked="0"/>
              <c:spPr/>
              <c:showLegendKey val="0"/>
              <c:showVal val="1"/>
              <c:showCatName val="0"/>
              <c:showSerName val="0"/>
              <c:showPercent val="0"/>
              <c:showBubbleSize val="0"/>
              <c:extLst>
                <c:ext xmlns:c15="http://schemas.microsoft.com/office/drawing/2012/chart" uri="{CE6537A1-D6FC-4f65-9D91-7224C49458BB}"/>
              </c:extLst>
            </c:dLbl>
            <c:dLbl>
              <c:idx val="6"/>
              <c:layout>
                <c:manualLayout>
                  <c:x val="-9.5785440613026813E-3"/>
                  <c:y val="-8.0645161290322578E-3"/>
                </c:manualLayout>
              </c:layout>
              <c:tx>
                <c:rich>
                  <a:bodyPr/>
                  <a:lstStyle/>
                  <a:p>
                    <a:r>
                      <a:rPr lang="en-US"/>
                      <a:t>51%</a:t>
                    </a:r>
                  </a:p>
                </c:rich>
              </c:tx>
              <c:showLegendKey val="0"/>
              <c:showVal val="1"/>
              <c:showCatName val="0"/>
              <c:showSerName val="0"/>
              <c:showPercent val="0"/>
              <c:showBubbleSize val="0"/>
              <c:extLst>
                <c:ext xmlns:c15="http://schemas.microsoft.com/office/drawing/2012/chart" uri="{CE6537A1-D6FC-4f65-9D91-7224C49458BB}"/>
              </c:extLst>
            </c:dLbl>
            <c:dLbl>
              <c:idx val="7"/>
              <c:layout>
                <c:manualLayout>
                  <c:x val="-5.7471264367817496E-3"/>
                  <c:y val="2.1505376344085923E-2"/>
                </c:manualLayout>
              </c:layout>
              <c:tx>
                <c:rich>
                  <a:bodyPr/>
                  <a:lstStyle/>
                  <a:p>
                    <a:r>
                      <a:rPr lang="en-US"/>
                      <a:t>42%</a:t>
                    </a:r>
                  </a:p>
                </c:rich>
              </c:tx>
              <c:showLegendKey val="0"/>
              <c:showVal val="1"/>
              <c:showCatName val="0"/>
              <c:showSerName val="0"/>
              <c:showPercent val="0"/>
              <c:showBubbleSize val="0"/>
              <c:extLst>
                <c:ext xmlns:c15="http://schemas.microsoft.com/office/drawing/2012/chart" uri="{CE6537A1-D6FC-4f65-9D91-7224C49458BB}"/>
              </c:extLst>
            </c:dLbl>
            <c:dLbl>
              <c:idx val="8"/>
              <c:layout>
                <c:manualLayout>
                  <c:x val="-9.5785440613026813E-3"/>
                  <c:y val="-4.0322580645161289E-2"/>
                </c:manualLayout>
              </c:layout>
              <c:tx>
                <c:rich>
                  <a:bodyPr/>
                  <a:lstStyle/>
                  <a:p>
                    <a:r>
                      <a:rPr lang="en-US"/>
                      <a:t>48%</a:t>
                    </a:r>
                  </a:p>
                </c:rich>
              </c:tx>
              <c:showLegendKey val="0"/>
              <c:showVal val="1"/>
              <c:showCatName val="0"/>
              <c:showSerName val="0"/>
              <c:showPercent val="0"/>
              <c:showBubbleSize val="0"/>
              <c:extLst>
                <c:ext xmlns:c15="http://schemas.microsoft.com/office/drawing/2012/chart" uri="{CE6537A1-D6FC-4f65-9D91-7224C49458BB}"/>
              </c:extLst>
            </c:dLbl>
            <c:dLbl>
              <c:idx val="9"/>
              <c:layout>
                <c:manualLayout>
                  <c:x val="-6.9354799090325485E-3"/>
                  <c:y val="-3.7854777417592939E-2"/>
                </c:manualLayout>
              </c:layout>
              <c:tx>
                <c:rich>
                  <a:bodyPr/>
                  <a:lstStyle/>
                  <a:p>
                    <a:r>
                      <a:rPr lang="en-US" dirty="0" smtClean="0"/>
                      <a:t>50%</a:t>
                    </a:r>
                  </a:p>
                </c:rich>
              </c:tx>
              <c:showLegendKey val="0"/>
              <c:showVal val="1"/>
              <c:showCatName val="0"/>
              <c:showSerName val="0"/>
              <c:showPercent val="0"/>
              <c:showBubbleSize val="0"/>
              <c:extLst>
                <c:ext xmlns:c15="http://schemas.microsoft.com/office/drawing/2012/chart" uri="{CE6537A1-D6FC-4f65-9D91-7224C49458BB}"/>
              </c:extLst>
            </c:dLbl>
            <c:dLbl>
              <c:idx val="10"/>
              <c:layout>
                <c:manualLayout>
                  <c:x val="-7.6628352490421452E-3"/>
                  <c:y val="-4.0322580645161289E-2"/>
                </c:manualLayout>
              </c:layout>
              <c:tx>
                <c:rich>
                  <a:bodyPr/>
                  <a:lstStyle/>
                  <a:p>
                    <a:r>
                      <a:rPr lang="en-US" dirty="0" smtClean="0"/>
                      <a:t>52%</a:t>
                    </a:r>
                  </a:p>
                </c:rich>
              </c:tx>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b="1"/>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basic!$D$33:$M$33</c:f>
              <c:strCache>
                <c:ptCount val="10"/>
                <c:pt idx="0">
                  <c:v>WS06-07</c:v>
                </c:pt>
                <c:pt idx="1">
                  <c:v>SS07</c:v>
                </c:pt>
                <c:pt idx="2">
                  <c:v>WS07-08</c:v>
                </c:pt>
                <c:pt idx="3">
                  <c:v>SS08</c:v>
                </c:pt>
                <c:pt idx="4">
                  <c:v>WS08-09</c:v>
                </c:pt>
                <c:pt idx="5">
                  <c:v>SS09</c:v>
                </c:pt>
                <c:pt idx="6">
                  <c:v>WS09-10</c:v>
                </c:pt>
                <c:pt idx="7">
                  <c:v>SS10</c:v>
                </c:pt>
                <c:pt idx="8">
                  <c:v>WS10-11</c:v>
                </c:pt>
                <c:pt idx="9">
                  <c:v>SS11</c:v>
                </c:pt>
              </c:strCache>
            </c:strRef>
          </c:cat>
          <c:val>
            <c:numRef>
              <c:f>'Erfolgsquoten Jahre'!$C$24:$M$24</c:f>
              <c:numCache>
                <c:formatCode>0</c:formatCode>
                <c:ptCount val="11"/>
                <c:pt idx="0">
                  <c:v>54.257095158597664</c:v>
                </c:pt>
                <c:pt idx="1">
                  <c:v>53.43642611683849</c:v>
                </c:pt>
                <c:pt idx="2">
                  <c:v>54.063018242122716</c:v>
                </c:pt>
                <c:pt idx="3">
                  <c:v>58.173076923076927</c:v>
                </c:pt>
                <c:pt idx="4">
                  <c:v>61.454545454545453</c:v>
                </c:pt>
                <c:pt idx="5">
                  <c:v>65.619834710743802</c:v>
                </c:pt>
                <c:pt idx="6">
                  <c:v>51.282051282051277</c:v>
                </c:pt>
                <c:pt idx="7">
                  <c:v>42.318059299191376</c:v>
                </c:pt>
                <c:pt idx="8">
                  <c:v>47.963206307490147</c:v>
                </c:pt>
                <c:pt idx="9" formatCode="General">
                  <c:v>50</c:v>
                </c:pt>
                <c:pt idx="10" formatCode="General">
                  <c:v>52</c:v>
                </c:pt>
              </c:numCache>
            </c:numRef>
          </c:val>
          <c:smooth val="0"/>
        </c:ser>
        <c:dLbls>
          <c:showLegendKey val="0"/>
          <c:showVal val="0"/>
          <c:showCatName val="0"/>
          <c:showSerName val="0"/>
          <c:showPercent val="0"/>
          <c:showBubbleSize val="0"/>
        </c:dLbls>
        <c:marker val="1"/>
        <c:smooth val="0"/>
        <c:axId val="113835008"/>
        <c:axId val="113833088"/>
      </c:lineChart>
      <c:catAx>
        <c:axId val="113817088"/>
        <c:scaling>
          <c:orientation val="minMax"/>
        </c:scaling>
        <c:delete val="0"/>
        <c:axPos val="b"/>
        <c:numFmt formatCode="General" sourceLinked="1"/>
        <c:majorTickMark val="none"/>
        <c:minorTickMark val="none"/>
        <c:tickLblPos val="nextTo"/>
        <c:spPr>
          <a:ln>
            <a:solidFill>
              <a:sysClr val="windowText" lastClr="000000"/>
            </a:solidFill>
          </a:ln>
        </c:spPr>
        <c:crossAx val="113818624"/>
        <c:crosses val="autoZero"/>
        <c:auto val="1"/>
        <c:lblAlgn val="ctr"/>
        <c:lblOffset val="100"/>
        <c:noMultiLvlLbl val="0"/>
      </c:catAx>
      <c:valAx>
        <c:axId val="113818624"/>
        <c:scaling>
          <c:orientation val="minMax"/>
        </c:scaling>
        <c:delete val="0"/>
        <c:axPos val="l"/>
        <c:title>
          <c:tx>
            <c:rich>
              <a:bodyPr rot="-5400000" vert="horz"/>
              <a:lstStyle/>
              <a:p>
                <a:pPr>
                  <a:defRPr sz="1100"/>
                </a:pPr>
                <a:r>
                  <a:rPr lang="de-CH" sz="1100"/>
                  <a:t>Anzahl</a:t>
                </a:r>
                <a:r>
                  <a:rPr lang="de-CH" sz="1100" baseline="0"/>
                  <a:t> Projekte</a:t>
                </a:r>
                <a:endParaRPr lang="de-CH" sz="1100"/>
              </a:p>
            </c:rich>
          </c:tx>
          <c:overlay val="0"/>
        </c:title>
        <c:numFmt formatCode="General" sourceLinked="1"/>
        <c:majorTickMark val="out"/>
        <c:minorTickMark val="none"/>
        <c:tickLblPos val="nextTo"/>
        <c:spPr>
          <a:ln w="3175">
            <a:solidFill>
              <a:schemeClr val="tx1"/>
            </a:solidFill>
          </a:ln>
        </c:spPr>
        <c:crossAx val="113817088"/>
        <c:crosses val="autoZero"/>
        <c:crossBetween val="between"/>
      </c:valAx>
      <c:valAx>
        <c:axId val="113833088"/>
        <c:scaling>
          <c:orientation val="minMax"/>
        </c:scaling>
        <c:delete val="0"/>
        <c:axPos val="r"/>
        <c:title>
          <c:tx>
            <c:rich>
              <a:bodyPr rot="-5400000" vert="horz"/>
              <a:lstStyle/>
              <a:p>
                <a:pPr>
                  <a:defRPr b="0"/>
                </a:pPr>
                <a:r>
                  <a:rPr lang="de-CH" sz="1100" b="1"/>
                  <a:t>%</a:t>
                </a:r>
              </a:p>
            </c:rich>
          </c:tx>
          <c:overlay val="0"/>
        </c:title>
        <c:numFmt formatCode="0" sourceLinked="1"/>
        <c:majorTickMark val="out"/>
        <c:minorTickMark val="none"/>
        <c:tickLblPos val="nextTo"/>
        <c:spPr>
          <a:ln>
            <a:solidFill>
              <a:sysClr val="windowText" lastClr="000000"/>
            </a:solidFill>
          </a:ln>
        </c:spPr>
        <c:crossAx val="113835008"/>
        <c:crosses val="max"/>
        <c:crossBetween val="between"/>
      </c:valAx>
      <c:catAx>
        <c:axId val="113835008"/>
        <c:scaling>
          <c:orientation val="minMax"/>
        </c:scaling>
        <c:delete val="1"/>
        <c:axPos val="b"/>
        <c:numFmt formatCode="General" sourceLinked="1"/>
        <c:majorTickMark val="out"/>
        <c:minorTickMark val="none"/>
        <c:tickLblPos val="none"/>
        <c:crossAx val="113833088"/>
        <c:crosses val="autoZero"/>
        <c:auto val="1"/>
        <c:lblAlgn val="ctr"/>
        <c:lblOffset val="100"/>
        <c:noMultiLvlLbl val="0"/>
      </c:catAx>
      <c:spPr>
        <a:noFill/>
        <a:ln w="0">
          <a:noFill/>
        </a:ln>
        <a:scene3d>
          <a:camera prst="orthographicFront"/>
          <a:lightRig rig="threePt" dir="t"/>
        </a:scene3d>
        <a:sp3d>
          <a:bevelT h="38100"/>
        </a:sp3d>
      </c:spPr>
    </c:plotArea>
    <c:legend>
      <c:legendPos val="b"/>
      <c:overlay val="0"/>
    </c:legend>
    <c:plotVisOnly val="1"/>
    <c:dispBlanksAs val="gap"/>
    <c:showDLblsOverMax val="0"/>
  </c:chart>
  <c:spPr>
    <a:noFill/>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a:t>Projects submitted</a:t>
            </a:r>
          </a:p>
        </c:rich>
      </c:tx>
      <c:overlay val="0"/>
      <c:spPr>
        <a:noFill/>
        <a:ln>
          <a:noFill/>
        </a:ln>
        <a:effectLst/>
      </c:sp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Lbls>
            <c:dLbl>
              <c:idx val="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n-lt"/>
                      <a:ea typeface="+mn-ea"/>
                      <a:cs typeface="+mn-cs"/>
                    </a:defRPr>
                  </a:pPr>
                  <a:endParaRPr lang="de-DE"/>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de-DE"/>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stats!$G$7:$G$8</c:f>
              <c:strCache>
                <c:ptCount val="2"/>
                <c:pt idx="0">
                  <c:v>Biology</c:v>
                </c:pt>
                <c:pt idx="1">
                  <c:v>Medicine</c:v>
                </c:pt>
              </c:strCache>
            </c:strRef>
          </c:cat>
          <c:val>
            <c:numRef>
              <c:f>stats!$H$7:$H$8</c:f>
              <c:numCache>
                <c:formatCode>General</c:formatCode>
                <c:ptCount val="2"/>
                <c:pt idx="0">
                  <c:v>2051</c:v>
                </c:pt>
                <c:pt idx="1">
                  <c:v>827</c:v>
                </c:pt>
              </c:numCache>
            </c:numRef>
          </c:val>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a:t>Projects approved</a:t>
            </a:r>
          </a:p>
        </c:rich>
      </c:tx>
      <c:overlay val="0"/>
      <c:spPr>
        <a:noFill/>
        <a:ln>
          <a:noFill/>
        </a:ln>
        <a:effectLst/>
      </c:sp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Lbls>
            <c:dLbl>
              <c:idx val="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n-lt"/>
                      <a:ea typeface="+mn-ea"/>
                      <a:cs typeface="+mn-cs"/>
                    </a:defRPr>
                  </a:pPr>
                  <a:endParaRPr lang="de-DE"/>
                </a:p>
              </c:txPr>
              <c:dLblPos val="bestFit"/>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de-DE"/>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stats!$G$7:$G$8</c:f>
              <c:strCache>
                <c:ptCount val="2"/>
                <c:pt idx="0">
                  <c:v>Biology</c:v>
                </c:pt>
                <c:pt idx="1">
                  <c:v>Medicine</c:v>
                </c:pt>
              </c:strCache>
            </c:strRef>
          </c:cat>
          <c:val>
            <c:numRef>
              <c:f>stats!$I$7:$I$8</c:f>
              <c:numCache>
                <c:formatCode>General</c:formatCode>
                <c:ptCount val="2"/>
                <c:pt idx="0">
                  <c:v>1092</c:v>
                </c:pt>
                <c:pt idx="1">
                  <c:v>280</c:v>
                </c:pt>
              </c:numCache>
            </c:numRef>
          </c:val>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sz="1800" b="1" i="0" baseline="0" dirty="0" err="1">
                <a:effectLst/>
              </a:rPr>
              <a:t>Success</a:t>
            </a:r>
            <a:r>
              <a:rPr lang="fr-FR" sz="1800" b="1" i="0" baseline="0" dirty="0">
                <a:effectLst/>
              </a:rPr>
              <a:t> rate </a:t>
            </a:r>
            <a:r>
              <a:rPr lang="fr-FR" sz="1800" b="1" i="0" baseline="0" dirty="0" err="1">
                <a:effectLst/>
              </a:rPr>
              <a:t>at</a:t>
            </a:r>
            <a:r>
              <a:rPr lang="fr-FR" sz="1800" b="1" i="0" baseline="0" dirty="0">
                <a:effectLst/>
              </a:rPr>
              <a:t> the </a:t>
            </a:r>
            <a:r>
              <a:rPr lang="fr-FR" sz="1800" b="1" i="0" baseline="0" dirty="0" smtClean="0">
                <a:effectLst/>
              </a:rPr>
              <a:t>ERC</a:t>
            </a:r>
            <a:br>
              <a:rPr lang="fr-FR" sz="1800" b="1" i="0" baseline="0" dirty="0" smtClean="0">
                <a:effectLst/>
              </a:rPr>
            </a:br>
            <a:r>
              <a:rPr lang="fr-FR" sz="1800" b="1" i="0" baseline="0" dirty="0" smtClean="0">
                <a:effectLst/>
              </a:rPr>
              <a:t>(</a:t>
            </a:r>
            <a:r>
              <a:rPr lang="fr-FR" sz="1800" b="1" i="0" baseline="0" dirty="0" err="1">
                <a:effectLst/>
              </a:rPr>
              <a:t>StG</a:t>
            </a:r>
            <a:r>
              <a:rPr lang="fr-FR" sz="1800" b="1" i="0" baseline="0" dirty="0">
                <a:effectLst/>
              </a:rPr>
              <a:t> and </a:t>
            </a:r>
            <a:r>
              <a:rPr lang="fr-FR" sz="1800" b="1" i="0" baseline="0" dirty="0" err="1">
                <a:effectLst/>
              </a:rPr>
              <a:t>AdG</a:t>
            </a:r>
            <a:r>
              <a:rPr lang="fr-FR" sz="1800" b="1" i="0" baseline="0" dirty="0">
                <a:effectLst/>
              </a:rPr>
              <a:t>, 2007-2013)</a:t>
            </a:r>
            <a:endParaRPr lang="fr-FR" dirty="0">
              <a:effectLst/>
            </a:endParaRPr>
          </a:p>
        </c:rich>
      </c:tx>
      <c:overlay val="0"/>
    </c:title>
    <c:autoTitleDeleted val="0"/>
    <c:plotArea>
      <c:layout/>
      <c:barChart>
        <c:barDir val="col"/>
        <c:grouping val="clustered"/>
        <c:varyColors val="0"/>
        <c:ser>
          <c:idx val="0"/>
          <c:order val="0"/>
          <c:tx>
            <c:strRef>
              <c:f>Feuil1!$B$1</c:f>
              <c:strCache>
                <c:ptCount val="1"/>
                <c:pt idx="0">
                  <c:v>Success rate</c:v>
                </c:pt>
              </c:strCache>
            </c:strRef>
          </c:tx>
          <c:spPr>
            <a:solidFill>
              <a:srgbClr val="FF6600"/>
            </a:solidFill>
          </c:spPr>
          <c:invertIfNegative val="0"/>
          <c:cat>
            <c:strRef>
              <c:f>Feuil1!$A$2:$A$31</c:f>
              <c:strCache>
                <c:ptCount val="30"/>
                <c:pt idx="0">
                  <c:v>FR</c:v>
                </c:pt>
                <c:pt idx="1">
                  <c:v>UK</c:v>
                </c:pt>
                <c:pt idx="2">
                  <c:v>NL</c:v>
                </c:pt>
                <c:pt idx="3">
                  <c:v>DE</c:v>
                </c:pt>
                <c:pt idx="4">
                  <c:v>AT</c:v>
                </c:pt>
                <c:pt idx="5">
                  <c:v>BE</c:v>
                </c:pt>
                <c:pt idx="6">
                  <c:v>DK</c:v>
                </c:pt>
                <c:pt idx="7">
                  <c:v>SE</c:v>
                </c:pt>
                <c:pt idx="8">
                  <c:v>HU</c:v>
                </c:pt>
                <c:pt idx="9">
                  <c:v>ES</c:v>
                </c:pt>
                <c:pt idx="10">
                  <c:v>EE</c:v>
                </c:pt>
                <c:pt idx="11">
                  <c:v>PT</c:v>
                </c:pt>
                <c:pt idx="12">
                  <c:v>IE</c:v>
                </c:pt>
                <c:pt idx="13">
                  <c:v>FI</c:v>
                </c:pt>
                <c:pt idx="14">
                  <c:v>CY</c:v>
                </c:pt>
                <c:pt idx="15">
                  <c:v>IT</c:v>
                </c:pt>
                <c:pt idx="16">
                  <c:v>LV</c:v>
                </c:pt>
                <c:pt idx="17">
                  <c:v>EL</c:v>
                </c:pt>
                <c:pt idx="18">
                  <c:v>HR</c:v>
                </c:pt>
                <c:pt idx="19">
                  <c:v>CZ</c:v>
                </c:pt>
                <c:pt idx="20">
                  <c:v>PL</c:v>
                </c:pt>
                <c:pt idx="21">
                  <c:v>BG</c:v>
                </c:pt>
                <c:pt idx="22">
                  <c:v>SK</c:v>
                </c:pt>
                <c:pt idx="23">
                  <c:v>SI</c:v>
                </c:pt>
                <c:pt idx="25">
                  <c:v>CH</c:v>
                </c:pt>
                <c:pt idx="26">
                  <c:v>IL</c:v>
                </c:pt>
                <c:pt idx="27">
                  <c:v>NO</c:v>
                </c:pt>
                <c:pt idx="28">
                  <c:v>IS</c:v>
                </c:pt>
                <c:pt idx="29">
                  <c:v>TR</c:v>
                </c:pt>
              </c:strCache>
            </c:strRef>
          </c:cat>
          <c:val>
            <c:numRef>
              <c:f>Feuil1!$B$2:$B$31</c:f>
              <c:numCache>
                <c:formatCode>0%</c:formatCode>
                <c:ptCount val="30"/>
                <c:pt idx="0">
                  <c:v>0.16</c:v>
                </c:pt>
                <c:pt idx="1">
                  <c:v>0.14000000000000001</c:v>
                </c:pt>
                <c:pt idx="2">
                  <c:v>0.14000000000000001</c:v>
                </c:pt>
                <c:pt idx="3">
                  <c:v>0.13</c:v>
                </c:pt>
                <c:pt idx="4">
                  <c:v>0.13</c:v>
                </c:pt>
                <c:pt idx="5">
                  <c:v>0.11</c:v>
                </c:pt>
                <c:pt idx="6">
                  <c:v>0.1</c:v>
                </c:pt>
                <c:pt idx="7">
                  <c:v>0.09</c:v>
                </c:pt>
                <c:pt idx="8">
                  <c:v>0.08</c:v>
                </c:pt>
                <c:pt idx="9">
                  <c:v>7.0000000000000007E-2</c:v>
                </c:pt>
                <c:pt idx="10">
                  <c:v>7.0000000000000007E-2</c:v>
                </c:pt>
                <c:pt idx="11">
                  <c:v>0.06</c:v>
                </c:pt>
                <c:pt idx="12">
                  <c:v>0.06</c:v>
                </c:pt>
                <c:pt idx="13">
                  <c:v>0.06</c:v>
                </c:pt>
                <c:pt idx="14">
                  <c:v>0.06</c:v>
                </c:pt>
                <c:pt idx="15">
                  <c:v>0.05</c:v>
                </c:pt>
                <c:pt idx="16">
                  <c:v>0.04</c:v>
                </c:pt>
                <c:pt idx="17">
                  <c:v>0.04</c:v>
                </c:pt>
                <c:pt idx="18">
                  <c:v>0.03</c:v>
                </c:pt>
                <c:pt idx="19">
                  <c:v>0.03</c:v>
                </c:pt>
                <c:pt idx="20">
                  <c:v>0.02</c:v>
                </c:pt>
                <c:pt idx="21">
                  <c:v>0.02</c:v>
                </c:pt>
                <c:pt idx="22">
                  <c:v>0.01</c:v>
                </c:pt>
                <c:pt idx="23">
                  <c:v>0.01</c:v>
                </c:pt>
                <c:pt idx="25">
                  <c:v>0.22</c:v>
                </c:pt>
                <c:pt idx="26">
                  <c:v>0.18</c:v>
                </c:pt>
                <c:pt idx="27">
                  <c:v>7.0000000000000007E-2</c:v>
                </c:pt>
                <c:pt idx="28">
                  <c:v>0.03</c:v>
                </c:pt>
                <c:pt idx="29">
                  <c:v>0.01</c:v>
                </c:pt>
              </c:numCache>
            </c:numRef>
          </c:val>
        </c:ser>
        <c:dLbls>
          <c:showLegendKey val="0"/>
          <c:showVal val="0"/>
          <c:showCatName val="0"/>
          <c:showSerName val="0"/>
          <c:showPercent val="0"/>
          <c:showBubbleSize val="0"/>
        </c:dLbls>
        <c:gapWidth val="150"/>
        <c:axId val="92134400"/>
        <c:axId val="92553984"/>
      </c:barChart>
      <c:catAx>
        <c:axId val="92134400"/>
        <c:scaling>
          <c:orientation val="minMax"/>
        </c:scaling>
        <c:delete val="0"/>
        <c:axPos val="b"/>
        <c:numFmt formatCode="General" sourceLinked="0"/>
        <c:majorTickMark val="out"/>
        <c:minorTickMark val="none"/>
        <c:tickLblPos val="nextTo"/>
        <c:crossAx val="92553984"/>
        <c:crosses val="autoZero"/>
        <c:auto val="1"/>
        <c:lblAlgn val="ctr"/>
        <c:lblOffset val="100"/>
        <c:noMultiLvlLbl val="0"/>
      </c:catAx>
      <c:valAx>
        <c:axId val="92553984"/>
        <c:scaling>
          <c:orientation val="minMax"/>
        </c:scaling>
        <c:delete val="0"/>
        <c:axPos val="l"/>
        <c:majorGridlines/>
        <c:numFmt formatCode="0%" sourceLinked="1"/>
        <c:majorTickMark val="out"/>
        <c:minorTickMark val="none"/>
        <c:tickLblPos val="nextTo"/>
        <c:crossAx val="92134400"/>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4DF9DB-D54E-4490-8912-A62FA83CCBE0}" type="datetimeFigureOut">
              <a:rPr lang="de-CH" smtClean="0"/>
              <a:t>26.02.2015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51C1CA-2946-4BD3-933A-0252257D0B20}" type="slidenum">
              <a:rPr lang="de-CH" smtClean="0"/>
              <a:t>‹Nr.›</a:t>
            </a:fld>
            <a:endParaRPr lang="de-CH"/>
          </a:p>
        </p:txBody>
      </p:sp>
    </p:spTree>
    <p:extLst>
      <p:ext uri="{BB962C8B-B14F-4D97-AF65-F5344CB8AC3E}">
        <p14:creationId xmlns:p14="http://schemas.microsoft.com/office/powerpoint/2010/main" val="1191456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0C88A12B-C715-451B-9D36-F0A9055DC916}" type="slidenum">
              <a:rPr lang="de-CH" sz="1200">
                <a:latin typeface="Times" pitchFamily="1" charset="0"/>
              </a:rPr>
              <a:pPr/>
              <a:t>3</a:t>
            </a:fld>
            <a:endParaRPr lang="de-CH" sz="1200">
              <a:latin typeface="Times" pitchFamily="1"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Private law &gt; Independence of research from politics. Created by researchers for researchers.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Encouraging young talents to pursue a career in research is the uppermost priority of the SNSF. </a:t>
            </a:r>
            <a:endPar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endParaRPr lang="de-CH" dirty="0" smtClean="0"/>
          </a:p>
        </p:txBody>
      </p:sp>
    </p:spTree>
    <p:extLst>
      <p:ext uri="{BB962C8B-B14F-4D97-AF65-F5344CB8AC3E}">
        <p14:creationId xmlns:p14="http://schemas.microsoft.com/office/powerpoint/2010/main" val="163921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62920C9-08E3-4BC1-9B09-DC631036D320}" type="slidenum">
              <a:rPr lang="de-CH"/>
              <a:pPr/>
              <a:t>13</a:t>
            </a:fld>
            <a:endParaRPr lang="de-CH"/>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de-CH" b="1" dirty="0" smtClean="0"/>
          </a:p>
        </p:txBody>
      </p:sp>
    </p:spTree>
    <p:extLst>
      <p:ext uri="{BB962C8B-B14F-4D97-AF65-F5344CB8AC3E}">
        <p14:creationId xmlns:p14="http://schemas.microsoft.com/office/powerpoint/2010/main" val="2205367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3FA525-3A6D-47A9-BDDF-DD91637558CA}" type="slidenum">
              <a:rPr lang="de-CH"/>
              <a:pPr/>
              <a:t>14</a:t>
            </a:fld>
            <a:endParaRPr lang="de-CH"/>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As in previous years, the approved funds were used by the researchers mainly to cover personnel costs, whether for the financing of individual salaries/fellowships in the context of career funding or for the appointment of personnel in research projects.</a:t>
            </a:r>
            <a:endParaRPr lang="de-CH" dirty="0"/>
          </a:p>
        </p:txBody>
      </p:sp>
    </p:spTree>
    <p:extLst>
      <p:ext uri="{BB962C8B-B14F-4D97-AF65-F5344CB8AC3E}">
        <p14:creationId xmlns:p14="http://schemas.microsoft.com/office/powerpoint/2010/main" val="2425582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1585">
              <a:defRPr sz="2100">
                <a:solidFill>
                  <a:schemeClr val="tx1"/>
                </a:solidFill>
                <a:latin typeface="Verdana" panose="020B0604030504040204" pitchFamily="34" charset="0"/>
                <a:ea typeface="MS PGothic" panose="020B0600070205080204" pitchFamily="34" charset="-128"/>
              </a:defRPr>
            </a:lvl1pPr>
            <a:lvl2pPr marL="707687" indent="-272188" defTabSz="881585">
              <a:defRPr sz="2100">
                <a:solidFill>
                  <a:schemeClr val="tx1"/>
                </a:solidFill>
                <a:latin typeface="Verdana" panose="020B0604030504040204" pitchFamily="34" charset="0"/>
                <a:ea typeface="MS PGothic" panose="020B0600070205080204" pitchFamily="34" charset="-128"/>
              </a:defRPr>
            </a:lvl2pPr>
            <a:lvl3pPr marL="1088749" indent="-217750" defTabSz="881585">
              <a:defRPr sz="2100">
                <a:solidFill>
                  <a:schemeClr val="tx1"/>
                </a:solidFill>
                <a:latin typeface="Verdana" panose="020B0604030504040204" pitchFamily="34" charset="0"/>
                <a:ea typeface="MS PGothic" panose="020B0600070205080204" pitchFamily="34" charset="-128"/>
              </a:defRPr>
            </a:lvl3pPr>
            <a:lvl4pPr marL="1524249" indent="-217750" defTabSz="881585">
              <a:defRPr sz="2100">
                <a:solidFill>
                  <a:schemeClr val="tx1"/>
                </a:solidFill>
                <a:latin typeface="Verdana" panose="020B0604030504040204" pitchFamily="34" charset="0"/>
                <a:ea typeface="MS PGothic" panose="020B0600070205080204" pitchFamily="34" charset="-128"/>
              </a:defRPr>
            </a:lvl4pPr>
            <a:lvl5pPr marL="1959749" indent="-217750" defTabSz="881585">
              <a:defRPr sz="2100">
                <a:solidFill>
                  <a:schemeClr val="tx1"/>
                </a:solidFill>
                <a:latin typeface="Verdana" panose="020B0604030504040204" pitchFamily="34" charset="0"/>
                <a:ea typeface="MS PGothic" panose="020B0600070205080204" pitchFamily="34" charset="-128"/>
              </a:defRPr>
            </a:lvl5pPr>
            <a:lvl6pPr marL="2395248" indent="-217750" defTabSz="881585"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6pPr>
            <a:lvl7pPr marL="2830748" indent="-217750" defTabSz="881585"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7pPr>
            <a:lvl8pPr marL="3266249" indent="-217750" defTabSz="881585"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8pPr>
            <a:lvl9pPr marL="3701747" indent="-217750" defTabSz="881585"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9pPr>
          </a:lstStyle>
          <a:p>
            <a:fld id="{694B45E5-8A57-4C65-8CAF-5AE22564B819}" type="slidenum">
              <a:rPr lang="de-CH" sz="1000">
                <a:ea typeface="ヒラギノ角ゴ Pro W3" charset="-128"/>
              </a:rPr>
              <a:pPr/>
              <a:t>15</a:t>
            </a:fld>
            <a:endParaRPr lang="de-CH" sz="1000">
              <a:ea typeface="ヒラギノ角ゴ Pro W3" charset="-128"/>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de-CH" sz="1600" i="1" dirty="0" smtClean="0">
                <a:ea typeface="MS PGothic" panose="020B0600070205080204" pitchFamily="34" charset="-128"/>
              </a:rPr>
              <a:t>8900 </a:t>
            </a:r>
            <a:r>
              <a:rPr lang="de-CH" sz="1600" i="1" dirty="0" err="1" smtClean="0">
                <a:ea typeface="MS PGothic" panose="020B0600070205080204" pitchFamily="34" charset="-128"/>
              </a:rPr>
              <a:t>collaborators</a:t>
            </a:r>
            <a:r>
              <a:rPr lang="de-CH" sz="1600" i="1" dirty="0" smtClean="0">
                <a:ea typeface="MS PGothic" panose="020B0600070205080204" pitchFamily="34" charset="-128"/>
              </a:rPr>
              <a:t>: </a:t>
            </a:r>
            <a:r>
              <a:rPr lang="de-CH" sz="1600" i="1" dirty="0" err="1" smtClean="0">
                <a:solidFill>
                  <a:srgbClr val="FF3300"/>
                </a:solidFill>
                <a:ea typeface="MS PGothic" panose="020B0600070205080204" pitchFamily="34" charset="-128"/>
              </a:rPr>
              <a:t>of</a:t>
            </a:r>
            <a:r>
              <a:rPr lang="de-CH" sz="1600" i="1" dirty="0" smtClean="0">
                <a:solidFill>
                  <a:srgbClr val="FF3300"/>
                </a:solidFill>
                <a:ea typeface="MS PGothic" panose="020B0600070205080204" pitchFamily="34" charset="-128"/>
              </a:rPr>
              <a:t> </a:t>
            </a:r>
            <a:r>
              <a:rPr lang="de-CH" sz="1600" i="1" dirty="0" err="1" smtClean="0">
                <a:solidFill>
                  <a:srgbClr val="FF3300"/>
                </a:solidFill>
                <a:ea typeface="MS PGothic" panose="020B0600070205080204" pitchFamily="34" charset="-128"/>
              </a:rPr>
              <a:t>approximately</a:t>
            </a:r>
            <a:r>
              <a:rPr lang="de-CH" sz="1600" i="1" dirty="0" smtClean="0">
                <a:solidFill>
                  <a:srgbClr val="FF3300"/>
                </a:solidFill>
                <a:ea typeface="MS PGothic" panose="020B0600070205080204" pitchFamily="34" charset="-128"/>
              </a:rPr>
              <a:t> 44,000 Swiss </a:t>
            </a:r>
            <a:r>
              <a:rPr lang="de-CH" sz="1600" i="1" dirty="0" err="1" smtClean="0">
                <a:solidFill>
                  <a:srgbClr val="FF3300"/>
                </a:solidFill>
                <a:ea typeface="MS PGothic" panose="020B0600070205080204" pitchFamily="34" charset="-128"/>
              </a:rPr>
              <a:t>researchers</a:t>
            </a:r>
            <a:r>
              <a:rPr lang="de-CH" sz="1600" i="1" dirty="0" smtClean="0">
                <a:solidFill>
                  <a:srgbClr val="FF3300"/>
                </a:solidFill>
                <a:ea typeface="MS PGothic" panose="020B0600070205080204" pitchFamily="34" charset="-128"/>
              </a:rPr>
              <a:t> (~22%)</a:t>
            </a:r>
          </a:p>
          <a:p>
            <a:pPr eaLnBrk="1" hangingPunct="1"/>
            <a:endParaRPr lang="de-CH" dirty="0" smtClean="0">
              <a:latin typeface="Times" panose="02020603050405020304" pitchFamily="18" charset="0"/>
              <a:ea typeface="ヒラギノ角ゴ Pro W3" charset="-128"/>
            </a:endParaRPr>
          </a:p>
        </p:txBody>
      </p:sp>
    </p:spTree>
    <p:extLst>
      <p:ext uri="{BB962C8B-B14F-4D97-AF65-F5344CB8AC3E}">
        <p14:creationId xmlns:p14="http://schemas.microsoft.com/office/powerpoint/2010/main" val="24939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_</a:t>
            </a:r>
            <a:r>
              <a:rPr lang="de-CH" dirty="0" err="1" smtClean="0"/>
              <a:t>project</a:t>
            </a:r>
            <a:r>
              <a:rPr lang="de-CH" dirty="0" smtClean="0"/>
              <a:t> </a:t>
            </a:r>
            <a:r>
              <a:rPr lang="de-CH" dirty="0" err="1" smtClean="0"/>
              <a:t>funding</a:t>
            </a:r>
            <a:r>
              <a:rPr lang="de-CH" dirty="0" smtClean="0"/>
              <a:t> </a:t>
            </a:r>
            <a:r>
              <a:rPr lang="de-CH" dirty="0" err="1" smtClean="0"/>
              <a:t>is</a:t>
            </a:r>
            <a:r>
              <a:rPr lang="de-CH" dirty="0" smtClean="0"/>
              <a:t> </a:t>
            </a:r>
            <a:r>
              <a:rPr lang="de-CH" dirty="0" err="1" smtClean="0"/>
              <a:t>one</a:t>
            </a:r>
            <a:r>
              <a:rPr lang="de-CH" baseline="0" dirty="0" smtClean="0"/>
              <a:t> </a:t>
            </a:r>
            <a:r>
              <a:rPr lang="de-CH" baseline="0" dirty="0" err="1" smtClean="0"/>
              <a:t>main</a:t>
            </a:r>
            <a:r>
              <a:rPr lang="de-CH" baseline="0" dirty="0" smtClean="0"/>
              <a:t> </a:t>
            </a:r>
            <a:r>
              <a:rPr lang="de-CH" baseline="0" dirty="0" err="1" smtClean="0"/>
              <a:t>funding</a:t>
            </a:r>
            <a:r>
              <a:rPr lang="de-CH" baseline="0" dirty="0" smtClean="0"/>
              <a:t> </a:t>
            </a:r>
            <a:r>
              <a:rPr lang="de-CH" baseline="0" dirty="0" err="1" smtClean="0"/>
              <a:t>line</a:t>
            </a:r>
            <a:r>
              <a:rPr lang="de-CH" baseline="0" dirty="0" smtClean="0"/>
              <a:t> in </a:t>
            </a:r>
            <a:r>
              <a:rPr lang="de-CH" baseline="0" dirty="0" err="1" smtClean="0"/>
              <a:t>the</a:t>
            </a:r>
            <a:r>
              <a:rPr lang="de-CH" baseline="0" dirty="0" smtClean="0"/>
              <a:t> SNF </a:t>
            </a:r>
            <a:r>
              <a:rPr lang="de-CH" baseline="0" dirty="0" err="1" smtClean="0"/>
              <a:t>portfolio</a:t>
            </a:r>
            <a:endParaRPr lang="de-CH" baseline="0" dirty="0" smtClean="0"/>
          </a:p>
          <a:p>
            <a:r>
              <a:rPr lang="de-CH" baseline="0" dirty="0" smtClean="0"/>
              <a:t>_</a:t>
            </a:r>
            <a:r>
              <a:rPr lang="de-CH" baseline="0" dirty="0" err="1" smtClean="0"/>
              <a:t>you</a:t>
            </a:r>
            <a:r>
              <a:rPr lang="de-CH" baseline="0" dirty="0" smtClean="0"/>
              <a:t> </a:t>
            </a:r>
            <a:r>
              <a:rPr lang="de-CH" baseline="0" dirty="0" err="1" smtClean="0"/>
              <a:t>need</a:t>
            </a:r>
            <a:r>
              <a:rPr lang="de-CH" baseline="0" dirty="0" smtClean="0"/>
              <a:t> </a:t>
            </a:r>
            <a:r>
              <a:rPr lang="de-CH" baseline="0" dirty="0" err="1" smtClean="0"/>
              <a:t>to</a:t>
            </a:r>
            <a:r>
              <a:rPr lang="de-CH" baseline="0" dirty="0" smtClean="0"/>
              <a:t> </a:t>
            </a:r>
            <a:r>
              <a:rPr lang="de-CH" baseline="0" dirty="0" err="1" smtClean="0"/>
              <a:t>be</a:t>
            </a:r>
            <a:r>
              <a:rPr lang="de-CH" baseline="0" dirty="0" smtClean="0"/>
              <a:t> in an </a:t>
            </a:r>
            <a:r>
              <a:rPr lang="de-CH" baseline="0" dirty="0" err="1" smtClean="0"/>
              <a:t>advanced</a:t>
            </a:r>
            <a:r>
              <a:rPr lang="de-CH" baseline="0" dirty="0" smtClean="0"/>
              <a:t> </a:t>
            </a:r>
            <a:r>
              <a:rPr lang="de-CH" baseline="0" dirty="0" err="1" smtClean="0"/>
              <a:t>stage</a:t>
            </a:r>
            <a:r>
              <a:rPr lang="de-CH" baseline="0" dirty="0" smtClean="0"/>
              <a:t> </a:t>
            </a:r>
            <a:r>
              <a:rPr lang="de-CH" baseline="0" dirty="0" err="1" smtClean="0"/>
              <a:t>of</a:t>
            </a:r>
            <a:r>
              <a:rPr lang="de-CH" baseline="0" dirty="0" smtClean="0"/>
              <a:t> </a:t>
            </a:r>
            <a:r>
              <a:rPr lang="de-CH" baseline="0" dirty="0" err="1" smtClean="0"/>
              <a:t>your</a:t>
            </a:r>
            <a:r>
              <a:rPr lang="de-CH" baseline="0" dirty="0" smtClean="0"/>
              <a:t> </a:t>
            </a:r>
            <a:r>
              <a:rPr lang="de-CH" baseline="0" dirty="0" err="1" smtClean="0"/>
              <a:t>research</a:t>
            </a:r>
            <a:r>
              <a:rPr lang="de-CH" baseline="0" dirty="0" smtClean="0"/>
              <a:t> </a:t>
            </a:r>
            <a:r>
              <a:rPr lang="de-CH" baseline="0" dirty="0" err="1" smtClean="0"/>
              <a:t>career</a:t>
            </a:r>
            <a:r>
              <a:rPr lang="de-CH" baseline="0" dirty="0" smtClean="0"/>
              <a:t> (</a:t>
            </a:r>
            <a:r>
              <a:rPr lang="de-CH" baseline="0" dirty="0" err="1" smtClean="0"/>
              <a:t>late</a:t>
            </a:r>
            <a:r>
              <a:rPr lang="de-CH" baseline="0" dirty="0" smtClean="0"/>
              <a:t> </a:t>
            </a:r>
            <a:r>
              <a:rPr lang="de-CH" baseline="0" dirty="0" err="1" smtClean="0"/>
              <a:t>postdoc</a:t>
            </a:r>
            <a:r>
              <a:rPr lang="de-CH" baseline="0" dirty="0" smtClean="0"/>
              <a:t> </a:t>
            </a:r>
            <a:r>
              <a:rPr lang="de-CH" baseline="0" dirty="0" err="1" smtClean="0"/>
              <a:t>or</a:t>
            </a:r>
            <a:r>
              <a:rPr lang="de-CH" baseline="0" dirty="0" smtClean="0"/>
              <a:t> </a:t>
            </a:r>
            <a:r>
              <a:rPr lang="de-CH" baseline="0" dirty="0" err="1" smtClean="0"/>
              <a:t>assistant</a:t>
            </a:r>
            <a:r>
              <a:rPr lang="de-CH" baseline="0" dirty="0" smtClean="0"/>
              <a:t> </a:t>
            </a:r>
            <a:r>
              <a:rPr lang="de-CH" baseline="0" dirty="0" err="1" smtClean="0"/>
              <a:t>professor</a:t>
            </a:r>
            <a:r>
              <a:rPr lang="de-CH" baseline="0" dirty="0" smtClean="0"/>
              <a:t> </a:t>
            </a:r>
            <a:r>
              <a:rPr lang="de-CH" baseline="0" dirty="0" err="1" smtClean="0"/>
              <a:t>level</a:t>
            </a:r>
            <a:r>
              <a:rPr lang="de-CH" baseline="0" dirty="0" smtClean="0"/>
              <a:t>) </a:t>
            </a:r>
            <a:r>
              <a:rPr lang="de-CH" baseline="0" dirty="0" err="1" smtClean="0"/>
              <a:t>to</a:t>
            </a:r>
            <a:r>
              <a:rPr lang="de-CH" baseline="0" dirty="0" smtClean="0"/>
              <a:t> </a:t>
            </a:r>
            <a:r>
              <a:rPr lang="de-CH" baseline="0" dirty="0" err="1" smtClean="0"/>
              <a:t>apply</a:t>
            </a:r>
            <a:r>
              <a:rPr lang="de-CH" baseline="0" dirty="0" smtClean="0"/>
              <a:t> </a:t>
            </a:r>
            <a:r>
              <a:rPr lang="de-CH" baseline="0" dirty="0" err="1" smtClean="0"/>
              <a:t>for</a:t>
            </a:r>
            <a:r>
              <a:rPr lang="de-CH" baseline="0" dirty="0" smtClean="0"/>
              <a:t> a </a:t>
            </a:r>
            <a:r>
              <a:rPr lang="de-CH" baseline="0" dirty="0" err="1" smtClean="0"/>
              <a:t>project</a:t>
            </a:r>
            <a:r>
              <a:rPr lang="de-CH" baseline="0" dirty="0" smtClean="0"/>
              <a:t> </a:t>
            </a:r>
            <a:r>
              <a:rPr lang="de-CH" baseline="0" dirty="0" err="1" smtClean="0"/>
              <a:t>grant</a:t>
            </a:r>
            <a:endParaRPr lang="de-CH" dirty="0"/>
          </a:p>
        </p:txBody>
      </p:sp>
      <p:sp>
        <p:nvSpPr>
          <p:cNvPr id="4" name="Slide Number Placeholder 3"/>
          <p:cNvSpPr>
            <a:spLocks noGrp="1"/>
          </p:cNvSpPr>
          <p:nvPr>
            <p:ph type="sldNum" sz="quarter" idx="10"/>
          </p:nvPr>
        </p:nvSpPr>
        <p:spPr/>
        <p:txBody>
          <a:bodyPr/>
          <a:lstStyle/>
          <a:p>
            <a:pPr>
              <a:defRPr/>
            </a:pPr>
            <a:fld id="{F2B56F03-ADBB-46F4-AC85-B6FDF05031C4}" type="slidenum">
              <a:rPr lang="de-CH" smtClean="0"/>
              <a:pPr>
                <a:defRPr/>
              </a:pPr>
              <a:t>16</a:t>
            </a:fld>
            <a:endParaRPr lang="de-CH"/>
          </a:p>
        </p:txBody>
      </p:sp>
    </p:spTree>
    <p:extLst>
      <p:ext uri="{BB962C8B-B14F-4D97-AF65-F5344CB8AC3E}">
        <p14:creationId xmlns:p14="http://schemas.microsoft.com/office/powerpoint/2010/main" val="2695448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Distribution of</a:t>
            </a:r>
            <a:r>
              <a:rPr lang="fr-CH" baseline="0" dirty="0" smtClean="0"/>
              <a:t> the </a:t>
            </a:r>
            <a:r>
              <a:rPr lang="fr-CH" baseline="0" dirty="0" err="1" smtClean="0"/>
              <a:t>approved</a:t>
            </a:r>
            <a:r>
              <a:rPr lang="fr-CH" baseline="0" dirty="0" smtClean="0"/>
              <a:t> </a:t>
            </a:r>
            <a:r>
              <a:rPr lang="fr-CH" baseline="0" dirty="0" err="1" smtClean="0"/>
              <a:t>amounts</a:t>
            </a:r>
            <a:r>
              <a:rPr lang="fr-CH" baseline="0" dirty="0" smtClean="0"/>
              <a:t>.</a:t>
            </a: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Due to rising demand, the SNSF has made more money available for the humanities and social sciences. Their share has grown by three percent to 23% in the last two years.</a:t>
            </a:r>
            <a:endParaRPr lang="fr-CH" dirty="0"/>
          </a:p>
        </p:txBody>
      </p:sp>
      <p:sp>
        <p:nvSpPr>
          <p:cNvPr id="4" name="Espace réservé du numéro de diapositive 3"/>
          <p:cNvSpPr>
            <a:spLocks noGrp="1"/>
          </p:cNvSpPr>
          <p:nvPr>
            <p:ph type="sldNum" sz="quarter" idx="10"/>
          </p:nvPr>
        </p:nvSpPr>
        <p:spPr/>
        <p:txBody>
          <a:bodyPr/>
          <a:lstStyle/>
          <a:p>
            <a:pPr>
              <a:defRPr/>
            </a:pPr>
            <a:fld id="{3FF0BB01-ED33-49E3-87D8-BEE92D669681}" type="slidenum">
              <a:rPr lang="de-CH" smtClean="0"/>
              <a:pPr>
                <a:defRPr/>
              </a:pPr>
              <a:t>17</a:t>
            </a:fld>
            <a:endParaRPr lang="de-CH"/>
          </a:p>
        </p:txBody>
      </p:sp>
    </p:spTree>
    <p:extLst>
      <p:ext uri="{BB962C8B-B14F-4D97-AF65-F5344CB8AC3E}">
        <p14:creationId xmlns:p14="http://schemas.microsoft.com/office/powerpoint/2010/main" val="1645293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Distribution of the </a:t>
            </a:r>
            <a:r>
              <a:rPr lang="fr-CH" dirty="0" err="1" smtClean="0"/>
              <a:t>approved</a:t>
            </a:r>
            <a:r>
              <a:rPr lang="fr-CH" dirty="0" smtClean="0"/>
              <a:t> </a:t>
            </a:r>
            <a:r>
              <a:rPr lang="fr-CH" dirty="0" err="1" smtClean="0"/>
              <a:t>amounts</a:t>
            </a:r>
            <a:r>
              <a:rPr lang="fr-CH" dirty="0" smtClean="0"/>
              <a:t>.</a:t>
            </a:r>
          </a:p>
        </p:txBody>
      </p:sp>
      <p:sp>
        <p:nvSpPr>
          <p:cNvPr id="4" name="Espace réservé du numéro de diapositive 3"/>
          <p:cNvSpPr>
            <a:spLocks noGrp="1"/>
          </p:cNvSpPr>
          <p:nvPr>
            <p:ph type="sldNum" sz="quarter" idx="10"/>
          </p:nvPr>
        </p:nvSpPr>
        <p:spPr/>
        <p:txBody>
          <a:bodyPr/>
          <a:lstStyle/>
          <a:p>
            <a:pPr>
              <a:defRPr/>
            </a:pPr>
            <a:fld id="{3FF0BB01-ED33-49E3-87D8-BEE92D669681}" type="slidenum">
              <a:rPr lang="de-CH" smtClean="0"/>
              <a:pPr>
                <a:defRPr/>
              </a:pPr>
              <a:t>18</a:t>
            </a:fld>
            <a:endParaRPr lang="de-CH"/>
          </a:p>
        </p:txBody>
      </p:sp>
    </p:spTree>
    <p:extLst>
      <p:ext uri="{BB962C8B-B14F-4D97-AF65-F5344CB8AC3E}">
        <p14:creationId xmlns:p14="http://schemas.microsoft.com/office/powerpoint/2010/main" val="32619057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All in all, the demand for career funding continued to rise strongly in 2013. The mobility fellowships were </a:t>
            </a:r>
            <a:r>
              <a:rPr lang="en-US"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reorganised</a:t>
            </a: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and the first Doc.CH grants were awarded. Postdoctoral researchers were able to apply for the new “120% support grants” as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of</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summer</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2013.</a:t>
            </a:r>
            <a:endParaRPr lang="fr-CH" dirty="0"/>
          </a:p>
        </p:txBody>
      </p:sp>
      <p:sp>
        <p:nvSpPr>
          <p:cNvPr id="4" name="Espace réservé du numéro de diapositive 3"/>
          <p:cNvSpPr>
            <a:spLocks noGrp="1"/>
          </p:cNvSpPr>
          <p:nvPr>
            <p:ph type="sldNum" sz="quarter" idx="10"/>
          </p:nvPr>
        </p:nvSpPr>
        <p:spPr/>
        <p:txBody>
          <a:bodyPr/>
          <a:lstStyle/>
          <a:p>
            <a:pPr>
              <a:defRPr/>
            </a:pPr>
            <a:fld id="{3FF0BB01-ED33-49E3-87D8-BEE92D669681}" type="slidenum">
              <a:rPr lang="de-CH" smtClean="0"/>
              <a:pPr>
                <a:defRPr/>
              </a:pPr>
              <a:t>19</a:t>
            </a:fld>
            <a:endParaRPr lang="de-CH"/>
          </a:p>
        </p:txBody>
      </p:sp>
    </p:spTree>
    <p:extLst>
      <p:ext uri="{BB962C8B-B14F-4D97-AF65-F5344CB8AC3E}">
        <p14:creationId xmlns:p14="http://schemas.microsoft.com/office/powerpoint/2010/main" val="1953265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_</a:t>
            </a:r>
            <a:r>
              <a:rPr lang="de-CH" dirty="0" err="1" smtClean="0"/>
              <a:t>no</a:t>
            </a:r>
            <a:r>
              <a:rPr lang="de-CH" baseline="0" dirty="0" smtClean="0"/>
              <a:t> immediate </a:t>
            </a:r>
            <a:r>
              <a:rPr lang="de-CH" baseline="0" dirty="0" err="1" smtClean="0"/>
              <a:t>commercial</a:t>
            </a:r>
            <a:r>
              <a:rPr lang="de-CH" baseline="0" dirty="0" smtClean="0"/>
              <a:t> </a:t>
            </a:r>
            <a:r>
              <a:rPr lang="de-CH" baseline="0" dirty="0" err="1" smtClean="0"/>
              <a:t>application</a:t>
            </a:r>
            <a:r>
              <a:rPr lang="de-CH" baseline="0" dirty="0" smtClean="0"/>
              <a:t>: </a:t>
            </a:r>
            <a:r>
              <a:rPr lang="de-CH" baseline="0" dirty="0" err="1" smtClean="0"/>
              <a:t>does</a:t>
            </a:r>
            <a:r>
              <a:rPr lang="de-CH" baseline="0" dirty="0" smtClean="0"/>
              <a:t> not </a:t>
            </a:r>
            <a:r>
              <a:rPr lang="de-CH" baseline="0" dirty="0" err="1" smtClean="0"/>
              <a:t>exclude</a:t>
            </a:r>
            <a:r>
              <a:rPr lang="de-CH" baseline="0" dirty="0" smtClean="0"/>
              <a:t> </a:t>
            </a:r>
            <a:r>
              <a:rPr lang="de-CH" baseline="0" dirty="0" err="1" smtClean="0"/>
              <a:t>patentability</a:t>
            </a:r>
            <a:r>
              <a:rPr lang="de-CH" baseline="0" dirty="0" smtClean="0"/>
              <a:t> </a:t>
            </a:r>
            <a:r>
              <a:rPr lang="de-CH" baseline="0" dirty="0" err="1" smtClean="0"/>
              <a:t>of</a:t>
            </a:r>
            <a:r>
              <a:rPr lang="de-CH" baseline="0" dirty="0" smtClean="0"/>
              <a:t> </a:t>
            </a:r>
            <a:r>
              <a:rPr lang="de-CH" baseline="0" dirty="0" err="1" smtClean="0"/>
              <a:t>findings</a:t>
            </a:r>
            <a:r>
              <a:rPr lang="de-CH" baseline="0" dirty="0" smtClean="0"/>
              <a:t>, IP </a:t>
            </a:r>
            <a:r>
              <a:rPr lang="de-CH" baseline="0" dirty="0" err="1" smtClean="0"/>
              <a:t>with</a:t>
            </a:r>
            <a:r>
              <a:rPr lang="de-CH" baseline="0" dirty="0" smtClean="0"/>
              <a:t> </a:t>
            </a:r>
            <a:r>
              <a:rPr lang="de-CH" baseline="0" dirty="0" err="1" smtClean="0"/>
              <a:t>institution</a:t>
            </a:r>
            <a:r>
              <a:rPr lang="de-CH" baseline="0" dirty="0" smtClean="0"/>
              <a:t> </a:t>
            </a:r>
            <a:r>
              <a:rPr lang="de-CH" baseline="0" dirty="0" err="1" smtClean="0"/>
              <a:t>and</a:t>
            </a:r>
            <a:r>
              <a:rPr lang="de-CH" baseline="0" dirty="0" smtClean="0"/>
              <a:t> </a:t>
            </a:r>
            <a:r>
              <a:rPr lang="de-CH" baseline="0" dirty="0" err="1" smtClean="0"/>
              <a:t>researcher</a:t>
            </a:r>
            <a:r>
              <a:rPr lang="de-CH" baseline="0" dirty="0" smtClean="0"/>
              <a:t>, not </a:t>
            </a:r>
            <a:r>
              <a:rPr lang="de-CH" baseline="0" dirty="0" err="1" smtClean="0"/>
              <a:t>with</a:t>
            </a:r>
            <a:r>
              <a:rPr lang="de-CH" baseline="0" dirty="0" smtClean="0"/>
              <a:t> SNF</a:t>
            </a:r>
          </a:p>
          <a:p>
            <a:r>
              <a:rPr lang="de-CH" baseline="0" dirty="0" smtClean="0"/>
              <a:t>_</a:t>
            </a:r>
            <a:r>
              <a:rPr lang="de-CH" baseline="0" dirty="0" err="1" smtClean="0"/>
              <a:t>research</a:t>
            </a:r>
            <a:r>
              <a:rPr lang="de-CH" baseline="0" dirty="0" smtClean="0"/>
              <a:t> </a:t>
            </a:r>
            <a:r>
              <a:rPr lang="de-CH" baseline="0" dirty="0" err="1" smtClean="0"/>
              <a:t>costs</a:t>
            </a:r>
            <a:r>
              <a:rPr lang="de-CH" baseline="0" dirty="0" smtClean="0"/>
              <a:t> </a:t>
            </a:r>
            <a:r>
              <a:rPr lang="de-CH" baseline="0" dirty="0" err="1" smtClean="0"/>
              <a:t>include</a:t>
            </a:r>
            <a:r>
              <a:rPr lang="de-CH" baseline="0" dirty="0" smtClean="0"/>
              <a:t> e.g. </a:t>
            </a:r>
            <a:r>
              <a:rPr lang="de-CH" baseline="0" dirty="0" err="1" smtClean="0"/>
              <a:t>disposables</a:t>
            </a:r>
            <a:r>
              <a:rPr lang="de-CH" baseline="0" dirty="0" smtClean="0"/>
              <a:t>, </a:t>
            </a:r>
            <a:r>
              <a:rPr lang="de-CH" baseline="0" dirty="0" err="1" smtClean="0"/>
              <a:t>chemicals</a:t>
            </a:r>
            <a:r>
              <a:rPr lang="de-CH" baseline="0" dirty="0" smtClean="0"/>
              <a:t>, </a:t>
            </a:r>
            <a:r>
              <a:rPr lang="de-CH" baseline="0" dirty="0" err="1" smtClean="0"/>
              <a:t>or</a:t>
            </a:r>
            <a:r>
              <a:rPr lang="de-CH" baseline="0" dirty="0" smtClean="0"/>
              <a:t> </a:t>
            </a:r>
            <a:r>
              <a:rPr lang="de-CH" baseline="0" dirty="0" err="1" smtClean="0"/>
              <a:t>scanner</a:t>
            </a:r>
            <a:r>
              <a:rPr lang="de-CH" baseline="0" dirty="0" smtClean="0"/>
              <a:t> time </a:t>
            </a:r>
            <a:r>
              <a:rPr lang="de-CH" baseline="0" dirty="0" err="1" smtClean="0"/>
              <a:t>for</a:t>
            </a:r>
            <a:r>
              <a:rPr lang="de-CH" baseline="0" dirty="0" smtClean="0"/>
              <a:t> </a:t>
            </a:r>
            <a:r>
              <a:rPr lang="de-CH" baseline="0" dirty="0" err="1" smtClean="0"/>
              <a:t>px</a:t>
            </a:r>
            <a:endParaRPr lang="de-CH" baseline="0" dirty="0" smtClean="0"/>
          </a:p>
          <a:p>
            <a:r>
              <a:rPr lang="de-CH" baseline="0" dirty="0" smtClean="0"/>
              <a:t>_</a:t>
            </a:r>
            <a:r>
              <a:rPr lang="de-CH" baseline="0" dirty="0" err="1" smtClean="0"/>
              <a:t>small</a:t>
            </a:r>
            <a:r>
              <a:rPr lang="de-CH" baseline="0" dirty="0" smtClean="0"/>
              <a:t> </a:t>
            </a:r>
            <a:r>
              <a:rPr lang="de-CH" baseline="0" dirty="0" err="1" smtClean="0"/>
              <a:t>equipment</a:t>
            </a:r>
            <a:r>
              <a:rPr lang="de-CH" baseline="0" dirty="0" smtClean="0"/>
              <a:t> &lt;&lt; 100’000, </a:t>
            </a:r>
            <a:r>
              <a:rPr lang="de-CH" baseline="0" dirty="0" err="1" smtClean="0"/>
              <a:t>more</a:t>
            </a:r>
            <a:r>
              <a:rPr lang="de-CH" baseline="0" dirty="0" smtClean="0"/>
              <a:t> expensive </a:t>
            </a:r>
            <a:r>
              <a:rPr lang="de-CH" baseline="0" dirty="0" err="1" smtClean="0"/>
              <a:t>equipment</a:t>
            </a:r>
            <a:r>
              <a:rPr lang="de-CH" baseline="0" dirty="0" smtClean="0"/>
              <a:t> </a:t>
            </a:r>
            <a:r>
              <a:rPr lang="de-CH" baseline="0" dirty="0" err="1" smtClean="0"/>
              <a:t>to</a:t>
            </a:r>
            <a:r>
              <a:rPr lang="de-CH" baseline="0" dirty="0" smtClean="0"/>
              <a:t> </a:t>
            </a:r>
            <a:r>
              <a:rPr lang="de-CH" baseline="0" dirty="0" err="1" smtClean="0"/>
              <a:t>be</a:t>
            </a:r>
            <a:r>
              <a:rPr lang="de-CH" baseline="0" dirty="0" smtClean="0"/>
              <a:t> </a:t>
            </a:r>
            <a:r>
              <a:rPr lang="de-CH" baseline="0" dirty="0" err="1" smtClean="0"/>
              <a:t>applied</a:t>
            </a:r>
            <a:r>
              <a:rPr lang="de-CH" baseline="0" dirty="0" smtClean="0"/>
              <a:t> </a:t>
            </a:r>
            <a:r>
              <a:rPr lang="de-CH" baseline="0" dirty="0" err="1" smtClean="0"/>
              <a:t>for</a:t>
            </a:r>
            <a:r>
              <a:rPr lang="de-CH" baseline="0" dirty="0" smtClean="0"/>
              <a:t> via R’EQUIP</a:t>
            </a:r>
          </a:p>
          <a:p>
            <a:r>
              <a:rPr lang="de-CH" baseline="0" dirty="0" smtClean="0"/>
              <a:t>_</a:t>
            </a:r>
            <a:r>
              <a:rPr lang="de-CH" baseline="0" dirty="0" err="1" smtClean="0"/>
              <a:t>salary</a:t>
            </a:r>
            <a:r>
              <a:rPr lang="de-CH" baseline="0" dirty="0" smtClean="0"/>
              <a:t>: </a:t>
            </a:r>
            <a:r>
              <a:rPr lang="de-CH" baseline="0" dirty="0" err="1" smtClean="0"/>
              <a:t>you</a:t>
            </a:r>
            <a:r>
              <a:rPr lang="de-CH" baseline="0" dirty="0" smtClean="0"/>
              <a:t> </a:t>
            </a:r>
            <a:r>
              <a:rPr lang="de-CH" baseline="0" dirty="0" err="1" smtClean="0"/>
              <a:t>may</a:t>
            </a:r>
            <a:r>
              <a:rPr lang="de-CH" baseline="0" dirty="0" smtClean="0"/>
              <a:t> also not </a:t>
            </a:r>
            <a:r>
              <a:rPr lang="de-CH" baseline="0" dirty="0" err="1" smtClean="0"/>
              <a:t>be</a:t>
            </a:r>
            <a:r>
              <a:rPr lang="de-CH" baseline="0" dirty="0" smtClean="0"/>
              <a:t> </a:t>
            </a:r>
            <a:r>
              <a:rPr lang="de-CH" baseline="0" dirty="0" err="1" smtClean="0"/>
              <a:t>paid</a:t>
            </a:r>
            <a:r>
              <a:rPr lang="de-CH" baseline="0" dirty="0" smtClean="0"/>
              <a:t> </a:t>
            </a:r>
            <a:r>
              <a:rPr lang="de-CH" baseline="0" dirty="0" err="1" smtClean="0"/>
              <a:t>by</a:t>
            </a:r>
            <a:r>
              <a:rPr lang="de-CH" baseline="0" dirty="0" smtClean="0"/>
              <a:t> a different SNF </a:t>
            </a:r>
            <a:r>
              <a:rPr lang="de-CH" baseline="0" dirty="0" err="1" smtClean="0"/>
              <a:t>grant</a:t>
            </a:r>
            <a:endParaRPr lang="de-CH" baseline="0" dirty="0" smtClean="0"/>
          </a:p>
          <a:p>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21</a:t>
            </a:fld>
            <a:endParaRPr lang="de-CH"/>
          </a:p>
        </p:txBody>
      </p:sp>
    </p:spTree>
    <p:extLst>
      <p:ext uri="{BB962C8B-B14F-4D97-AF65-F5344CB8AC3E}">
        <p14:creationId xmlns:p14="http://schemas.microsoft.com/office/powerpoint/2010/main" val="2012330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177C6D6C-7B12-4C07-B012-EB01BFECD584}" type="slidenum">
              <a:rPr lang="de-CH" sz="1200">
                <a:latin typeface="Times" pitchFamily="1" charset="0"/>
              </a:rPr>
              <a:pPr/>
              <a:t>22</a:t>
            </a:fld>
            <a:endParaRPr lang="de-CH" sz="1200">
              <a:latin typeface="Times" pitchFamily="1"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smtClean="0"/>
          </a:p>
        </p:txBody>
      </p:sp>
    </p:spTree>
    <p:extLst>
      <p:ext uri="{BB962C8B-B14F-4D97-AF65-F5344CB8AC3E}">
        <p14:creationId xmlns:p14="http://schemas.microsoft.com/office/powerpoint/2010/main" val="929220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609DD8EA-66A7-42E4-956F-F1B8F6D0F243}" type="slidenum">
              <a:rPr lang="de-CH" sz="1200">
                <a:latin typeface="Times" pitchFamily="1" charset="0"/>
              </a:rPr>
              <a:pPr/>
              <a:t>23</a:t>
            </a:fld>
            <a:endParaRPr lang="de-CH" sz="1200">
              <a:latin typeface="Times" pitchFamily="1"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smtClean="0"/>
          </a:p>
        </p:txBody>
      </p:sp>
    </p:spTree>
    <p:extLst>
      <p:ext uri="{BB962C8B-B14F-4D97-AF65-F5344CB8AC3E}">
        <p14:creationId xmlns:p14="http://schemas.microsoft.com/office/powerpoint/2010/main" val="420377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0C88A12B-C715-451B-9D36-F0A9055DC916}" type="slidenum">
              <a:rPr lang="de-CH" sz="1200">
                <a:latin typeface="Times" pitchFamily="1" charset="0"/>
              </a:rPr>
              <a:pPr/>
              <a:t>4</a:t>
            </a:fld>
            <a:endParaRPr lang="de-CH" sz="1200">
              <a:latin typeface="Times" pitchFamily="1"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smtClean="0"/>
          </a:p>
        </p:txBody>
      </p:sp>
    </p:spTree>
    <p:extLst>
      <p:ext uri="{BB962C8B-B14F-4D97-AF65-F5344CB8AC3E}">
        <p14:creationId xmlns:p14="http://schemas.microsoft.com/office/powerpoint/2010/main" val="23868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Verdana" pitchFamily="-112" charset="0"/>
                <a:ea typeface="ヒラギノ角ゴ Pro W3" pitchFamily="-112" charset="-128"/>
                <a:cs typeface="Times New Roman" pitchFamily="-112" charset="0"/>
              </a:rPr>
              <a:t>_post doc: “</a:t>
            </a:r>
            <a:r>
              <a:rPr lang="en-GB" dirty="0" err="1" smtClean="0">
                <a:latin typeface="Verdana" pitchFamily="-112" charset="0"/>
                <a:ea typeface="ヒラギノ角ゴ Pro W3" pitchFamily="-112" charset="-128"/>
                <a:cs typeface="Times New Roman" pitchFamily="-112" charset="0"/>
              </a:rPr>
              <a:t>mehrjährig</a:t>
            </a:r>
            <a:r>
              <a:rPr lang="en-GB" dirty="0" smtClean="0">
                <a:latin typeface="Verdana" pitchFamily="-112" charset="0"/>
                <a:ea typeface="ヒラギノ角ゴ Pro W3" pitchFamily="-112" charset="-128"/>
                <a:cs typeface="Times New Roman" pitchFamily="-112" charset="0"/>
              </a:rPr>
              <a:t>” &gt; 2</a:t>
            </a:r>
            <a:r>
              <a:rPr lang="en-GB" baseline="0" dirty="0" smtClean="0">
                <a:latin typeface="Verdana" pitchFamily="-112" charset="0"/>
                <a:ea typeface="ヒラギノ角ゴ Pro W3" pitchFamily="-112" charset="-128"/>
                <a:cs typeface="Times New Roman" pitchFamily="-112" charset="0"/>
              </a:rPr>
              <a:t> years</a:t>
            </a:r>
            <a:endParaRPr lang="en-GB" dirty="0" smtClean="0">
              <a:latin typeface="Verdana" pitchFamily="-112" charset="0"/>
              <a:ea typeface="ヒラギノ角ゴ Pro W3" pitchFamily="-112" charset="-128"/>
              <a:cs typeface="Times New Roman" pitchFamily="-112"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Verdana" pitchFamily="-112" charset="0"/>
                <a:ea typeface="ヒラギノ角ゴ Pro W3" pitchFamily="-112" charset="-128"/>
                <a:cs typeface="Times New Roman" pitchFamily="-112" charset="0"/>
              </a:rPr>
              <a:t>_are autonomous in the realisation of their research</a:t>
            </a:r>
          </a:p>
          <a:p>
            <a:endParaRPr lang="fr-CH" dirty="0"/>
          </a:p>
        </p:txBody>
      </p:sp>
      <p:sp>
        <p:nvSpPr>
          <p:cNvPr id="4" name="Espace réservé du numéro de diapositive 3"/>
          <p:cNvSpPr>
            <a:spLocks noGrp="1"/>
          </p:cNvSpPr>
          <p:nvPr>
            <p:ph type="sldNum" sz="quarter" idx="10"/>
          </p:nvPr>
        </p:nvSpPr>
        <p:spPr/>
        <p:txBody>
          <a:bodyPr/>
          <a:lstStyle/>
          <a:p>
            <a:pPr>
              <a:defRPr/>
            </a:pPr>
            <a:fld id="{F2B56F03-ADBB-46F4-AC85-B6FDF05031C4}" type="slidenum">
              <a:rPr lang="de-CH" smtClean="0"/>
              <a:pPr>
                <a:defRPr/>
              </a:pPr>
              <a:t>24</a:t>
            </a:fld>
            <a:endParaRPr lang="de-CH"/>
          </a:p>
        </p:txBody>
      </p:sp>
    </p:spTree>
    <p:extLst>
      <p:ext uri="{BB962C8B-B14F-4D97-AF65-F5344CB8AC3E}">
        <p14:creationId xmlns:p14="http://schemas.microsoft.com/office/powerpoint/2010/main" val="26161200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_formal </a:t>
            </a:r>
            <a:r>
              <a:rPr lang="de-CH" dirty="0" err="1" smtClean="0"/>
              <a:t>evaluation</a:t>
            </a:r>
            <a:r>
              <a:rPr lang="de-CH" dirty="0" smtClean="0"/>
              <a:t>: </a:t>
            </a:r>
          </a:p>
          <a:p>
            <a:r>
              <a:rPr lang="de-CH" dirty="0" smtClean="0"/>
              <a:t>_</a:t>
            </a:r>
            <a:r>
              <a:rPr lang="de-CH" dirty="0" err="1" smtClean="0"/>
              <a:t>earlist</a:t>
            </a:r>
            <a:r>
              <a:rPr lang="de-CH" baseline="0" dirty="0" smtClean="0"/>
              <a:t> </a:t>
            </a:r>
            <a:r>
              <a:rPr lang="de-CH" baseline="0" dirty="0" err="1" smtClean="0"/>
              <a:t>starting</a:t>
            </a:r>
            <a:r>
              <a:rPr lang="de-CH" baseline="0" dirty="0" smtClean="0"/>
              <a:t> </a:t>
            </a:r>
            <a:r>
              <a:rPr lang="de-CH" baseline="0" dirty="0" err="1" smtClean="0"/>
              <a:t>date</a:t>
            </a:r>
            <a:r>
              <a:rPr lang="de-CH" baseline="0" dirty="0" smtClean="0"/>
              <a:t>: </a:t>
            </a:r>
            <a:r>
              <a:rPr lang="de-CH" baseline="0" dirty="0" err="1" smtClean="0"/>
              <a:t>grants</a:t>
            </a:r>
            <a:r>
              <a:rPr lang="de-CH" baseline="0" dirty="0" smtClean="0"/>
              <a:t> must </a:t>
            </a:r>
            <a:r>
              <a:rPr lang="de-CH" baseline="0" dirty="0" err="1" smtClean="0"/>
              <a:t>be</a:t>
            </a:r>
            <a:r>
              <a:rPr lang="de-CH" baseline="0" dirty="0" smtClean="0"/>
              <a:t> </a:t>
            </a:r>
            <a:r>
              <a:rPr lang="de-CH" baseline="0" dirty="0" err="1" smtClean="0"/>
              <a:t>opened</a:t>
            </a:r>
            <a:r>
              <a:rPr lang="de-CH" baseline="0" dirty="0" smtClean="0"/>
              <a:t> </a:t>
            </a:r>
            <a:r>
              <a:rPr lang="de-CH" baseline="0" dirty="0" err="1" smtClean="0"/>
              <a:t>within</a:t>
            </a:r>
            <a:r>
              <a:rPr lang="de-CH" baseline="0" dirty="0" smtClean="0"/>
              <a:t> a 12 </a:t>
            </a:r>
            <a:r>
              <a:rPr lang="de-CH" baseline="0" dirty="0" err="1" smtClean="0"/>
              <a:t>mo</a:t>
            </a:r>
            <a:r>
              <a:rPr lang="de-CH" baseline="0" dirty="0" smtClean="0"/>
              <a:t> </a:t>
            </a:r>
            <a:r>
              <a:rPr lang="de-CH" baseline="0" dirty="0" err="1" smtClean="0"/>
              <a:t>period</a:t>
            </a:r>
            <a:r>
              <a:rPr lang="de-CH" baseline="0" dirty="0" smtClean="0"/>
              <a:t> </a:t>
            </a:r>
            <a:r>
              <a:rPr lang="de-CH" baseline="0" dirty="0" err="1" smtClean="0"/>
              <a:t>following</a:t>
            </a:r>
            <a:r>
              <a:rPr lang="de-CH" baseline="0" dirty="0" smtClean="0"/>
              <a:t> </a:t>
            </a:r>
            <a:r>
              <a:rPr lang="de-CH" baseline="0" dirty="0" err="1" smtClean="0"/>
              <a:t>the</a:t>
            </a:r>
            <a:r>
              <a:rPr lang="de-CH" baseline="0" dirty="0" smtClean="0"/>
              <a:t> </a:t>
            </a:r>
            <a:r>
              <a:rPr lang="de-CH" baseline="0" dirty="0" err="1" smtClean="0"/>
              <a:t>date</a:t>
            </a:r>
            <a:r>
              <a:rPr lang="de-CH" baseline="0" dirty="0" smtClean="0"/>
              <a:t> </a:t>
            </a:r>
            <a:r>
              <a:rPr lang="de-CH" baseline="0" dirty="0" err="1" smtClean="0"/>
              <a:t>of</a:t>
            </a:r>
            <a:r>
              <a:rPr lang="de-CH" baseline="0" dirty="0" smtClean="0"/>
              <a:t> </a:t>
            </a:r>
            <a:r>
              <a:rPr lang="de-CH" baseline="0" dirty="0" err="1" smtClean="0"/>
              <a:t>the</a:t>
            </a:r>
            <a:r>
              <a:rPr lang="de-CH" baseline="0" dirty="0" smtClean="0"/>
              <a:t> </a:t>
            </a:r>
            <a:r>
              <a:rPr lang="de-CH" baseline="0" dirty="0" err="1" smtClean="0"/>
              <a:t>decision</a:t>
            </a:r>
            <a:r>
              <a:rPr lang="de-CH" baseline="0" dirty="0" smtClean="0"/>
              <a:t> </a:t>
            </a:r>
            <a:r>
              <a:rPr lang="de-CH" baseline="0" dirty="0" err="1" smtClean="0"/>
              <a:t>letter</a:t>
            </a:r>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25</a:t>
            </a:fld>
            <a:endParaRPr lang="de-CH"/>
          </a:p>
        </p:txBody>
      </p:sp>
    </p:spTree>
    <p:extLst>
      <p:ext uri="{BB962C8B-B14F-4D97-AF65-F5344CB8AC3E}">
        <p14:creationId xmlns:p14="http://schemas.microsoft.com/office/powerpoint/2010/main" val="1832076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dirty="0" smtClean="0"/>
              <a:t>_start early:</a:t>
            </a:r>
            <a:r>
              <a:rPr lang="en-GB" sz="1200" b="0" baseline="0" dirty="0" smtClean="0"/>
              <a:t> each year grants are declined because they arrive minutes too late</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baseline="0" dirty="0" smtClean="0"/>
              <a:t>_guidelines: research plans that do not adhere to SNSF format are rejected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baseline="0" dirty="0" smtClean="0"/>
              <a:t>_hypotheses: often long lists of declarations; focus on a few statistically testable hypotheses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baseline="0" dirty="0" smtClean="0"/>
              <a:t>_reviewers: complete (!) literature review, r</a:t>
            </a:r>
            <a:r>
              <a:rPr lang="en-GB" sz="1200" b="0" dirty="0" smtClean="0"/>
              <a:t>eviewers want to see their work cited; update review</a:t>
            </a:r>
            <a:r>
              <a:rPr lang="en-GB" sz="1200" b="0" baseline="0" dirty="0" smtClean="0"/>
              <a:t> before re-submitting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baseline="0" dirty="0" smtClean="0"/>
              <a:t>_concrete outcome: no fishing expeditions, no try and see</a:t>
            </a:r>
            <a:r>
              <a:rPr lang="en-GB" sz="1200" b="0" dirty="0" smtClean="0"/>
              <a:t/>
            </a:r>
            <a:br>
              <a:rPr lang="en-GB" sz="1200" b="0" dirty="0" smtClean="0"/>
            </a:br>
            <a:r>
              <a:rPr lang="en-GB" sz="1200" b="0" dirty="0" smtClean="0"/>
              <a:t>_Methods description: detailed enough (i.e.</a:t>
            </a:r>
            <a:r>
              <a:rPr lang="en-GB" sz="1200" b="0" baseline="0" dirty="0" smtClean="0"/>
              <a:t> shorten general </a:t>
            </a:r>
            <a:r>
              <a:rPr lang="en-GB" sz="1200" b="0" baseline="0" dirty="0" err="1" smtClean="0"/>
              <a:t>blabla</a:t>
            </a:r>
            <a:r>
              <a:rPr lang="en-GB" sz="1200" b="0" baseline="0" dirty="0" smtClean="0"/>
              <a:t> in introduction) </a:t>
            </a:r>
            <a:r>
              <a:rPr lang="en-GB" sz="1200" b="0" dirty="0" smtClean="0"/>
              <a:t>to judge feasibility,</a:t>
            </a:r>
            <a:r>
              <a:rPr lang="en-GB" sz="1200" b="0" baseline="0" dirty="0" smtClean="0"/>
              <a:t> provide methods paper if necessary, contingency planning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baseline="0" dirty="0" smtClean="0"/>
              <a:t>_budget: you do not increase your chances by asking for less than you need; the NCR will probably shorten anyway</a:t>
            </a:r>
            <a:endParaRPr lang="en-GB" b="0" dirty="0" smtClean="0"/>
          </a:p>
          <a:p>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26</a:t>
            </a:fld>
            <a:endParaRPr lang="de-CH"/>
          </a:p>
        </p:txBody>
      </p:sp>
    </p:spTree>
    <p:extLst>
      <p:ext uri="{BB962C8B-B14F-4D97-AF65-F5344CB8AC3E}">
        <p14:creationId xmlns:p14="http://schemas.microsoft.com/office/powerpoint/2010/main" val="3001529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_</a:t>
            </a:r>
            <a:r>
              <a:rPr lang="de-CH" dirty="0" err="1" smtClean="0"/>
              <a:t>if</a:t>
            </a:r>
            <a:r>
              <a:rPr lang="de-CH" dirty="0" smtClean="0"/>
              <a:t> </a:t>
            </a:r>
            <a:r>
              <a:rPr lang="de-CH" dirty="0" err="1" smtClean="0"/>
              <a:t>you</a:t>
            </a:r>
            <a:r>
              <a:rPr lang="de-CH" dirty="0" smtClean="0"/>
              <a:t> </a:t>
            </a:r>
            <a:r>
              <a:rPr lang="de-CH" dirty="0" err="1" smtClean="0"/>
              <a:t>have</a:t>
            </a:r>
            <a:r>
              <a:rPr lang="de-CH" dirty="0" smtClean="0"/>
              <a:t> </a:t>
            </a:r>
            <a:r>
              <a:rPr lang="de-CH" dirty="0" err="1" smtClean="0"/>
              <a:t>done</a:t>
            </a:r>
            <a:r>
              <a:rPr lang="de-CH" dirty="0" smtClean="0"/>
              <a:t> </a:t>
            </a:r>
            <a:r>
              <a:rPr lang="de-CH" dirty="0" err="1" smtClean="0"/>
              <a:t>it</a:t>
            </a:r>
            <a:r>
              <a:rPr lang="de-CH" dirty="0" smtClean="0"/>
              <a:t> </a:t>
            </a:r>
            <a:r>
              <a:rPr lang="de-CH" dirty="0" err="1" smtClean="0"/>
              <a:t>right</a:t>
            </a:r>
            <a:r>
              <a:rPr lang="de-CH" dirty="0" smtClean="0"/>
              <a:t>, </a:t>
            </a:r>
            <a:r>
              <a:rPr lang="de-CH" dirty="0" err="1" smtClean="0"/>
              <a:t>your</a:t>
            </a:r>
            <a:r>
              <a:rPr lang="de-CH" dirty="0" smtClean="0"/>
              <a:t> </a:t>
            </a:r>
            <a:r>
              <a:rPr lang="de-CH" dirty="0" err="1" smtClean="0"/>
              <a:t>project</a:t>
            </a:r>
            <a:r>
              <a:rPr lang="de-CH" dirty="0" smtClean="0"/>
              <a:t> will </a:t>
            </a:r>
            <a:r>
              <a:rPr lang="de-CH" dirty="0" err="1" smtClean="0"/>
              <a:t>be</a:t>
            </a:r>
            <a:r>
              <a:rPr lang="de-CH" dirty="0" smtClean="0"/>
              <a:t> </a:t>
            </a:r>
            <a:r>
              <a:rPr lang="de-CH" dirty="0" err="1" smtClean="0"/>
              <a:t>funded</a:t>
            </a:r>
            <a:endParaRPr lang="de-CH" dirty="0" smtClean="0"/>
          </a:p>
          <a:p>
            <a:r>
              <a:rPr lang="de-CH" dirty="0" smtClean="0"/>
              <a:t>_</a:t>
            </a:r>
            <a:r>
              <a:rPr lang="de-CH" dirty="0" err="1" smtClean="0"/>
              <a:t>funding</a:t>
            </a:r>
            <a:r>
              <a:rPr lang="de-CH" dirty="0" smtClean="0"/>
              <a:t> </a:t>
            </a:r>
            <a:r>
              <a:rPr lang="de-CH" dirty="0" err="1" smtClean="0"/>
              <a:t>rates</a:t>
            </a:r>
            <a:r>
              <a:rPr lang="de-CH" dirty="0" smtClean="0"/>
              <a:t> </a:t>
            </a:r>
            <a:r>
              <a:rPr lang="de-CH" dirty="0" err="1" smtClean="0"/>
              <a:t>vary</a:t>
            </a:r>
            <a:r>
              <a:rPr lang="de-CH" dirty="0" smtClean="0"/>
              <a:t> </a:t>
            </a:r>
            <a:r>
              <a:rPr lang="de-CH" dirty="0" err="1" smtClean="0"/>
              <a:t>very</a:t>
            </a:r>
            <a:r>
              <a:rPr lang="de-CH" dirty="0" smtClean="0"/>
              <a:t> </a:t>
            </a:r>
            <a:r>
              <a:rPr lang="de-CH" dirty="0" err="1" smtClean="0"/>
              <a:t>much</a:t>
            </a:r>
            <a:r>
              <a:rPr lang="de-CH" dirty="0" smtClean="0"/>
              <a:t> </a:t>
            </a:r>
            <a:r>
              <a:rPr lang="de-CH" dirty="0" err="1" smtClean="0"/>
              <a:t>with</a:t>
            </a:r>
            <a:r>
              <a:rPr lang="de-CH" dirty="0" smtClean="0"/>
              <a:t> </a:t>
            </a:r>
            <a:r>
              <a:rPr lang="de-CH" dirty="0" err="1" smtClean="0"/>
              <a:t>experience</a:t>
            </a:r>
            <a:r>
              <a:rPr lang="de-CH" dirty="0" smtClean="0"/>
              <a:t> </a:t>
            </a:r>
            <a:r>
              <a:rPr lang="de-CH" dirty="0" err="1" smtClean="0"/>
              <a:t>of</a:t>
            </a:r>
            <a:r>
              <a:rPr lang="de-CH" dirty="0" smtClean="0"/>
              <a:t> </a:t>
            </a:r>
            <a:r>
              <a:rPr lang="de-CH" dirty="0" err="1" smtClean="0"/>
              <a:t>the</a:t>
            </a:r>
            <a:r>
              <a:rPr lang="de-CH" dirty="0" smtClean="0"/>
              <a:t> </a:t>
            </a:r>
            <a:r>
              <a:rPr lang="de-CH" dirty="0" err="1" smtClean="0"/>
              <a:t>applicant</a:t>
            </a:r>
            <a:r>
              <a:rPr lang="de-CH" dirty="0" smtClean="0"/>
              <a:t>;</a:t>
            </a:r>
            <a:r>
              <a:rPr lang="de-CH" baseline="0" dirty="0" smtClean="0"/>
              <a:t> </a:t>
            </a:r>
            <a:r>
              <a:rPr lang="de-CH" baseline="0" dirty="0" err="1" smtClean="0"/>
              <a:t>young</a:t>
            </a:r>
            <a:r>
              <a:rPr lang="de-CH" baseline="0" dirty="0" smtClean="0"/>
              <a:t> </a:t>
            </a:r>
            <a:r>
              <a:rPr lang="de-CH" baseline="0" dirty="0" err="1" smtClean="0"/>
              <a:t>applicants</a:t>
            </a:r>
            <a:r>
              <a:rPr lang="de-CH" baseline="0" dirty="0" smtClean="0"/>
              <a:t> </a:t>
            </a:r>
            <a:r>
              <a:rPr lang="de-CH" baseline="0" dirty="0" err="1" smtClean="0"/>
              <a:t>may</a:t>
            </a:r>
            <a:r>
              <a:rPr lang="de-CH" baseline="0" dirty="0" smtClean="0"/>
              <a:t> </a:t>
            </a:r>
            <a:r>
              <a:rPr lang="de-CH" baseline="0" dirty="0" err="1" smtClean="0"/>
              <a:t>rather</a:t>
            </a:r>
            <a:r>
              <a:rPr lang="de-CH" baseline="0" dirty="0" smtClean="0"/>
              <a:t> </a:t>
            </a:r>
            <a:r>
              <a:rPr lang="de-CH" baseline="0" dirty="0" err="1" smtClean="0"/>
              <a:t>face</a:t>
            </a:r>
            <a:r>
              <a:rPr lang="de-CH" baseline="0" dirty="0" smtClean="0"/>
              <a:t> a 20% </a:t>
            </a:r>
            <a:r>
              <a:rPr lang="de-CH" baseline="0" dirty="0" err="1" smtClean="0"/>
              <a:t>success</a:t>
            </a:r>
            <a:r>
              <a:rPr lang="de-CH" baseline="0" dirty="0" smtClean="0"/>
              <a:t> rate, </a:t>
            </a:r>
            <a:r>
              <a:rPr lang="de-CH" baseline="0" dirty="0" err="1" smtClean="0"/>
              <a:t>these</a:t>
            </a:r>
            <a:r>
              <a:rPr lang="de-CH" baseline="0" dirty="0" smtClean="0"/>
              <a:t> </a:t>
            </a:r>
            <a:r>
              <a:rPr lang="de-CH" baseline="0" dirty="0" err="1" smtClean="0"/>
              <a:t>increases</a:t>
            </a:r>
            <a:r>
              <a:rPr lang="de-CH" baseline="0" dirty="0" smtClean="0"/>
              <a:t> </a:t>
            </a:r>
            <a:r>
              <a:rPr lang="de-CH" baseline="0" dirty="0" err="1" smtClean="0"/>
              <a:t>with</a:t>
            </a:r>
            <a:r>
              <a:rPr lang="de-CH" baseline="0" dirty="0" smtClean="0"/>
              <a:t> </a:t>
            </a:r>
            <a:r>
              <a:rPr lang="de-CH" baseline="0" dirty="0" err="1" smtClean="0"/>
              <a:t>re</a:t>
            </a:r>
            <a:r>
              <a:rPr lang="de-CH" baseline="0" dirty="0" smtClean="0"/>
              <a:t>-submission</a:t>
            </a:r>
            <a:endParaRPr lang="de-CH" dirty="0" smtClean="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28</a:t>
            </a:fld>
            <a:endParaRPr lang="de-CH"/>
          </a:p>
        </p:txBody>
      </p:sp>
    </p:spTree>
    <p:extLst>
      <p:ext uri="{BB962C8B-B14F-4D97-AF65-F5344CB8AC3E}">
        <p14:creationId xmlns:p14="http://schemas.microsoft.com/office/powerpoint/2010/main" val="1957216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4323">
              <a:defRPr sz="2100">
                <a:solidFill>
                  <a:schemeClr val="tx1"/>
                </a:solidFill>
                <a:latin typeface="Verdana" panose="020B0604030504040204" pitchFamily="34" charset="0"/>
                <a:ea typeface="MS PGothic" panose="020B0600070205080204" pitchFamily="34" charset="-128"/>
              </a:defRPr>
            </a:lvl1pPr>
            <a:lvl2pPr marL="717913" indent="-276120" defTabSz="894323">
              <a:defRPr sz="2100">
                <a:solidFill>
                  <a:schemeClr val="tx1"/>
                </a:solidFill>
                <a:latin typeface="Verdana" panose="020B0604030504040204" pitchFamily="34" charset="0"/>
                <a:ea typeface="MS PGothic" panose="020B0600070205080204" pitchFamily="34" charset="-128"/>
              </a:defRPr>
            </a:lvl2pPr>
            <a:lvl3pPr marL="1104481" indent="-220896" defTabSz="894323">
              <a:defRPr sz="2100">
                <a:solidFill>
                  <a:schemeClr val="tx1"/>
                </a:solidFill>
                <a:latin typeface="Verdana" panose="020B0604030504040204" pitchFamily="34" charset="0"/>
                <a:ea typeface="MS PGothic" panose="020B0600070205080204" pitchFamily="34" charset="-128"/>
              </a:defRPr>
            </a:lvl3pPr>
            <a:lvl4pPr marL="1546273" indent="-220896" defTabSz="894323">
              <a:defRPr sz="2100">
                <a:solidFill>
                  <a:schemeClr val="tx1"/>
                </a:solidFill>
                <a:latin typeface="Verdana" panose="020B0604030504040204" pitchFamily="34" charset="0"/>
                <a:ea typeface="MS PGothic" panose="020B0600070205080204" pitchFamily="34" charset="-128"/>
              </a:defRPr>
            </a:lvl4pPr>
            <a:lvl5pPr marL="1988066" indent="-220896" defTabSz="894323">
              <a:defRPr sz="2100">
                <a:solidFill>
                  <a:schemeClr val="tx1"/>
                </a:solidFill>
                <a:latin typeface="Verdana" panose="020B0604030504040204" pitchFamily="34" charset="0"/>
                <a:ea typeface="MS PGothic" panose="020B0600070205080204" pitchFamily="34" charset="-128"/>
              </a:defRPr>
            </a:lvl5pPr>
            <a:lvl6pPr marL="2429858" indent="-220896" defTabSz="894323"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6pPr>
            <a:lvl7pPr marL="2871650" indent="-220896" defTabSz="894323"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7pPr>
            <a:lvl8pPr marL="3313443" indent="-220896" defTabSz="894323"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8pPr>
            <a:lvl9pPr marL="3755235" indent="-220896" defTabSz="894323" eaLnBrk="0" fontAlgn="base" hangingPunct="0">
              <a:spcBef>
                <a:spcPct val="0"/>
              </a:spcBef>
              <a:spcAft>
                <a:spcPct val="0"/>
              </a:spcAft>
              <a:defRPr sz="2100">
                <a:solidFill>
                  <a:schemeClr val="tx1"/>
                </a:solidFill>
                <a:latin typeface="Verdana" panose="020B0604030504040204" pitchFamily="34" charset="0"/>
                <a:ea typeface="MS PGothic" panose="020B0600070205080204" pitchFamily="34" charset="-128"/>
              </a:defRPr>
            </a:lvl9pPr>
          </a:lstStyle>
          <a:p>
            <a:fld id="{694B45E5-8A57-4C65-8CAF-5AE22564B819}" type="slidenum">
              <a:rPr lang="de-CH" sz="1000">
                <a:ea typeface="ヒラギノ角ゴ Pro W3" charset="-128"/>
              </a:rPr>
              <a:pPr/>
              <a:t>29</a:t>
            </a:fld>
            <a:endParaRPr lang="de-CH" sz="1000">
              <a:ea typeface="ヒラギノ角ゴ Pro W3" charset="-128"/>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CH" smtClean="0">
              <a:latin typeface="Times" panose="02020603050405020304" pitchFamily="18" charset="0"/>
              <a:ea typeface="ヒラギノ角ゴ Pro W3" charset="-128"/>
            </a:endParaRPr>
          </a:p>
        </p:txBody>
      </p:sp>
    </p:spTree>
    <p:extLst>
      <p:ext uri="{BB962C8B-B14F-4D97-AF65-F5344CB8AC3E}">
        <p14:creationId xmlns:p14="http://schemas.microsoft.com/office/powerpoint/2010/main" val="3844389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_</a:t>
            </a:r>
            <a:r>
              <a:rPr lang="de-CH" dirty="0" err="1" smtClean="0"/>
              <a:t>rejection</a:t>
            </a:r>
            <a:r>
              <a:rPr lang="de-CH" dirty="0" smtClean="0"/>
              <a:t> </a:t>
            </a:r>
            <a:r>
              <a:rPr lang="de-CH" dirty="0" err="1" smtClean="0"/>
              <a:t>letter</a:t>
            </a:r>
            <a:r>
              <a:rPr lang="de-CH" dirty="0" smtClean="0"/>
              <a:t>:</a:t>
            </a:r>
            <a:r>
              <a:rPr lang="de-CH" baseline="0" dirty="0" smtClean="0"/>
              <a:t> </a:t>
            </a:r>
            <a:r>
              <a:rPr lang="de-CH" baseline="0" dirty="0" err="1" smtClean="0"/>
              <a:t>explains</a:t>
            </a:r>
            <a:r>
              <a:rPr lang="de-CH" baseline="0" dirty="0" smtClean="0"/>
              <a:t> </a:t>
            </a:r>
            <a:r>
              <a:rPr lang="de-CH" baseline="0" dirty="0" err="1" smtClean="0"/>
              <a:t>reasoning</a:t>
            </a:r>
            <a:r>
              <a:rPr lang="de-CH" baseline="0" dirty="0" smtClean="0"/>
              <a:t> </a:t>
            </a:r>
            <a:r>
              <a:rPr lang="de-CH" baseline="0" dirty="0" err="1" smtClean="0"/>
              <a:t>of</a:t>
            </a:r>
            <a:r>
              <a:rPr lang="de-CH" baseline="0" dirty="0" smtClean="0"/>
              <a:t> </a:t>
            </a:r>
            <a:r>
              <a:rPr lang="de-CH" baseline="0" dirty="0" err="1" smtClean="0"/>
              <a:t>the</a:t>
            </a:r>
            <a:r>
              <a:rPr lang="de-CH" baseline="0" dirty="0" smtClean="0"/>
              <a:t> NRC </a:t>
            </a:r>
            <a:r>
              <a:rPr lang="de-CH" baseline="0" dirty="0" err="1" smtClean="0"/>
              <a:t>and</a:t>
            </a:r>
            <a:r>
              <a:rPr lang="de-CH" baseline="0" dirty="0" smtClean="0"/>
              <a:t> </a:t>
            </a:r>
            <a:r>
              <a:rPr lang="de-CH" baseline="0" dirty="0" err="1" smtClean="0"/>
              <a:t>shows</a:t>
            </a:r>
            <a:r>
              <a:rPr lang="de-CH" baseline="0" dirty="0" smtClean="0"/>
              <a:t> </a:t>
            </a:r>
            <a:r>
              <a:rPr lang="de-CH" baseline="0" dirty="0" err="1" smtClean="0"/>
              <a:t>possiblities</a:t>
            </a:r>
            <a:r>
              <a:rPr lang="de-CH" baseline="0" dirty="0" smtClean="0"/>
              <a:t> </a:t>
            </a:r>
            <a:r>
              <a:rPr lang="de-CH" baseline="0" dirty="0" err="1" smtClean="0"/>
              <a:t>to</a:t>
            </a:r>
            <a:r>
              <a:rPr lang="de-CH" baseline="0" dirty="0" smtClean="0"/>
              <a:t> </a:t>
            </a:r>
            <a:r>
              <a:rPr lang="de-CH" baseline="0" dirty="0" err="1" smtClean="0"/>
              <a:t>improve</a:t>
            </a:r>
            <a:r>
              <a:rPr lang="de-CH" baseline="0" dirty="0" smtClean="0"/>
              <a:t> </a:t>
            </a:r>
            <a:r>
              <a:rPr lang="de-CH" baseline="0" dirty="0" err="1" smtClean="0"/>
              <a:t>your</a:t>
            </a:r>
            <a:r>
              <a:rPr lang="de-CH" baseline="0" dirty="0" smtClean="0"/>
              <a:t> </a:t>
            </a:r>
            <a:r>
              <a:rPr lang="de-CH" baseline="0" dirty="0" err="1" smtClean="0"/>
              <a:t>project</a:t>
            </a:r>
            <a:r>
              <a:rPr lang="de-CH" baseline="0" dirty="0" smtClean="0"/>
              <a:t>; </a:t>
            </a:r>
            <a:r>
              <a:rPr lang="de-CH" baseline="0" dirty="0" err="1" smtClean="0"/>
              <a:t>letter</a:t>
            </a:r>
            <a:r>
              <a:rPr lang="de-CH" baseline="0" dirty="0" smtClean="0"/>
              <a:t> </a:t>
            </a:r>
            <a:r>
              <a:rPr lang="de-CH" baseline="0" dirty="0" err="1" smtClean="0"/>
              <a:t>indicates</a:t>
            </a:r>
            <a:r>
              <a:rPr lang="de-CH" baseline="0" dirty="0" smtClean="0"/>
              <a:t> </a:t>
            </a:r>
            <a:r>
              <a:rPr lang="de-CH" baseline="0" dirty="0" err="1" smtClean="0"/>
              <a:t>the</a:t>
            </a:r>
            <a:r>
              <a:rPr lang="de-CH" baseline="0" dirty="0" smtClean="0"/>
              <a:t> </a:t>
            </a:r>
            <a:r>
              <a:rPr lang="de-CH" baseline="0" dirty="0" err="1" smtClean="0"/>
              <a:t>funding</a:t>
            </a:r>
            <a:r>
              <a:rPr lang="de-CH" baseline="0" dirty="0" smtClean="0"/>
              <a:t> </a:t>
            </a:r>
            <a:r>
              <a:rPr lang="de-CH" baseline="0" dirty="0" err="1" smtClean="0"/>
              <a:t>priority</a:t>
            </a:r>
            <a:r>
              <a:rPr lang="de-CH" baseline="0" dirty="0" smtClean="0"/>
              <a:t> (1. </a:t>
            </a:r>
            <a:r>
              <a:rPr lang="de-CH" baseline="0" dirty="0" err="1" smtClean="0"/>
              <a:t>outstanding</a:t>
            </a:r>
            <a:r>
              <a:rPr lang="de-CH" baseline="0" dirty="0" smtClean="0"/>
              <a:t>, 2. </a:t>
            </a:r>
            <a:r>
              <a:rPr lang="de-CH" baseline="0" dirty="0" err="1" smtClean="0"/>
              <a:t>excellent</a:t>
            </a:r>
            <a:r>
              <a:rPr lang="de-CH" baseline="0" dirty="0" smtClean="0"/>
              <a:t>, 3. </a:t>
            </a:r>
            <a:r>
              <a:rPr lang="de-CH" baseline="0" dirty="0" err="1" smtClean="0"/>
              <a:t>very</a:t>
            </a:r>
            <a:r>
              <a:rPr lang="de-CH" baseline="0" dirty="0" smtClean="0"/>
              <a:t> </a:t>
            </a:r>
            <a:r>
              <a:rPr lang="de-CH" baseline="0" dirty="0" err="1" smtClean="0"/>
              <a:t>good</a:t>
            </a:r>
            <a:r>
              <a:rPr lang="de-CH" baseline="0" dirty="0" smtClean="0"/>
              <a:t>, 4. </a:t>
            </a:r>
            <a:r>
              <a:rPr lang="de-CH" baseline="0" dirty="0" err="1" smtClean="0"/>
              <a:t>good</a:t>
            </a:r>
            <a:r>
              <a:rPr lang="de-CH" baseline="0" dirty="0" smtClean="0"/>
              <a:t>, 5. </a:t>
            </a:r>
            <a:r>
              <a:rPr lang="de-CH" baseline="0" dirty="0" err="1" smtClean="0"/>
              <a:t>average</a:t>
            </a:r>
            <a:r>
              <a:rPr lang="de-CH" baseline="0" dirty="0" smtClean="0"/>
              <a:t>, 6.poor)</a:t>
            </a:r>
          </a:p>
          <a:p>
            <a:r>
              <a:rPr lang="de-CH" baseline="0" dirty="0" smtClean="0"/>
              <a:t>_</a:t>
            </a:r>
            <a:r>
              <a:rPr lang="de-CH" baseline="0" dirty="0" err="1" smtClean="0"/>
              <a:t>externa</a:t>
            </a:r>
            <a:r>
              <a:rPr lang="de-CH" baseline="0" dirty="0" smtClean="0"/>
              <a:t> </a:t>
            </a:r>
            <a:r>
              <a:rPr lang="de-CH" baseline="0" dirty="0" err="1" smtClean="0"/>
              <a:t>reviews</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consistent</a:t>
            </a:r>
            <a:r>
              <a:rPr lang="de-CH" baseline="0" dirty="0" smtClean="0"/>
              <a:t> </a:t>
            </a:r>
            <a:r>
              <a:rPr lang="de-CH" baseline="0" dirty="0" err="1" smtClean="0"/>
              <a:t>or</a:t>
            </a:r>
            <a:r>
              <a:rPr lang="de-CH" baseline="0" dirty="0" smtClean="0"/>
              <a:t> not </a:t>
            </a:r>
            <a:r>
              <a:rPr lang="de-CH" baseline="0" dirty="0" err="1" smtClean="0"/>
              <a:t>with</a:t>
            </a:r>
            <a:r>
              <a:rPr lang="de-CH" baseline="0" dirty="0" smtClean="0"/>
              <a:t> </a:t>
            </a:r>
            <a:r>
              <a:rPr lang="de-CH" baseline="0" dirty="0" err="1" smtClean="0"/>
              <a:t>the</a:t>
            </a:r>
            <a:r>
              <a:rPr lang="de-CH" baseline="0" dirty="0" smtClean="0"/>
              <a:t> </a:t>
            </a:r>
            <a:r>
              <a:rPr lang="de-CH" baseline="0" dirty="0" err="1" smtClean="0"/>
              <a:t>decision</a:t>
            </a:r>
            <a:r>
              <a:rPr lang="de-CH" baseline="0" dirty="0" smtClean="0"/>
              <a:t> </a:t>
            </a:r>
            <a:r>
              <a:rPr lang="de-CH" baseline="0" dirty="0" err="1" smtClean="0"/>
              <a:t>of</a:t>
            </a:r>
            <a:r>
              <a:rPr lang="de-CH" baseline="0" dirty="0" smtClean="0"/>
              <a:t> </a:t>
            </a:r>
            <a:r>
              <a:rPr lang="de-CH" baseline="0" dirty="0" err="1" smtClean="0"/>
              <a:t>the</a:t>
            </a:r>
            <a:r>
              <a:rPr lang="de-CH" baseline="0" dirty="0" smtClean="0"/>
              <a:t> NRC, </a:t>
            </a:r>
            <a:r>
              <a:rPr lang="de-CH" baseline="0" dirty="0" err="1" smtClean="0"/>
              <a:t>very</a:t>
            </a:r>
            <a:r>
              <a:rPr lang="de-CH" baseline="0" dirty="0" smtClean="0"/>
              <a:t> </a:t>
            </a:r>
            <a:r>
              <a:rPr lang="de-CH" baseline="0" dirty="0" err="1" smtClean="0"/>
              <a:t>often</a:t>
            </a:r>
            <a:r>
              <a:rPr lang="de-CH" baseline="0" dirty="0" smtClean="0"/>
              <a:t> </a:t>
            </a:r>
            <a:r>
              <a:rPr lang="de-CH" baseline="0" dirty="0" err="1" smtClean="0"/>
              <a:t>too</a:t>
            </a:r>
            <a:r>
              <a:rPr lang="de-CH" baseline="0" dirty="0" smtClean="0"/>
              <a:t> positiv, </a:t>
            </a:r>
            <a:r>
              <a:rPr lang="de-CH" baseline="0" dirty="0" err="1" smtClean="0"/>
              <a:t>or</a:t>
            </a:r>
            <a:r>
              <a:rPr lang="de-CH" baseline="0" dirty="0" smtClean="0"/>
              <a:t> </a:t>
            </a:r>
            <a:r>
              <a:rPr lang="de-CH" baseline="0" dirty="0" err="1" smtClean="0"/>
              <a:t>too</a:t>
            </a:r>
            <a:r>
              <a:rPr lang="de-CH" baseline="0" dirty="0" smtClean="0"/>
              <a:t> negative; NRC </a:t>
            </a:r>
            <a:r>
              <a:rPr lang="de-CH" baseline="0" dirty="0" err="1" smtClean="0"/>
              <a:t>puts</a:t>
            </a:r>
            <a:r>
              <a:rPr lang="de-CH" baseline="0" dirty="0" smtClean="0"/>
              <a:t> </a:t>
            </a:r>
            <a:r>
              <a:rPr lang="de-CH" baseline="0" dirty="0" err="1" smtClean="0"/>
              <a:t>these</a:t>
            </a:r>
            <a:r>
              <a:rPr lang="de-CH" baseline="0" dirty="0" smtClean="0"/>
              <a:t> </a:t>
            </a:r>
            <a:r>
              <a:rPr lang="de-CH" baseline="0" dirty="0" err="1" smtClean="0"/>
              <a:t>reviews</a:t>
            </a:r>
            <a:r>
              <a:rPr lang="de-CH" baseline="0" dirty="0" smtClean="0"/>
              <a:t> </a:t>
            </a:r>
            <a:r>
              <a:rPr lang="de-CH" baseline="0" dirty="0" err="1" smtClean="0"/>
              <a:t>into</a:t>
            </a:r>
            <a:r>
              <a:rPr lang="de-CH" baseline="0" dirty="0" smtClean="0"/>
              <a:t> </a:t>
            </a:r>
            <a:r>
              <a:rPr lang="de-CH" baseline="0" dirty="0" err="1" smtClean="0"/>
              <a:t>context</a:t>
            </a:r>
            <a:r>
              <a:rPr lang="de-CH" baseline="0" dirty="0" smtClean="0"/>
              <a:t> </a:t>
            </a:r>
            <a:r>
              <a:rPr lang="de-CH" baseline="0" dirty="0" err="1" smtClean="0"/>
              <a:t>and</a:t>
            </a:r>
            <a:r>
              <a:rPr lang="de-CH" baseline="0" dirty="0" smtClean="0"/>
              <a:t> </a:t>
            </a:r>
            <a:r>
              <a:rPr lang="de-CH" baseline="0" dirty="0" err="1" smtClean="0"/>
              <a:t>does</a:t>
            </a:r>
            <a:r>
              <a:rPr lang="de-CH" baseline="0" dirty="0" smtClean="0"/>
              <a:t> a </a:t>
            </a:r>
            <a:r>
              <a:rPr lang="de-CH" baseline="0" dirty="0" err="1" smtClean="0"/>
              <a:t>comparative</a:t>
            </a:r>
            <a:r>
              <a:rPr lang="de-CH" baseline="0" dirty="0" smtClean="0"/>
              <a:t> </a:t>
            </a:r>
            <a:r>
              <a:rPr lang="de-CH" baseline="0" dirty="0" err="1" smtClean="0"/>
              <a:t>rating</a:t>
            </a:r>
            <a:r>
              <a:rPr lang="de-CH" baseline="0" dirty="0" smtClean="0"/>
              <a:t> </a:t>
            </a:r>
            <a:r>
              <a:rPr lang="de-CH" baseline="0" dirty="0" err="1" smtClean="0"/>
              <a:t>with</a:t>
            </a:r>
            <a:r>
              <a:rPr lang="de-CH" baseline="0" dirty="0" smtClean="0"/>
              <a:t> all </a:t>
            </a:r>
            <a:r>
              <a:rPr lang="de-CH" baseline="0" dirty="0" err="1" smtClean="0"/>
              <a:t>applications</a:t>
            </a:r>
            <a:r>
              <a:rPr lang="de-CH" baseline="0" dirty="0" smtClean="0"/>
              <a:t> </a:t>
            </a:r>
            <a:r>
              <a:rPr lang="de-CH" baseline="0" dirty="0" err="1" smtClean="0"/>
              <a:t>of</a:t>
            </a:r>
            <a:r>
              <a:rPr lang="de-CH" baseline="0" dirty="0" smtClean="0"/>
              <a:t> </a:t>
            </a:r>
            <a:r>
              <a:rPr lang="de-CH" baseline="0" dirty="0" err="1" smtClean="0"/>
              <a:t>the</a:t>
            </a:r>
            <a:r>
              <a:rPr lang="de-CH" baseline="0" dirty="0" smtClean="0"/>
              <a:t> </a:t>
            </a:r>
            <a:r>
              <a:rPr lang="de-CH" baseline="0" dirty="0" err="1" smtClean="0"/>
              <a:t>semester</a:t>
            </a:r>
            <a:r>
              <a:rPr lang="de-CH" baseline="0" dirty="0" smtClean="0"/>
              <a:t>;</a:t>
            </a:r>
            <a:endParaRPr lang="de-CH" dirty="0" smtClean="0"/>
          </a:p>
          <a:p>
            <a:r>
              <a:rPr lang="de-CH" dirty="0" smtClean="0"/>
              <a:t>_</a:t>
            </a:r>
            <a:r>
              <a:rPr lang="de-CH" dirty="0" err="1" smtClean="0"/>
              <a:t>improved</a:t>
            </a:r>
            <a:r>
              <a:rPr lang="de-CH" dirty="0" smtClean="0"/>
              <a:t> </a:t>
            </a:r>
            <a:r>
              <a:rPr lang="de-CH" dirty="0" err="1" smtClean="0"/>
              <a:t>application</a:t>
            </a:r>
            <a:r>
              <a:rPr lang="de-CH" dirty="0" smtClean="0"/>
              <a:t>: </a:t>
            </a:r>
            <a:r>
              <a:rPr lang="de-CH" dirty="0" err="1" smtClean="0"/>
              <a:t>chances</a:t>
            </a:r>
            <a:r>
              <a:rPr lang="de-CH" baseline="0" dirty="0" smtClean="0"/>
              <a:t> </a:t>
            </a:r>
            <a:r>
              <a:rPr lang="de-CH" baseline="0" dirty="0" err="1" smtClean="0"/>
              <a:t>go</a:t>
            </a:r>
            <a:r>
              <a:rPr lang="de-CH" baseline="0" dirty="0" smtClean="0"/>
              <a:t> </a:t>
            </a:r>
            <a:r>
              <a:rPr lang="de-CH" baseline="0" dirty="0" err="1" smtClean="0"/>
              <a:t>up</a:t>
            </a:r>
            <a:r>
              <a:rPr lang="de-CH" baseline="0" dirty="0" smtClean="0"/>
              <a:t>; </a:t>
            </a:r>
            <a:r>
              <a:rPr lang="de-CH" baseline="0" dirty="0" err="1" smtClean="0"/>
              <a:t>you</a:t>
            </a:r>
            <a:r>
              <a:rPr lang="de-CH" baseline="0" dirty="0" smtClean="0"/>
              <a:t> </a:t>
            </a:r>
            <a:r>
              <a:rPr lang="de-CH" baseline="0" dirty="0" err="1" smtClean="0"/>
              <a:t>have</a:t>
            </a:r>
            <a:r>
              <a:rPr lang="de-CH" baseline="0" dirty="0" smtClean="0"/>
              <a:t> </a:t>
            </a:r>
            <a:r>
              <a:rPr lang="de-CH" baseline="0" dirty="0" err="1" smtClean="0"/>
              <a:t>to</a:t>
            </a:r>
            <a:r>
              <a:rPr lang="de-CH" baseline="0" dirty="0" smtClean="0"/>
              <a:t> </a:t>
            </a:r>
            <a:r>
              <a:rPr lang="de-CH" baseline="0" dirty="0" err="1" smtClean="0"/>
              <a:t>wait</a:t>
            </a:r>
            <a:r>
              <a:rPr lang="de-CH" baseline="0" dirty="0" smtClean="0"/>
              <a:t> a </a:t>
            </a:r>
            <a:r>
              <a:rPr lang="de-CH" baseline="0" dirty="0" err="1" smtClean="0"/>
              <a:t>year</a:t>
            </a:r>
            <a:r>
              <a:rPr lang="de-CH" baseline="0" dirty="0" smtClean="0"/>
              <a:t>; </a:t>
            </a:r>
            <a:r>
              <a:rPr lang="de-CH" baseline="0" dirty="0" err="1" smtClean="0"/>
              <a:t>improve</a:t>
            </a:r>
            <a:r>
              <a:rPr lang="de-CH" baseline="0" dirty="0" smtClean="0"/>
              <a:t> </a:t>
            </a:r>
            <a:r>
              <a:rPr lang="de-CH" baseline="0" dirty="0" err="1" smtClean="0"/>
              <a:t>your</a:t>
            </a:r>
            <a:r>
              <a:rPr lang="de-CH" baseline="0" dirty="0" smtClean="0"/>
              <a:t> </a:t>
            </a:r>
            <a:r>
              <a:rPr lang="de-CH" baseline="0" dirty="0" err="1" smtClean="0"/>
              <a:t>grant</a:t>
            </a:r>
            <a:r>
              <a:rPr lang="de-CH" baseline="0" dirty="0" smtClean="0"/>
              <a:t>, </a:t>
            </a:r>
            <a:r>
              <a:rPr lang="de-CH" baseline="0" dirty="0" err="1" smtClean="0"/>
              <a:t>more</a:t>
            </a:r>
            <a:r>
              <a:rPr lang="de-CH" baseline="0" dirty="0" smtClean="0"/>
              <a:t> </a:t>
            </a:r>
            <a:r>
              <a:rPr lang="de-CH" baseline="0" dirty="0" err="1" smtClean="0"/>
              <a:t>preliminary</a:t>
            </a:r>
            <a:r>
              <a:rPr lang="de-CH" baseline="0" dirty="0" smtClean="0"/>
              <a:t> </a:t>
            </a:r>
            <a:r>
              <a:rPr lang="de-CH" baseline="0" dirty="0" err="1" smtClean="0"/>
              <a:t>data</a:t>
            </a:r>
            <a:r>
              <a:rPr lang="de-CH" baseline="0" dirty="0" smtClean="0"/>
              <a:t>, </a:t>
            </a:r>
            <a:r>
              <a:rPr lang="de-CH" baseline="0" dirty="0" err="1" smtClean="0"/>
              <a:t>include</a:t>
            </a:r>
            <a:r>
              <a:rPr lang="de-CH" baseline="0" dirty="0" smtClean="0"/>
              <a:t> </a:t>
            </a:r>
            <a:r>
              <a:rPr lang="de-CH" baseline="0" dirty="0" err="1" smtClean="0"/>
              <a:t>new</a:t>
            </a:r>
            <a:r>
              <a:rPr lang="de-CH" baseline="0" dirty="0" smtClean="0"/>
              <a:t> </a:t>
            </a:r>
            <a:r>
              <a:rPr lang="de-CH" baseline="0" dirty="0" err="1" smtClean="0"/>
              <a:t>findings</a:t>
            </a:r>
            <a:endParaRPr lang="de-CH" baseline="0" dirty="0" smtClean="0"/>
          </a:p>
          <a:p>
            <a:r>
              <a:rPr lang="de-CH" baseline="0" dirty="0" smtClean="0"/>
              <a:t>_</a:t>
            </a:r>
            <a:r>
              <a:rPr lang="de-CH" baseline="0" dirty="0" err="1" smtClean="0"/>
              <a:t>reconsideration</a:t>
            </a:r>
            <a:r>
              <a:rPr lang="de-CH" baseline="0" dirty="0" smtClean="0"/>
              <a:t>/</a:t>
            </a:r>
            <a:r>
              <a:rPr lang="de-CH" baseline="0" dirty="0" err="1" smtClean="0"/>
              <a:t>appeal</a:t>
            </a:r>
            <a:r>
              <a:rPr lang="de-CH" baseline="0" dirty="0" smtClean="0"/>
              <a:t>: </a:t>
            </a:r>
            <a:r>
              <a:rPr lang="de-CH" baseline="0" dirty="0" err="1" smtClean="0"/>
              <a:t>request</a:t>
            </a:r>
            <a:r>
              <a:rPr lang="de-CH" baseline="0" dirty="0" smtClean="0"/>
              <a:t> </a:t>
            </a:r>
            <a:r>
              <a:rPr lang="de-CH" baseline="0" dirty="0" err="1" smtClean="0"/>
              <a:t>reconsideration</a:t>
            </a:r>
            <a:r>
              <a:rPr lang="de-CH" baseline="0" dirty="0" smtClean="0"/>
              <a:t> </a:t>
            </a:r>
            <a:r>
              <a:rPr lang="de-CH" baseline="0" dirty="0" err="1" smtClean="0"/>
              <a:t>if</a:t>
            </a:r>
            <a:r>
              <a:rPr lang="de-CH" baseline="0" dirty="0" smtClean="0"/>
              <a:t> </a:t>
            </a:r>
            <a:r>
              <a:rPr lang="de-CH" baseline="0" dirty="0" err="1" smtClean="0"/>
              <a:t>procedural</a:t>
            </a:r>
            <a:r>
              <a:rPr lang="de-CH" baseline="0" dirty="0" smtClean="0"/>
              <a:t> </a:t>
            </a:r>
            <a:r>
              <a:rPr lang="de-CH" baseline="0" dirty="0" err="1" smtClean="0"/>
              <a:t>mistake</a:t>
            </a:r>
            <a:r>
              <a:rPr lang="de-CH" baseline="0" dirty="0" smtClean="0"/>
              <a:t> </a:t>
            </a:r>
            <a:r>
              <a:rPr lang="de-CH" baseline="0" dirty="0" err="1" smtClean="0"/>
              <a:t>or</a:t>
            </a:r>
            <a:r>
              <a:rPr lang="de-CH" baseline="0" dirty="0" smtClean="0"/>
              <a:t> </a:t>
            </a:r>
            <a:r>
              <a:rPr lang="de-CH" baseline="0" dirty="0" err="1" smtClean="0"/>
              <a:t>important</a:t>
            </a:r>
            <a:r>
              <a:rPr lang="de-CH" baseline="0" dirty="0" smtClean="0"/>
              <a:t> </a:t>
            </a:r>
            <a:r>
              <a:rPr lang="de-CH" baseline="0" dirty="0" err="1" smtClean="0"/>
              <a:t>misunderstanding</a:t>
            </a:r>
            <a:r>
              <a:rPr lang="de-CH" baseline="0" dirty="0" smtClean="0"/>
              <a:t>; </a:t>
            </a:r>
            <a:r>
              <a:rPr lang="de-CH" baseline="0" dirty="0" err="1" smtClean="0"/>
              <a:t>needs</a:t>
            </a:r>
            <a:r>
              <a:rPr lang="de-CH" baseline="0" dirty="0" smtClean="0"/>
              <a:t> </a:t>
            </a:r>
            <a:r>
              <a:rPr lang="de-CH" baseline="0" dirty="0" err="1" smtClean="0"/>
              <a:t>be</a:t>
            </a:r>
            <a:r>
              <a:rPr lang="de-CH" baseline="0" dirty="0" smtClean="0"/>
              <a:t> </a:t>
            </a:r>
            <a:r>
              <a:rPr lang="de-CH" baseline="0" dirty="0" err="1" smtClean="0"/>
              <a:t>done</a:t>
            </a:r>
            <a:r>
              <a:rPr lang="de-CH" baseline="0" dirty="0" smtClean="0"/>
              <a:t> fast, </a:t>
            </a:r>
            <a:r>
              <a:rPr lang="de-CH" baseline="0" dirty="0" err="1" smtClean="0"/>
              <a:t>since</a:t>
            </a:r>
            <a:r>
              <a:rPr lang="de-CH" baseline="0" dirty="0" smtClean="0"/>
              <a:t> </a:t>
            </a:r>
            <a:r>
              <a:rPr lang="de-CH" baseline="0" dirty="0" err="1" smtClean="0"/>
              <a:t>appeal</a:t>
            </a:r>
            <a:r>
              <a:rPr lang="de-CH" baseline="0" dirty="0" smtClean="0"/>
              <a:t> </a:t>
            </a:r>
            <a:r>
              <a:rPr lang="de-CH" baseline="0" dirty="0" err="1" smtClean="0"/>
              <a:t>to</a:t>
            </a:r>
            <a:r>
              <a:rPr lang="de-CH" baseline="0" dirty="0" smtClean="0"/>
              <a:t> </a:t>
            </a:r>
            <a:r>
              <a:rPr lang="de-CH" baseline="0" dirty="0" err="1" smtClean="0"/>
              <a:t>the</a:t>
            </a:r>
            <a:r>
              <a:rPr lang="de-CH" baseline="0" dirty="0" smtClean="0"/>
              <a:t> Bundesverwaltungsgericht </a:t>
            </a:r>
            <a:r>
              <a:rPr lang="de-CH" baseline="0" dirty="0" err="1" smtClean="0"/>
              <a:t>only</a:t>
            </a:r>
            <a:r>
              <a:rPr lang="de-CH" baseline="0" dirty="0" smtClean="0"/>
              <a:t> </a:t>
            </a:r>
            <a:r>
              <a:rPr lang="de-CH" baseline="0" dirty="0" err="1" smtClean="0"/>
              <a:t>possible</a:t>
            </a:r>
            <a:r>
              <a:rPr lang="de-CH" baseline="0" dirty="0" smtClean="0"/>
              <a:t> </a:t>
            </a:r>
            <a:r>
              <a:rPr lang="de-CH" baseline="0" dirty="0" err="1" smtClean="0"/>
              <a:t>within</a:t>
            </a:r>
            <a:r>
              <a:rPr lang="de-CH" baseline="0" dirty="0" smtClean="0"/>
              <a:t> 30 d </a:t>
            </a:r>
            <a:r>
              <a:rPr lang="de-CH" baseline="0" dirty="0" err="1" smtClean="0"/>
              <a:t>from</a:t>
            </a:r>
            <a:r>
              <a:rPr lang="de-CH" baseline="0" dirty="0" smtClean="0"/>
              <a:t> </a:t>
            </a:r>
            <a:r>
              <a:rPr lang="de-CH" baseline="0" dirty="0" err="1" smtClean="0"/>
              <a:t>date</a:t>
            </a:r>
            <a:r>
              <a:rPr lang="de-CH" baseline="0" dirty="0" smtClean="0"/>
              <a:t> </a:t>
            </a:r>
            <a:r>
              <a:rPr lang="de-CH" baseline="0" dirty="0" err="1" smtClean="0"/>
              <a:t>of</a:t>
            </a:r>
            <a:r>
              <a:rPr lang="de-CH" baseline="0" dirty="0" smtClean="0"/>
              <a:t> </a:t>
            </a:r>
            <a:r>
              <a:rPr lang="de-CH" baseline="0" dirty="0" err="1" smtClean="0"/>
              <a:t>decision</a:t>
            </a:r>
            <a:r>
              <a:rPr lang="de-CH" baseline="0" dirty="0" smtClean="0"/>
              <a:t> </a:t>
            </a:r>
            <a:r>
              <a:rPr lang="de-CH" baseline="0" dirty="0" err="1" smtClean="0"/>
              <a:t>letter</a:t>
            </a:r>
            <a:r>
              <a:rPr lang="de-CH" baseline="0" dirty="0" smtClean="0"/>
              <a:t>; </a:t>
            </a:r>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30</a:t>
            </a:fld>
            <a:endParaRPr lang="de-CH"/>
          </a:p>
        </p:txBody>
      </p:sp>
    </p:spTree>
    <p:extLst>
      <p:ext uri="{BB962C8B-B14F-4D97-AF65-F5344CB8AC3E}">
        <p14:creationId xmlns:p14="http://schemas.microsoft.com/office/powerpoint/2010/main" val="26044467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eaLnBrk="0" hangingPunct="0">
              <a:defRPr sz="2200">
                <a:solidFill>
                  <a:schemeClr val="tx1"/>
                </a:solidFill>
                <a:latin typeface="Verdana" pitchFamily="34" charset="0"/>
                <a:cs typeface="Times New Roman" pitchFamily="18" charset="0"/>
              </a:defRPr>
            </a:lvl1pPr>
            <a:lvl2pPr marL="742950" indent="-285750" defTabSz="919163" eaLnBrk="0" hangingPunct="0">
              <a:defRPr sz="2200">
                <a:solidFill>
                  <a:schemeClr val="tx1"/>
                </a:solidFill>
                <a:latin typeface="Verdana" pitchFamily="34" charset="0"/>
                <a:cs typeface="Times New Roman" pitchFamily="18" charset="0"/>
              </a:defRPr>
            </a:lvl2pPr>
            <a:lvl3pPr marL="1143000" indent="-228600" defTabSz="919163" eaLnBrk="0" hangingPunct="0">
              <a:defRPr sz="2200">
                <a:solidFill>
                  <a:schemeClr val="tx1"/>
                </a:solidFill>
                <a:latin typeface="Verdana" pitchFamily="34" charset="0"/>
                <a:cs typeface="Times New Roman" pitchFamily="18" charset="0"/>
              </a:defRPr>
            </a:lvl3pPr>
            <a:lvl4pPr marL="1600200" indent="-228600" defTabSz="919163" eaLnBrk="0" hangingPunct="0">
              <a:defRPr sz="2200">
                <a:solidFill>
                  <a:schemeClr val="tx1"/>
                </a:solidFill>
                <a:latin typeface="Verdana" pitchFamily="34" charset="0"/>
                <a:cs typeface="Times New Roman" pitchFamily="18" charset="0"/>
              </a:defRPr>
            </a:lvl4pPr>
            <a:lvl5pPr marL="2057400" indent="-228600" defTabSz="919163" eaLnBrk="0" hangingPunct="0">
              <a:defRPr sz="2200">
                <a:solidFill>
                  <a:schemeClr val="tx1"/>
                </a:solidFill>
                <a:latin typeface="Verdana" pitchFamily="34" charset="0"/>
                <a:cs typeface="Times New Roman" pitchFamily="18" charset="0"/>
              </a:defRPr>
            </a:lvl5pPr>
            <a:lvl6pPr marL="2514600" indent="-228600" defTabSz="919163"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defTabSz="919163"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defTabSz="919163"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defTabSz="919163"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0C88A12B-C715-451B-9D36-F0A9055DC916}" type="slidenum">
              <a:rPr lang="de-CH" sz="1200" smtClean="0">
                <a:latin typeface="Times" pitchFamily="1" charset="0"/>
              </a:rPr>
              <a:pPr/>
              <a:t>31</a:t>
            </a:fld>
            <a:endParaRPr lang="de-CH" sz="1200" smtClean="0">
              <a:latin typeface="Times" pitchFamily="1"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CH" dirty="0" smtClean="0"/>
              <a:t>_</a:t>
            </a:r>
            <a:r>
              <a:rPr lang="de-CH" dirty="0" err="1" smtClean="0"/>
              <a:t>before</a:t>
            </a:r>
            <a:r>
              <a:rPr lang="de-CH" dirty="0" smtClean="0"/>
              <a:t> </a:t>
            </a:r>
            <a:r>
              <a:rPr lang="de-CH" dirty="0" err="1" smtClean="0"/>
              <a:t>submitting</a:t>
            </a:r>
            <a:r>
              <a:rPr lang="de-CH" dirty="0" smtClean="0"/>
              <a:t> an </a:t>
            </a:r>
            <a:r>
              <a:rPr lang="de-CH" dirty="0" err="1" smtClean="0"/>
              <a:t>application</a:t>
            </a:r>
            <a:r>
              <a:rPr lang="de-CH" dirty="0" smtClean="0"/>
              <a:t> in </a:t>
            </a:r>
            <a:r>
              <a:rPr lang="de-CH" dirty="0" err="1" smtClean="0"/>
              <a:t>mySNF</a:t>
            </a:r>
            <a:r>
              <a:rPr lang="de-CH" dirty="0" smtClean="0"/>
              <a:t> </a:t>
            </a:r>
            <a:r>
              <a:rPr lang="de-CH" dirty="0" err="1" smtClean="0"/>
              <a:t>you</a:t>
            </a:r>
            <a:r>
              <a:rPr lang="de-CH" dirty="0" smtClean="0"/>
              <a:t> </a:t>
            </a:r>
            <a:r>
              <a:rPr lang="de-CH" dirty="0" err="1" smtClean="0"/>
              <a:t>have</a:t>
            </a:r>
            <a:r>
              <a:rPr lang="de-CH" baseline="0" dirty="0" smtClean="0"/>
              <a:t> </a:t>
            </a:r>
            <a:r>
              <a:rPr lang="de-CH" baseline="0" dirty="0" err="1" smtClean="0"/>
              <a:t>to</a:t>
            </a:r>
            <a:r>
              <a:rPr lang="de-CH" baseline="0" dirty="0" smtClean="0"/>
              <a:t> </a:t>
            </a:r>
            <a:r>
              <a:rPr lang="de-CH" baseline="0" dirty="0" err="1" smtClean="0"/>
              <a:t>accept</a:t>
            </a:r>
            <a:r>
              <a:rPr lang="de-CH" baseline="0" dirty="0" smtClean="0"/>
              <a:t> a </a:t>
            </a:r>
            <a:r>
              <a:rPr lang="de-CH" baseline="0" dirty="0" err="1" smtClean="0"/>
              <a:t>statement</a:t>
            </a:r>
            <a:r>
              <a:rPr lang="de-CH" baseline="0" dirty="0" smtClean="0"/>
              <a:t> on proper </a:t>
            </a:r>
            <a:r>
              <a:rPr lang="de-CH" baseline="0" dirty="0" err="1" smtClean="0"/>
              <a:t>citation</a:t>
            </a:r>
            <a:r>
              <a:rPr lang="de-CH" baseline="0" dirty="0" smtClean="0"/>
              <a:t> </a:t>
            </a:r>
            <a:r>
              <a:rPr lang="de-CH" baseline="0" dirty="0" err="1" smtClean="0"/>
              <a:t>of</a:t>
            </a:r>
            <a:r>
              <a:rPr lang="de-CH" baseline="0" dirty="0" smtClean="0"/>
              <a:t> </a:t>
            </a:r>
            <a:r>
              <a:rPr lang="de-CH" baseline="0" dirty="0" err="1" smtClean="0"/>
              <a:t>sources</a:t>
            </a:r>
            <a:endParaRPr lang="de-CH" dirty="0" smtClean="0"/>
          </a:p>
          <a:p>
            <a:r>
              <a:rPr lang="de-CH" baseline="0" dirty="0" smtClean="0"/>
              <a:t>_</a:t>
            </a:r>
            <a:r>
              <a:rPr lang="de-CH" baseline="0" dirty="0" err="1" smtClean="0"/>
              <a:t>possible</a:t>
            </a:r>
            <a:r>
              <a:rPr lang="de-CH" baseline="0" dirty="0" smtClean="0"/>
              <a:t> </a:t>
            </a:r>
            <a:r>
              <a:rPr lang="de-CH" baseline="0" dirty="0" err="1" smtClean="0"/>
              <a:t>consequence</a:t>
            </a:r>
            <a:r>
              <a:rPr lang="de-CH" baseline="0" dirty="0" smtClean="0"/>
              <a:t> </a:t>
            </a:r>
            <a:r>
              <a:rPr lang="de-CH" baseline="0" dirty="0" err="1" smtClean="0"/>
              <a:t>of</a:t>
            </a:r>
            <a:r>
              <a:rPr lang="de-CH" baseline="0" dirty="0" smtClean="0"/>
              <a:t> </a:t>
            </a:r>
            <a:r>
              <a:rPr lang="de-CH" baseline="0" dirty="0" err="1" smtClean="0"/>
              <a:t>scientific</a:t>
            </a:r>
            <a:r>
              <a:rPr lang="de-CH" baseline="0" dirty="0" smtClean="0"/>
              <a:t> </a:t>
            </a:r>
            <a:r>
              <a:rPr lang="de-CH" baseline="0" dirty="0" err="1" smtClean="0"/>
              <a:t>misconduct</a:t>
            </a:r>
            <a:r>
              <a:rPr lang="de-CH" baseline="0" dirty="0" smtClean="0"/>
              <a:t>: </a:t>
            </a:r>
            <a:r>
              <a:rPr lang="de-CH" baseline="0" dirty="0" err="1" smtClean="0"/>
              <a:t>exclusion</a:t>
            </a:r>
            <a:r>
              <a:rPr lang="de-CH" baseline="0" dirty="0" smtClean="0"/>
              <a:t> </a:t>
            </a:r>
            <a:r>
              <a:rPr lang="de-CH" baseline="0" dirty="0" err="1" smtClean="0"/>
              <a:t>from</a:t>
            </a:r>
            <a:r>
              <a:rPr lang="de-CH" baseline="0" dirty="0" smtClean="0"/>
              <a:t> </a:t>
            </a:r>
            <a:r>
              <a:rPr lang="de-CH" baseline="0" dirty="0" err="1" smtClean="0"/>
              <a:t>submission</a:t>
            </a:r>
            <a:r>
              <a:rPr lang="de-CH" baseline="0" dirty="0" smtClean="0"/>
              <a:t> </a:t>
            </a:r>
            <a:r>
              <a:rPr lang="de-CH" baseline="0" dirty="0" err="1" smtClean="0"/>
              <a:t>for</a:t>
            </a:r>
            <a:r>
              <a:rPr lang="de-CH" baseline="0" dirty="0" smtClean="0"/>
              <a:t> </a:t>
            </a:r>
            <a:r>
              <a:rPr lang="de-CH" baseline="0" dirty="0" err="1" smtClean="0"/>
              <a:t>extended</a:t>
            </a:r>
            <a:r>
              <a:rPr lang="de-CH" baseline="0" dirty="0" smtClean="0"/>
              <a:t> </a:t>
            </a:r>
            <a:r>
              <a:rPr lang="de-CH" baseline="0" dirty="0" err="1" smtClean="0"/>
              <a:t>periods</a:t>
            </a:r>
            <a:r>
              <a:rPr lang="de-CH" baseline="0" dirty="0" smtClean="0"/>
              <a:t> </a:t>
            </a:r>
            <a:r>
              <a:rPr lang="de-CH" baseline="0" dirty="0" err="1" smtClean="0"/>
              <a:t>of</a:t>
            </a:r>
            <a:r>
              <a:rPr lang="de-CH" baseline="0" dirty="0" smtClean="0"/>
              <a:t> time; </a:t>
            </a:r>
            <a:r>
              <a:rPr lang="de-CH" baseline="0" dirty="0" err="1" smtClean="0"/>
              <a:t>the</a:t>
            </a:r>
            <a:r>
              <a:rPr lang="de-CH" baseline="0" dirty="0" smtClean="0"/>
              <a:t> SNSF </a:t>
            </a:r>
            <a:r>
              <a:rPr lang="de-CH" baseline="0" dirty="0" err="1" smtClean="0"/>
              <a:t>reports</a:t>
            </a:r>
            <a:r>
              <a:rPr lang="de-CH" baseline="0" dirty="0" smtClean="0"/>
              <a:t> </a:t>
            </a:r>
            <a:r>
              <a:rPr lang="de-CH" baseline="0" dirty="0" err="1" smtClean="0"/>
              <a:t>yearly</a:t>
            </a:r>
            <a:r>
              <a:rPr lang="de-CH" baseline="0" dirty="0" smtClean="0"/>
              <a:t> on </a:t>
            </a:r>
            <a:r>
              <a:rPr lang="de-CH" baseline="0" dirty="0" err="1" smtClean="0"/>
              <a:t>number</a:t>
            </a:r>
            <a:r>
              <a:rPr lang="de-CH" baseline="0" dirty="0" smtClean="0"/>
              <a:t> </a:t>
            </a:r>
            <a:r>
              <a:rPr lang="de-CH" baseline="0" dirty="0" err="1" smtClean="0"/>
              <a:t>of</a:t>
            </a:r>
            <a:r>
              <a:rPr lang="de-CH" baseline="0" dirty="0" smtClean="0"/>
              <a:t> </a:t>
            </a:r>
            <a:r>
              <a:rPr lang="de-CH" baseline="0" dirty="0" err="1" smtClean="0"/>
              <a:t>projects</a:t>
            </a:r>
            <a:r>
              <a:rPr lang="de-CH" baseline="0" dirty="0" smtClean="0"/>
              <a:t> </a:t>
            </a:r>
            <a:r>
              <a:rPr lang="de-CH" baseline="0" dirty="0" err="1" smtClean="0"/>
              <a:t>screened</a:t>
            </a:r>
            <a:r>
              <a:rPr lang="de-CH" baseline="0" dirty="0" smtClean="0"/>
              <a:t>, </a:t>
            </a:r>
            <a:r>
              <a:rPr lang="de-CH" baseline="0" dirty="0" err="1" smtClean="0"/>
              <a:t>cases</a:t>
            </a:r>
            <a:r>
              <a:rPr lang="de-CH" baseline="0" dirty="0" smtClean="0"/>
              <a:t> </a:t>
            </a:r>
            <a:r>
              <a:rPr lang="de-CH" baseline="0" dirty="0" err="1" smtClean="0"/>
              <a:t>found</a:t>
            </a:r>
            <a:r>
              <a:rPr lang="de-CH" baseline="0" dirty="0" smtClean="0"/>
              <a:t> </a:t>
            </a:r>
            <a:r>
              <a:rPr lang="de-CH" baseline="0" dirty="0" err="1" smtClean="0"/>
              <a:t>and</a:t>
            </a:r>
            <a:r>
              <a:rPr lang="de-CH" baseline="0" dirty="0" smtClean="0"/>
              <a:t> </a:t>
            </a:r>
            <a:r>
              <a:rPr lang="de-CH" baseline="0" dirty="0" err="1" smtClean="0"/>
              <a:t>sanctions</a:t>
            </a:r>
            <a:r>
              <a:rPr lang="de-CH" baseline="0" dirty="0" smtClean="0"/>
              <a:t> </a:t>
            </a:r>
            <a:r>
              <a:rPr lang="de-CH" baseline="0" dirty="0" err="1" smtClean="0"/>
              <a:t>made</a:t>
            </a:r>
            <a:endParaRPr lang="de-CH"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CH" dirty="0" smtClean="0"/>
              <a:t>_</a:t>
            </a:r>
            <a:r>
              <a:rPr lang="de-CH" dirty="0" err="1" smtClean="0"/>
              <a:t>Important</a:t>
            </a:r>
            <a:r>
              <a:rPr lang="de-CH" baseline="0" dirty="0" smtClean="0"/>
              <a:t> also </a:t>
            </a:r>
            <a:r>
              <a:rPr lang="de-CH" baseline="0" dirty="0" err="1" smtClean="0"/>
              <a:t>when</a:t>
            </a:r>
            <a:r>
              <a:rPr lang="de-CH" baseline="0" dirty="0" smtClean="0"/>
              <a:t> </a:t>
            </a:r>
            <a:r>
              <a:rPr lang="de-CH" baseline="0" dirty="0" err="1" smtClean="0"/>
              <a:t>working</a:t>
            </a:r>
            <a:r>
              <a:rPr lang="de-CH" baseline="0" dirty="0" smtClean="0"/>
              <a:t> </a:t>
            </a:r>
            <a:r>
              <a:rPr lang="de-CH" baseline="0" dirty="0" err="1" smtClean="0"/>
              <a:t>with</a:t>
            </a:r>
            <a:r>
              <a:rPr lang="de-CH" baseline="0" dirty="0" smtClean="0"/>
              <a:t> Co-</a:t>
            </a:r>
            <a:r>
              <a:rPr lang="de-CH" baseline="0" dirty="0" err="1" smtClean="0"/>
              <a:t>authors</a:t>
            </a:r>
            <a:endParaRPr lang="de-CH" baseline="0" dirty="0" smtClean="0"/>
          </a:p>
        </p:txBody>
      </p:sp>
    </p:spTree>
    <p:extLst>
      <p:ext uri="{BB962C8B-B14F-4D97-AF65-F5344CB8AC3E}">
        <p14:creationId xmlns:p14="http://schemas.microsoft.com/office/powerpoint/2010/main" val="18483120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H" b="1" dirty="0" smtClean="0"/>
              <a:t>_</a:t>
            </a:r>
            <a:r>
              <a:rPr lang="fr-CH" b="1" dirty="0" err="1" smtClean="0"/>
              <a:t>However</a:t>
            </a:r>
            <a:r>
              <a:rPr lang="fr-CH" b="1" dirty="0" smtClean="0"/>
              <a:t>:</a:t>
            </a:r>
            <a:r>
              <a:rPr lang="fr-CH" b="1" baseline="0" dirty="0" smtClean="0"/>
              <a:t> a</a:t>
            </a:r>
            <a:r>
              <a:rPr lang="fr-CH" b="1" dirty="0" smtClean="0"/>
              <a:t>ll </a:t>
            </a:r>
            <a:r>
              <a:rPr lang="fr-CH" b="1" dirty="0" err="1" smtClean="0"/>
              <a:t>aimed</a:t>
            </a:r>
            <a:r>
              <a:rPr lang="fr-CH" b="1" dirty="0" smtClean="0"/>
              <a:t> at </a:t>
            </a:r>
            <a:r>
              <a:rPr lang="fr-CH" b="1" dirty="0" err="1" smtClean="0"/>
              <a:t>experienced</a:t>
            </a:r>
            <a:r>
              <a:rPr lang="fr-CH" b="1" dirty="0" smtClean="0"/>
              <a:t> </a:t>
            </a:r>
            <a:r>
              <a:rPr lang="fr-CH" b="1" dirty="0" err="1" smtClean="0"/>
              <a:t>researchers</a:t>
            </a:r>
            <a:r>
              <a:rPr lang="fr-CH" b="1" dirty="0" smtClean="0"/>
              <a:t>…</a:t>
            </a:r>
            <a:endParaRPr lang="fr-CH" dirty="0" smtClean="0"/>
          </a:p>
          <a:p>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33</a:t>
            </a:fld>
            <a:endParaRPr lang="de-CH"/>
          </a:p>
        </p:txBody>
      </p:sp>
    </p:spTree>
    <p:extLst>
      <p:ext uri="{BB962C8B-B14F-4D97-AF65-F5344CB8AC3E}">
        <p14:creationId xmlns:p14="http://schemas.microsoft.com/office/powerpoint/2010/main" val="39930662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243" eaLnBrk="0" hangingPunct="0">
              <a:defRPr sz="2200">
                <a:solidFill>
                  <a:schemeClr val="tx1"/>
                </a:solidFill>
                <a:latin typeface="Verdana" pitchFamily="34" charset="0"/>
                <a:cs typeface="Times New Roman" pitchFamily="18" charset="0"/>
              </a:defRPr>
            </a:lvl1pPr>
            <a:lvl2pPr marL="741398" indent="-285153" defTabSz="917243" eaLnBrk="0" hangingPunct="0">
              <a:defRPr sz="2200">
                <a:solidFill>
                  <a:schemeClr val="tx1"/>
                </a:solidFill>
                <a:latin typeface="Verdana" pitchFamily="34" charset="0"/>
                <a:cs typeface="Times New Roman" pitchFamily="18" charset="0"/>
              </a:defRPr>
            </a:lvl2pPr>
            <a:lvl3pPr marL="1140613" indent="-228123" defTabSz="917243" eaLnBrk="0" hangingPunct="0">
              <a:defRPr sz="2200">
                <a:solidFill>
                  <a:schemeClr val="tx1"/>
                </a:solidFill>
                <a:latin typeface="Verdana" pitchFamily="34" charset="0"/>
                <a:cs typeface="Times New Roman" pitchFamily="18" charset="0"/>
              </a:defRPr>
            </a:lvl3pPr>
            <a:lvl4pPr marL="1596861" indent="-228123" defTabSz="917243" eaLnBrk="0" hangingPunct="0">
              <a:defRPr sz="2200">
                <a:solidFill>
                  <a:schemeClr val="tx1"/>
                </a:solidFill>
                <a:latin typeface="Verdana" pitchFamily="34" charset="0"/>
                <a:cs typeface="Times New Roman" pitchFamily="18" charset="0"/>
              </a:defRPr>
            </a:lvl4pPr>
            <a:lvl5pPr marL="2053105" indent="-228123" defTabSz="917243" eaLnBrk="0" hangingPunct="0">
              <a:defRPr sz="2200">
                <a:solidFill>
                  <a:schemeClr val="tx1"/>
                </a:solidFill>
                <a:latin typeface="Verdana" pitchFamily="34" charset="0"/>
                <a:cs typeface="Times New Roman" pitchFamily="18" charset="0"/>
              </a:defRPr>
            </a:lvl5pPr>
            <a:lvl6pPr marL="2509352" indent="-228123" defTabSz="91724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5597" indent="-228123" defTabSz="91724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1843" indent="-228123" defTabSz="91724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089" indent="-228123" defTabSz="91724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607E58DD-50A9-4D15-B4BF-E7F7FEF76FA1}" type="slidenum">
              <a:rPr lang="de-CH" sz="1200">
                <a:latin typeface="Times" pitchFamily="1" charset="0"/>
              </a:rPr>
              <a:pPr/>
              <a:t>34</a:t>
            </a:fld>
            <a:endParaRPr lang="de-CH" sz="1200">
              <a:latin typeface="Times" pitchFamily="1"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CH" dirty="0" smtClean="0">
                <a:effectLst/>
              </a:rPr>
              <a:t>In </a:t>
            </a:r>
            <a:r>
              <a:rPr lang="de-CH" dirty="0" err="1" smtClean="0">
                <a:effectLst/>
              </a:rPr>
              <a:t>the</a:t>
            </a:r>
            <a:r>
              <a:rPr lang="de-CH" dirty="0" smtClean="0">
                <a:effectLst/>
              </a:rPr>
              <a:t> </a:t>
            </a:r>
            <a:r>
              <a:rPr lang="de-CH" dirty="0" err="1" smtClean="0">
                <a:effectLst/>
              </a:rPr>
              <a:t>context</a:t>
            </a:r>
            <a:r>
              <a:rPr lang="de-CH" dirty="0" smtClean="0">
                <a:effectLst/>
              </a:rPr>
              <a:t> </a:t>
            </a:r>
            <a:r>
              <a:rPr lang="de-CH" dirty="0" err="1" smtClean="0">
                <a:effectLst/>
              </a:rPr>
              <a:t>of</a:t>
            </a:r>
            <a:r>
              <a:rPr lang="de-CH" dirty="0" smtClean="0">
                <a:effectLst/>
              </a:rPr>
              <a:t> </a:t>
            </a:r>
            <a:r>
              <a:rPr lang="de-CH" dirty="0" err="1" smtClean="0">
                <a:effectLst/>
              </a:rPr>
              <a:t>its</a:t>
            </a:r>
            <a:r>
              <a:rPr lang="de-CH" dirty="0" smtClean="0">
                <a:effectLst/>
              </a:rPr>
              <a:t> </a:t>
            </a:r>
            <a:r>
              <a:rPr lang="de-CH" dirty="0" err="1" smtClean="0">
                <a:effectLst/>
              </a:rPr>
              <a:t>patient-oriented</a:t>
            </a:r>
            <a:r>
              <a:rPr lang="de-CH" dirty="0" smtClean="0">
                <a:effectLst/>
              </a:rPr>
              <a:t> </a:t>
            </a:r>
            <a:r>
              <a:rPr lang="de-CH" dirty="0" err="1" smtClean="0">
                <a:effectLst/>
              </a:rPr>
              <a:t>clinical</a:t>
            </a:r>
            <a:r>
              <a:rPr lang="de-CH" dirty="0" smtClean="0">
                <a:effectLst/>
              </a:rPr>
              <a:t> </a:t>
            </a:r>
            <a:r>
              <a:rPr lang="de-CH" dirty="0" err="1" smtClean="0">
                <a:effectLst/>
              </a:rPr>
              <a:t>research</a:t>
            </a:r>
            <a:r>
              <a:rPr lang="de-CH" dirty="0" smtClean="0">
                <a:effectLst/>
              </a:rPr>
              <a:t> </a:t>
            </a:r>
            <a:r>
              <a:rPr lang="de-CH" dirty="0" err="1" smtClean="0">
                <a:effectLst/>
              </a:rPr>
              <a:t>funding</a:t>
            </a:r>
            <a:r>
              <a:rPr lang="de-CH" dirty="0" smtClean="0">
                <a:effectLst/>
              </a:rPr>
              <a:t> </a:t>
            </a:r>
            <a:r>
              <a:rPr lang="de-CH" dirty="0" err="1" smtClean="0">
                <a:effectLst/>
              </a:rPr>
              <a:t>schemes</a:t>
            </a:r>
            <a:r>
              <a:rPr lang="de-CH" dirty="0" smtClean="0">
                <a:effectLst/>
              </a:rPr>
              <a:t>, </a:t>
            </a:r>
            <a:r>
              <a:rPr lang="de-CH" dirty="0" err="1" smtClean="0">
                <a:effectLst/>
              </a:rPr>
              <a:t>the</a:t>
            </a:r>
            <a:r>
              <a:rPr lang="de-CH" dirty="0" smtClean="0">
                <a:effectLst/>
              </a:rPr>
              <a:t> Swiss National Science </a:t>
            </a:r>
            <a:r>
              <a:rPr lang="de-CH" dirty="0" err="1" smtClean="0">
                <a:effectLst/>
              </a:rPr>
              <a:t>Foundation</a:t>
            </a:r>
            <a:r>
              <a:rPr lang="de-CH" dirty="0" smtClean="0">
                <a:effectLst/>
              </a:rPr>
              <a:t> (SNSF) </a:t>
            </a:r>
            <a:r>
              <a:rPr lang="de-CH" dirty="0" err="1" smtClean="0">
                <a:effectLst/>
              </a:rPr>
              <a:t>has</a:t>
            </a:r>
            <a:r>
              <a:rPr lang="de-CH" dirty="0" smtClean="0">
                <a:effectLst/>
              </a:rPr>
              <a:t> </a:t>
            </a:r>
            <a:r>
              <a:rPr lang="de-CH" dirty="0" err="1" smtClean="0">
                <a:effectLst/>
              </a:rPr>
              <a:t>been</a:t>
            </a:r>
            <a:r>
              <a:rPr lang="de-CH" dirty="0" smtClean="0">
                <a:effectLst/>
              </a:rPr>
              <a:t> </a:t>
            </a:r>
            <a:r>
              <a:rPr lang="de-CH" dirty="0" err="1" smtClean="0">
                <a:effectLst/>
              </a:rPr>
              <a:t>funding</a:t>
            </a:r>
            <a:r>
              <a:rPr lang="de-CH" dirty="0" smtClean="0">
                <a:effectLst/>
              </a:rPr>
              <a:t> </a:t>
            </a:r>
            <a:r>
              <a:rPr lang="de-CH" dirty="0" err="1" smtClean="0">
                <a:effectLst/>
              </a:rPr>
              <a:t>the</a:t>
            </a:r>
            <a:r>
              <a:rPr lang="de-CH" dirty="0" smtClean="0">
                <a:effectLst/>
              </a:rPr>
              <a:t> </a:t>
            </a:r>
            <a:r>
              <a:rPr lang="de-CH" dirty="0" err="1" smtClean="0">
                <a:effectLst/>
              </a:rPr>
              <a:t>following</a:t>
            </a:r>
            <a:r>
              <a:rPr lang="de-CH" dirty="0" smtClean="0">
                <a:effectLst/>
              </a:rPr>
              <a:t> 8 </a:t>
            </a:r>
            <a:r>
              <a:rPr lang="de-CH" dirty="0" err="1" smtClean="0">
                <a:effectLst/>
              </a:rPr>
              <a:t>multicentric</a:t>
            </a:r>
            <a:r>
              <a:rPr lang="de-CH" dirty="0" smtClean="0">
                <a:effectLst/>
              </a:rPr>
              <a:t> </a:t>
            </a:r>
            <a:r>
              <a:rPr lang="de-CH" dirty="0" err="1" smtClean="0">
                <a:effectLst/>
              </a:rPr>
              <a:t>cohort</a:t>
            </a:r>
            <a:r>
              <a:rPr lang="de-CH" dirty="0" smtClean="0">
                <a:effectLst/>
              </a:rPr>
              <a:t> </a:t>
            </a:r>
            <a:r>
              <a:rPr lang="de-CH" dirty="0" err="1" smtClean="0">
                <a:effectLst/>
              </a:rPr>
              <a:t>studies</a:t>
            </a:r>
            <a:r>
              <a:rPr lang="de-CH" dirty="0" smtClean="0">
                <a:effectLst/>
              </a:rPr>
              <a:t> </a:t>
            </a:r>
            <a:r>
              <a:rPr lang="de-CH" dirty="0" err="1" smtClean="0">
                <a:effectLst/>
              </a:rPr>
              <a:t>since</a:t>
            </a:r>
            <a:r>
              <a:rPr lang="de-CH" dirty="0" smtClean="0">
                <a:effectLst/>
              </a:rPr>
              <a:t> 2006:</a:t>
            </a:r>
          </a:p>
          <a:p>
            <a:r>
              <a:rPr lang="de-CH" dirty="0" smtClean="0">
                <a:effectLst/>
              </a:rPr>
              <a:t>The Swiss </a:t>
            </a:r>
            <a:r>
              <a:rPr lang="de-CH" dirty="0" err="1" smtClean="0">
                <a:effectLst/>
              </a:rPr>
              <a:t>Venous</a:t>
            </a:r>
            <a:r>
              <a:rPr lang="de-CH" dirty="0" smtClean="0">
                <a:effectLst/>
              </a:rPr>
              <a:t> </a:t>
            </a:r>
            <a:r>
              <a:rPr lang="de-CH" dirty="0" err="1" smtClean="0">
                <a:effectLst/>
              </a:rPr>
              <a:t>Thromboembolism</a:t>
            </a:r>
            <a:r>
              <a:rPr lang="de-CH" dirty="0" smtClean="0">
                <a:effectLst/>
              </a:rPr>
              <a:t> </a:t>
            </a:r>
            <a:r>
              <a:rPr lang="de-CH" dirty="0" err="1" smtClean="0">
                <a:effectLst/>
              </a:rPr>
              <a:t>Cohort</a:t>
            </a:r>
            <a:r>
              <a:rPr lang="de-CH" dirty="0" smtClean="0">
                <a:effectLst/>
              </a:rPr>
              <a:t> 65+ (SWITCO-65+, D. </a:t>
            </a:r>
            <a:r>
              <a:rPr lang="de-CH" dirty="0" err="1" smtClean="0">
                <a:effectLst/>
              </a:rPr>
              <a:t>Aujesky</a:t>
            </a:r>
            <a:r>
              <a:rPr lang="de-CH" dirty="0" smtClean="0">
                <a:effectLst/>
              </a:rPr>
              <a:t>) </a:t>
            </a:r>
          </a:p>
          <a:p>
            <a:r>
              <a:rPr lang="de-CH" dirty="0" smtClean="0">
                <a:effectLst/>
              </a:rPr>
              <a:t>Swiss HIV </a:t>
            </a:r>
            <a:r>
              <a:rPr lang="de-CH" dirty="0" err="1" smtClean="0">
                <a:effectLst/>
              </a:rPr>
              <a:t>Cohort</a:t>
            </a:r>
            <a:r>
              <a:rPr lang="de-CH" dirty="0" smtClean="0">
                <a:effectLst/>
              </a:rPr>
              <a:t> Study (SHCS, P.B. </a:t>
            </a:r>
            <a:r>
              <a:rPr lang="de-CH" dirty="0" err="1" smtClean="0">
                <a:effectLst/>
              </a:rPr>
              <a:t>Francioli</a:t>
            </a:r>
            <a:r>
              <a:rPr lang="de-CH" dirty="0" smtClean="0">
                <a:effectLst/>
              </a:rPr>
              <a:t>) </a:t>
            </a:r>
          </a:p>
          <a:p>
            <a:r>
              <a:rPr lang="de-CH" dirty="0" err="1" smtClean="0">
                <a:effectLst/>
              </a:rPr>
              <a:t>Cohort</a:t>
            </a:r>
            <a:r>
              <a:rPr lang="de-CH" dirty="0" smtClean="0">
                <a:effectLst/>
              </a:rPr>
              <a:t> </a:t>
            </a:r>
            <a:r>
              <a:rPr lang="de-CH" dirty="0" err="1" smtClean="0">
                <a:effectLst/>
              </a:rPr>
              <a:t>study</a:t>
            </a:r>
            <a:r>
              <a:rPr lang="de-CH" dirty="0" smtClean="0">
                <a:effectLst/>
              </a:rPr>
              <a:t> on </a:t>
            </a:r>
            <a:r>
              <a:rPr lang="de-CH" dirty="0" err="1" smtClean="0">
                <a:effectLst/>
              </a:rPr>
              <a:t>Substance</a:t>
            </a:r>
            <a:r>
              <a:rPr lang="de-CH" dirty="0" smtClean="0">
                <a:effectLst/>
              </a:rPr>
              <a:t> </a:t>
            </a:r>
            <a:r>
              <a:rPr lang="de-CH" dirty="0" err="1" smtClean="0">
                <a:effectLst/>
              </a:rPr>
              <a:t>Use</a:t>
            </a:r>
            <a:r>
              <a:rPr lang="de-CH" dirty="0" smtClean="0">
                <a:effectLst/>
              </a:rPr>
              <a:t> </a:t>
            </a:r>
            <a:r>
              <a:rPr lang="de-CH" dirty="0" err="1" smtClean="0">
                <a:effectLst/>
              </a:rPr>
              <a:t>Risk</a:t>
            </a:r>
            <a:r>
              <a:rPr lang="de-CH" dirty="0" smtClean="0">
                <a:effectLst/>
              </a:rPr>
              <a:t> </a:t>
            </a:r>
            <a:r>
              <a:rPr lang="de-CH" dirty="0" err="1" smtClean="0">
                <a:effectLst/>
              </a:rPr>
              <a:t>Factors</a:t>
            </a:r>
            <a:r>
              <a:rPr lang="de-CH" dirty="0" smtClean="0">
                <a:effectLst/>
              </a:rPr>
              <a:t> (C-SURF, G. </a:t>
            </a:r>
            <a:r>
              <a:rPr lang="de-CH" dirty="0" err="1" smtClean="0">
                <a:effectLst/>
              </a:rPr>
              <a:t>Gmel</a:t>
            </a:r>
            <a:r>
              <a:rPr lang="de-CH" dirty="0" smtClean="0">
                <a:effectLst/>
              </a:rPr>
              <a:t>) </a:t>
            </a:r>
          </a:p>
          <a:p>
            <a:r>
              <a:rPr lang="de-CH" dirty="0" smtClean="0">
                <a:effectLst/>
              </a:rPr>
              <a:t>The Swiss National </a:t>
            </a:r>
            <a:r>
              <a:rPr lang="de-CH" dirty="0" err="1" smtClean="0">
                <a:effectLst/>
              </a:rPr>
              <a:t>Cohort</a:t>
            </a:r>
            <a:r>
              <a:rPr lang="de-CH" dirty="0" smtClean="0">
                <a:effectLst/>
              </a:rPr>
              <a:t> (F. </a:t>
            </a:r>
            <a:r>
              <a:rPr lang="de-CH" dirty="0" err="1" smtClean="0">
                <a:effectLst/>
              </a:rPr>
              <a:t>Gutzwiller</a:t>
            </a:r>
            <a:r>
              <a:rPr lang="de-CH" dirty="0" smtClean="0">
                <a:effectLst/>
              </a:rPr>
              <a:t>) </a:t>
            </a:r>
          </a:p>
          <a:p>
            <a:r>
              <a:rPr lang="de-CH" dirty="0" err="1" smtClean="0">
                <a:effectLst/>
              </a:rPr>
              <a:t>Cardiovascular</a:t>
            </a:r>
            <a:r>
              <a:rPr lang="de-CH" dirty="0" smtClean="0">
                <a:effectLst/>
              </a:rPr>
              <a:t> </a:t>
            </a:r>
            <a:r>
              <a:rPr lang="de-CH" dirty="0" err="1" smtClean="0">
                <a:effectLst/>
              </a:rPr>
              <a:t>diseases</a:t>
            </a:r>
            <a:r>
              <a:rPr lang="de-CH" dirty="0" smtClean="0">
                <a:effectLst/>
              </a:rPr>
              <a:t> </a:t>
            </a:r>
            <a:r>
              <a:rPr lang="de-CH" dirty="0" err="1" smtClean="0">
                <a:effectLst/>
              </a:rPr>
              <a:t>and</a:t>
            </a:r>
            <a:r>
              <a:rPr lang="de-CH" dirty="0" smtClean="0">
                <a:effectLst/>
              </a:rPr>
              <a:t> </a:t>
            </a:r>
            <a:r>
              <a:rPr lang="de-CH" dirty="0" err="1" smtClean="0">
                <a:effectLst/>
              </a:rPr>
              <a:t>psychiatric</a:t>
            </a:r>
            <a:r>
              <a:rPr lang="de-CH" dirty="0" smtClean="0">
                <a:effectLst/>
              </a:rPr>
              <a:t> </a:t>
            </a:r>
            <a:r>
              <a:rPr lang="de-CH" dirty="0" err="1" smtClean="0">
                <a:effectLst/>
              </a:rPr>
              <a:t>disorders</a:t>
            </a:r>
            <a:r>
              <a:rPr lang="de-CH" dirty="0" smtClean="0">
                <a:effectLst/>
              </a:rPr>
              <a:t> (M. </a:t>
            </a:r>
            <a:r>
              <a:rPr lang="de-CH" dirty="0" err="1" smtClean="0">
                <a:effectLst/>
              </a:rPr>
              <a:t>Preisig</a:t>
            </a:r>
            <a:r>
              <a:rPr lang="de-CH" dirty="0" smtClean="0">
                <a:effectLst/>
              </a:rPr>
              <a:t>) </a:t>
            </a:r>
          </a:p>
          <a:p>
            <a:r>
              <a:rPr lang="de-CH" dirty="0" smtClean="0">
                <a:effectLst/>
              </a:rPr>
              <a:t>Swiss </a:t>
            </a:r>
            <a:r>
              <a:rPr lang="de-CH" dirty="0" err="1" smtClean="0">
                <a:effectLst/>
              </a:rPr>
              <a:t>Cohort</a:t>
            </a:r>
            <a:r>
              <a:rPr lang="de-CH" dirty="0" smtClean="0">
                <a:effectLst/>
              </a:rPr>
              <a:t> Study on Air Pollution </a:t>
            </a:r>
            <a:r>
              <a:rPr lang="de-CH" dirty="0" err="1" smtClean="0">
                <a:effectLst/>
              </a:rPr>
              <a:t>and</a:t>
            </a:r>
            <a:r>
              <a:rPr lang="de-CH" dirty="0" smtClean="0">
                <a:effectLst/>
              </a:rPr>
              <a:t> Lung </a:t>
            </a:r>
            <a:r>
              <a:rPr lang="de-CH" dirty="0" err="1" smtClean="0">
                <a:effectLst/>
              </a:rPr>
              <a:t>and</a:t>
            </a:r>
            <a:r>
              <a:rPr lang="de-CH" dirty="0" smtClean="0">
                <a:effectLst/>
              </a:rPr>
              <a:t> Heart </a:t>
            </a:r>
            <a:r>
              <a:rPr lang="de-CH" dirty="0" err="1" smtClean="0">
                <a:effectLst/>
              </a:rPr>
              <a:t>Diseases</a:t>
            </a:r>
            <a:r>
              <a:rPr lang="de-CH" dirty="0" smtClean="0">
                <a:effectLst/>
              </a:rPr>
              <a:t> in </a:t>
            </a:r>
            <a:r>
              <a:rPr lang="de-CH" dirty="0" err="1" smtClean="0">
                <a:effectLst/>
              </a:rPr>
              <a:t>Adults</a:t>
            </a:r>
            <a:r>
              <a:rPr lang="de-CH" dirty="0" smtClean="0">
                <a:effectLst/>
              </a:rPr>
              <a:t> (SAPALDIA, T. </a:t>
            </a:r>
            <a:r>
              <a:rPr lang="de-CH" dirty="0" err="1" smtClean="0">
                <a:effectLst/>
              </a:rPr>
              <a:t>Rochat</a:t>
            </a:r>
            <a:r>
              <a:rPr lang="de-CH" dirty="0" smtClean="0">
                <a:effectLst/>
              </a:rPr>
              <a:t>) </a:t>
            </a:r>
          </a:p>
          <a:p>
            <a:r>
              <a:rPr lang="de-CH" dirty="0" smtClean="0">
                <a:effectLst/>
              </a:rPr>
              <a:t>Swiss </a:t>
            </a:r>
            <a:r>
              <a:rPr lang="de-CH" dirty="0" err="1" smtClean="0">
                <a:effectLst/>
              </a:rPr>
              <a:t>Inflammatory</a:t>
            </a:r>
            <a:r>
              <a:rPr lang="de-CH" dirty="0" smtClean="0">
                <a:effectLst/>
              </a:rPr>
              <a:t> </a:t>
            </a:r>
            <a:r>
              <a:rPr lang="de-CH" dirty="0" err="1" smtClean="0">
                <a:effectLst/>
              </a:rPr>
              <a:t>Bowel</a:t>
            </a:r>
            <a:r>
              <a:rPr lang="de-CH" dirty="0" smtClean="0">
                <a:effectLst/>
              </a:rPr>
              <a:t> </a:t>
            </a:r>
            <a:r>
              <a:rPr lang="de-CH" dirty="0" err="1" smtClean="0">
                <a:effectLst/>
              </a:rPr>
              <a:t>Disease</a:t>
            </a:r>
            <a:r>
              <a:rPr lang="de-CH" dirty="0" smtClean="0">
                <a:effectLst/>
              </a:rPr>
              <a:t> </a:t>
            </a:r>
            <a:r>
              <a:rPr lang="de-CH" dirty="0" err="1" smtClean="0">
                <a:effectLst/>
              </a:rPr>
              <a:t>Cohort</a:t>
            </a:r>
            <a:r>
              <a:rPr lang="de-CH" dirty="0" smtClean="0">
                <a:effectLst/>
              </a:rPr>
              <a:t> Study (SIBDCS, G. Rogler) </a:t>
            </a:r>
          </a:p>
          <a:p>
            <a:r>
              <a:rPr lang="de-CH" dirty="0" smtClean="0">
                <a:effectLst/>
              </a:rPr>
              <a:t>Swiss Transplant </a:t>
            </a:r>
            <a:r>
              <a:rPr lang="de-CH" dirty="0" err="1" smtClean="0">
                <a:effectLst/>
              </a:rPr>
              <a:t>Cohort</a:t>
            </a:r>
            <a:r>
              <a:rPr lang="de-CH" dirty="0" smtClean="0">
                <a:effectLst/>
              </a:rPr>
              <a:t> Study (J.U. Steiger)</a:t>
            </a:r>
          </a:p>
          <a:p>
            <a:r>
              <a:rPr lang="de-CH" dirty="0" smtClean="0">
                <a:effectLst/>
              </a:rPr>
              <a:t>The SNF </a:t>
            </a:r>
            <a:r>
              <a:rPr lang="de-CH" dirty="0" err="1" smtClean="0">
                <a:effectLst/>
              </a:rPr>
              <a:t>has</a:t>
            </a:r>
            <a:r>
              <a:rPr lang="de-CH" dirty="0" smtClean="0">
                <a:effectLst/>
              </a:rPr>
              <a:t> </a:t>
            </a:r>
            <a:r>
              <a:rPr lang="de-CH" dirty="0" err="1" smtClean="0">
                <a:effectLst/>
              </a:rPr>
              <a:t>launched</a:t>
            </a:r>
            <a:r>
              <a:rPr lang="de-CH" dirty="0" smtClean="0">
                <a:effectLst/>
              </a:rPr>
              <a:t> a </a:t>
            </a:r>
            <a:r>
              <a:rPr lang="de-CH" dirty="0" err="1" smtClean="0">
                <a:effectLst/>
              </a:rPr>
              <a:t>new</a:t>
            </a:r>
            <a:r>
              <a:rPr lang="de-CH" dirty="0" smtClean="0">
                <a:effectLst/>
              </a:rPr>
              <a:t> </a:t>
            </a:r>
            <a:r>
              <a:rPr lang="de-CH" dirty="0" err="1" smtClean="0">
                <a:effectLst/>
              </a:rPr>
              <a:t>call</a:t>
            </a:r>
            <a:r>
              <a:rPr lang="de-CH" dirty="0" smtClean="0">
                <a:effectLst/>
              </a:rPr>
              <a:t> </a:t>
            </a:r>
            <a:r>
              <a:rPr lang="de-CH" dirty="0" err="1" smtClean="0">
                <a:effectLst/>
              </a:rPr>
              <a:t>for</a:t>
            </a:r>
            <a:r>
              <a:rPr lang="de-CH" dirty="0" smtClean="0">
                <a:effectLst/>
              </a:rPr>
              <a:t> </a:t>
            </a:r>
            <a:r>
              <a:rPr lang="de-CH" dirty="0" err="1" smtClean="0">
                <a:effectLst/>
              </a:rPr>
              <a:t>the</a:t>
            </a:r>
            <a:r>
              <a:rPr lang="de-CH" dirty="0" smtClean="0">
                <a:effectLst/>
              </a:rPr>
              <a:t> </a:t>
            </a:r>
            <a:r>
              <a:rPr lang="de-CH" dirty="0" err="1" smtClean="0">
                <a:effectLst/>
              </a:rPr>
              <a:t>support</a:t>
            </a:r>
            <a:r>
              <a:rPr lang="de-CH" dirty="0" smtClean="0">
                <a:effectLst/>
              </a:rPr>
              <a:t> </a:t>
            </a:r>
            <a:r>
              <a:rPr lang="de-CH" dirty="0" err="1" smtClean="0">
                <a:effectLst/>
              </a:rPr>
              <a:t>of</a:t>
            </a:r>
            <a:r>
              <a:rPr lang="de-CH" dirty="0" smtClean="0">
                <a:effectLst/>
              </a:rPr>
              <a:t> longitudinal </a:t>
            </a:r>
            <a:r>
              <a:rPr lang="de-CH" dirty="0" err="1" smtClean="0">
                <a:effectLst/>
              </a:rPr>
              <a:t>studies</a:t>
            </a:r>
            <a:r>
              <a:rPr lang="de-CH" dirty="0" smtClean="0">
                <a:effectLst/>
              </a:rPr>
              <a:t>. Submission </a:t>
            </a:r>
            <a:r>
              <a:rPr lang="de-CH" dirty="0" err="1" smtClean="0">
                <a:effectLst/>
              </a:rPr>
              <a:t>deadline</a:t>
            </a:r>
            <a:r>
              <a:rPr lang="de-CH" dirty="0" smtClean="0">
                <a:effectLst/>
              </a:rPr>
              <a:t> </a:t>
            </a:r>
            <a:r>
              <a:rPr lang="de-CH" dirty="0" err="1" smtClean="0">
                <a:effectLst/>
              </a:rPr>
              <a:t>for</a:t>
            </a:r>
            <a:r>
              <a:rPr lang="de-CH" dirty="0" smtClean="0">
                <a:effectLst/>
              </a:rPr>
              <a:t> </a:t>
            </a:r>
            <a:r>
              <a:rPr lang="de-CH" dirty="0" err="1" smtClean="0">
                <a:effectLst/>
              </a:rPr>
              <a:t>pre-proposals</a:t>
            </a:r>
            <a:r>
              <a:rPr lang="de-CH" dirty="0" smtClean="0">
                <a:effectLst/>
              </a:rPr>
              <a:t> </a:t>
            </a:r>
            <a:r>
              <a:rPr lang="de-CH" dirty="0" err="1" smtClean="0">
                <a:effectLst/>
              </a:rPr>
              <a:t>is</a:t>
            </a:r>
            <a:r>
              <a:rPr lang="de-CH" dirty="0" smtClean="0">
                <a:effectLst/>
              </a:rPr>
              <a:t> March 4, 2013.</a:t>
            </a:r>
          </a:p>
          <a:p>
            <a:endParaRPr lang="de-CH" dirty="0" smtClean="0"/>
          </a:p>
          <a:p>
            <a:r>
              <a:rPr lang="en-US" b="1" dirty="0" smtClean="0"/>
              <a:t>Special </a:t>
            </a:r>
            <a:r>
              <a:rPr lang="en-US" b="1" dirty="0" err="1" smtClean="0"/>
              <a:t>programme</a:t>
            </a:r>
            <a:r>
              <a:rPr lang="en-US" b="1" dirty="0" smtClean="0"/>
              <a:t> university medicine - Building clinical research capacities for the future </a:t>
            </a:r>
          </a:p>
          <a:p>
            <a:r>
              <a:rPr lang="en-US" dirty="0"/>
              <a:t>As part of its clinical research funding schemes, the Swiss National Science Foundation (SNSF) finances 10 projects designed to promote young clinical researchers in Switzerland by funding </a:t>
            </a:r>
            <a:r>
              <a:rPr lang="en-US" dirty="0" err="1"/>
              <a:t>multicentric</a:t>
            </a:r>
            <a:r>
              <a:rPr lang="en-US" dirty="0"/>
              <a:t>, multidisciplinary clinical projects with a translational character in the areas of cardiovascular diseases and neurosciences.</a:t>
            </a:r>
            <a:br>
              <a:rPr lang="en-US" dirty="0"/>
            </a:br>
            <a:r>
              <a:rPr lang="en-US" dirty="0"/>
              <a:t/>
            </a:r>
            <a:br>
              <a:rPr lang="en-US" dirty="0"/>
            </a:br>
            <a:r>
              <a:rPr lang="en-US" b="1" dirty="0"/>
              <a:t>No new call is planned</a:t>
            </a:r>
            <a:r>
              <a:rPr lang="en-US" b="1" dirty="0" smtClean="0"/>
              <a:t>.</a:t>
            </a:r>
          </a:p>
          <a:p>
            <a:endParaRPr lang="en-US" b="1" dirty="0" smtClean="0">
              <a:effectLst/>
            </a:endParaRPr>
          </a:p>
          <a:p>
            <a:r>
              <a:rPr lang="en-US" b="1" dirty="0" smtClean="0">
                <a:effectLst/>
              </a:rPr>
              <a:t>Platforms for the promotion of translational and clinical research </a:t>
            </a:r>
          </a:p>
          <a:p>
            <a:r>
              <a:rPr lang="en-US" dirty="0" smtClean="0">
                <a:effectLst/>
              </a:rPr>
              <a:t>Grants for multi-centric, population-based and disease-oriented studies with a longitudinal design (longitudinal studies) are aimed at researchers in Switzerland. A one-off call for proposals was issued on 4 March 2013.</a:t>
            </a:r>
            <a:br>
              <a:rPr lang="en-US" dirty="0" smtClean="0">
                <a:effectLst/>
              </a:rPr>
            </a:br>
            <a:endParaRPr lang="en-US" dirty="0" smtClean="0">
              <a:effectLst/>
            </a:endParaRPr>
          </a:p>
          <a:p>
            <a:r>
              <a:rPr lang="en-US" dirty="0" smtClean="0">
                <a:effectLst/>
              </a:rPr>
              <a:t>The SNSF contribution complements funding of the responsible institution and depends on the size of the study. As a rule, it may not exceed CHF 2 million per year.</a:t>
            </a:r>
          </a:p>
          <a:p>
            <a:endParaRPr lang="en-US" dirty="0" smtClean="0">
              <a:effectLst/>
            </a:endParaRPr>
          </a:p>
          <a:p>
            <a:endParaRPr lang="de-CH" dirty="0" smtClean="0"/>
          </a:p>
        </p:txBody>
      </p:sp>
    </p:spTree>
    <p:extLst>
      <p:ext uri="{BB962C8B-B14F-4D97-AF65-F5344CB8AC3E}">
        <p14:creationId xmlns:p14="http://schemas.microsoft.com/office/powerpoint/2010/main" val="15263176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spcBef>
                <a:spcPts val="1800"/>
              </a:spcBef>
              <a:buFont typeface="Arial" pitchFamily="34" charset="0"/>
              <a:buNone/>
              <a:defRPr/>
            </a:pPr>
            <a:r>
              <a:rPr lang="en-GB" sz="1200" dirty="0" smtClean="0"/>
              <a:t>Money</a:t>
            </a:r>
            <a:r>
              <a:rPr lang="en-GB" sz="1200" baseline="0" dirty="0" smtClean="0"/>
              <a:t> follows researcher</a:t>
            </a:r>
            <a:endParaRPr lang="en-GB" sz="1200" dirty="0" smtClean="0"/>
          </a:p>
          <a:p>
            <a:pPr marL="285750" indent="-285750">
              <a:spcBef>
                <a:spcPts val="1800"/>
              </a:spcBef>
              <a:buFont typeface="Arial" pitchFamily="34" charset="0"/>
              <a:buChar char="•"/>
              <a:defRPr/>
            </a:pPr>
            <a:r>
              <a:rPr lang="en-GB" sz="1200" dirty="0" smtClean="0"/>
              <a:t>The project can either continue in Switzerland while being managed from abroad or transferred to a new location.</a:t>
            </a:r>
          </a:p>
          <a:p>
            <a:pPr marL="285750" indent="-285750">
              <a:spcBef>
                <a:spcPts val="1800"/>
              </a:spcBef>
              <a:buFont typeface="Arial" pitchFamily="34" charset="0"/>
              <a:buChar char="•"/>
              <a:defRPr/>
            </a:pPr>
            <a:r>
              <a:rPr lang="en-GB" sz="1200" dirty="0" smtClean="0"/>
              <a:t>Agreements are in place with most European countries. </a:t>
            </a:r>
          </a:p>
          <a:p>
            <a:pPr marL="285750" indent="-285750">
              <a:spcBef>
                <a:spcPts val="1800"/>
              </a:spcBef>
              <a:buFont typeface="Arial" pitchFamily="34" charset="0"/>
              <a:buChar char="•"/>
              <a:defRPr/>
            </a:pPr>
            <a:r>
              <a:rPr lang="en-GB" sz="1200" dirty="0" smtClean="0"/>
              <a:t>Inquire about non-European countries</a:t>
            </a:r>
          </a:p>
          <a:p>
            <a:pPr marL="0" indent="0">
              <a:spcBef>
                <a:spcPts val="1800"/>
              </a:spcBef>
              <a:buFont typeface="Arial" pitchFamily="34" charset="0"/>
              <a:buNone/>
              <a:defRPr/>
            </a:pPr>
            <a:r>
              <a:rPr lang="en-GB" sz="1200" dirty="0" smtClean="0"/>
              <a:t>Money</a:t>
            </a:r>
            <a:r>
              <a:rPr lang="en-GB" sz="1200" baseline="0" dirty="0" smtClean="0"/>
              <a:t> follows cooperation line: SNSF may allow you to use a small amount of your grant to pay for costs incurred at a foreign collaborating institution (e.g. paying for recruitment or analysis costs), has to be asked for at submission</a:t>
            </a:r>
            <a:endParaRPr lang="en-GB" sz="1200" dirty="0" smtClean="0"/>
          </a:p>
          <a:p>
            <a:endParaRPr lang="de-CH" dirty="0"/>
          </a:p>
        </p:txBody>
      </p:sp>
      <p:sp>
        <p:nvSpPr>
          <p:cNvPr id="4" name="Foliennummernplatzhalter 3"/>
          <p:cNvSpPr>
            <a:spLocks noGrp="1"/>
          </p:cNvSpPr>
          <p:nvPr>
            <p:ph type="sldNum" sz="quarter" idx="10"/>
          </p:nvPr>
        </p:nvSpPr>
        <p:spPr/>
        <p:txBody>
          <a:bodyPr/>
          <a:lstStyle/>
          <a:p>
            <a:pPr>
              <a:defRPr/>
            </a:pPr>
            <a:fld id="{F2B56F03-ADBB-46F4-AC85-B6FDF05031C4}" type="slidenum">
              <a:rPr lang="de-CH" smtClean="0"/>
              <a:pPr>
                <a:defRPr/>
              </a:pPr>
              <a:t>35</a:t>
            </a:fld>
            <a:endParaRPr lang="de-CH"/>
          </a:p>
        </p:txBody>
      </p:sp>
    </p:spTree>
    <p:extLst>
      <p:ext uri="{BB962C8B-B14F-4D97-AF65-F5344CB8AC3E}">
        <p14:creationId xmlns:p14="http://schemas.microsoft.com/office/powerpoint/2010/main" val="2285426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DC01A82A-7B30-45FC-83D5-B4E816ED2838}" type="slidenum">
              <a:rPr lang="de-CH" sz="1200">
                <a:latin typeface="Times" pitchFamily="1" charset="0"/>
              </a:rPr>
              <a:pPr/>
              <a:t>5</a:t>
            </a:fld>
            <a:endParaRPr lang="de-CH" sz="1200">
              <a:latin typeface="Times" pitchFamily="1"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b="1" dirty="0" smtClean="0">
                <a:solidFill>
                  <a:srgbClr val="333399"/>
                </a:solidFill>
                <a:latin typeface="Verdana" pitchFamily="34" charset="0"/>
                <a:cs typeface="Verdana" pitchFamily="34" charset="0"/>
              </a:rPr>
              <a:t>Multi-</a:t>
            </a:r>
            <a:r>
              <a:rPr lang="de-DE" b="1" dirty="0" err="1" smtClean="0">
                <a:solidFill>
                  <a:srgbClr val="333399"/>
                </a:solidFill>
                <a:latin typeface="Verdana" pitchFamily="34" charset="0"/>
                <a:cs typeface="Verdana" pitchFamily="34" charset="0"/>
              </a:rPr>
              <a:t>year</a:t>
            </a:r>
            <a:r>
              <a:rPr lang="de-DE" b="1" dirty="0" smtClean="0">
                <a:solidFill>
                  <a:srgbClr val="333399"/>
                </a:solidFill>
                <a:latin typeface="Verdana" pitchFamily="34" charset="0"/>
                <a:cs typeface="Verdana" pitchFamily="34" charset="0"/>
              </a:rPr>
              <a:t> Programme 2012-2016</a:t>
            </a:r>
            <a:endParaRPr lang="de-CH" b="1" dirty="0" smtClean="0">
              <a:solidFill>
                <a:srgbClr val="FF0000"/>
              </a:solidFill>
              <a:latin typeface="Bookman Old Style" pitchFamily="18" charset="0"/>
            </a:endParaRPr>
          </a:p>
          <a:p>
            <a:pPr eaLnBrk="1" hangingPunct="1"/>
            <a:endParaRPr lang="de-CH" b="1" dirty="0" smtClean="0">
              <a:solidFill>
                <a:srgbClr val="FF0000"/>
              </a:solidFill>
              <a:latin typeface="Bookman Old Style" pitchFamily="18" charset="0"/>
            </a:endParaRPr>
          </a:p>
          <a:p>
            <a:pPr eaLnBrk="1" hangingPunct="1"/>
            <a:r>
              <a:rPr lang="de-CH" b="0" dirty="0" smtClean="0">
                <a:solidFill>
                  <a:srgbClr val="FF0000"/>
                </a:solidFill>
                <a:latin typeface="Bookman Old Style" pitchFamily="18" charset="0"/>
              </a:rPr>
              <a:t>More </a:t>
            </a:r>
            <a:r>
              <a:rPr lang="de-CH" b="0" dirty="0" err="1" smtClean="0">
                <a:solidFill>
                  <a:srgbClr val="FF0000"/>
                </a:solidFill>
                <a:latin typeface="Bookman Old Style" pitchFamily="18" charset="0"/>
              </a:rPr>
              <a:t>details</a:t>
            </a:r>
            <a:r>
              <a:rPr lang="de-CH" b="0" dirty="0" smtClean="0">
                <a:solidFill>
                  <a:srgbClr val="FF0000"/>
                </a:solidFill>
                <a:latin typeface="Bookman Old Style" pitchFamily="18" charset="0"/>
              </a:rPr>
              <a:t>,</a:t>
            </a:r>
            <a:r>
              <a:rPr lang="de-CH" b="0" baseline="0" dirty="0" smtClean="0">
                <a:solidFill>
                  <a:srgbClr val="FF0000"/>
                </a:solidFill>
                <a:latin typeface="Bookman Old Style" pitchFamily="18" charset="0"/>
              </a:rPr>
              <a:t> </a:t>
            </a:r>
            <a:r>
              <a:rPr lang="de-DE" b="0" dirty="0" smtClean="0">
                <a:solidFill>
                  <a:srgbClr val="333399"/>
                </a:solidFill>
                <a:latin typeface="Verdana" pitchFamily="34" charset="0"/>
                <a:cs typeface="Verdana" pitchFamily="34" charset="0"/>
              </a:rPr>
              <a:t>Multi-</a:t>
            </a:r>
            <a:r>
              <a:rPr lang="de-DE" b="0" dirty="0" err="1" smtClean="0">
                <a:solidFill>
                  <a:srgbClr val="333399"/>
                </a:solidFill>
                <a:latin typeface="Verdana" pitchFamily="34" charset="0"/>
                <a:cs typeface="Verdana" pitchFamily="34" charset="0"/>
              </a:rPr>
              <a:t>year</a:t>
            </a:r>
            <a:r>
              <a:rPr lang="de-DE" b="0" dirty="0" smtClean="0">
                <a:solidFill>
                  <a:srgbClr val="333399"/>
                </a:solidFill>
                <a:latin typeface="Verdana" pitchFamily="34" charset="0"/>
                <a:cs typeface="Verdana" pitchFamily="34" charset="0"/>
              </a:rPr>
              <a:t> Programme &gt;</a:t>
            </a:r>
            <a:r>
              <a:rPr lang="de-DE" b="0" baseline="0" dirty="0" smtClean="0">
                <a:solidFill>
                  <a:srgbClr val="333399"/>
                </a:solidFill>
                <a:latin typeface="Verdana" pitchFamily="34" charset="0"/>
                <a:cs typeface="Verdana" pitchFamily="34" charset="0"/>
              </a:rPr>
              <a:t> </a:t>
            </a:r>
            <a:r>
              <a:rPr lang="de-CH" b="0" dirty="0" smtClean="0">
                <a:solidFill>
                  <a:srgbClr val="FF0000"/>
                </a:solidFill>
                <a:latin typeface="Bookman Old Style" pitchFamily="18" charset="0"/>
              </a:rPr>
              <a:t>Intranet </a:t>
            </a:r>
            <a:r>
              <a:rPr lang="de-CH" dirty="0" smtClean="0">
                <a:solidFill>
                  <a:srgbClr val="FF0000"/>
                </a:solidFill>
                <a:latin typeface="Bookman Old Style" pitchFamily="18" charset="0"/>
              </a:rPr>
              <a:t>&gt; Über uns &gt; Projekte &gt; Laufende Projekte &gt; Mehrjahresprogra</a:t>
            </a:r>
            <a:r>
              <a:rPr lang="de-CH" dirty="0" smtClean="0">
                <a:latin typeface="Bookman Old Style" pitchFamily="18" charset="0"/>
              </a:rPr>
              <a:t>mm</a:t>
            </a:r>
          </a:p>
          <a:p>
            <a:pPr eaLnBrk="1" hangingPunct="1"/>
            <a:endParaRPr lang="de-CH" dirty="0" smtClean="0"/>
          </a:p>
        </p:txBody>
      </p:sp>
    </p:spTree>
    <p:extLst>
      <p:ext uri="{BB962C8B-B14F-4D97-AF65-F5344CB8AC3E}">
        <p14:creationId xmlns:p14="http://schemas.microsoft.com/office/powerpoint/2010/main" val="1126212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05500"/>
            <a:r>
              <a:rPr lang="en-GB" dirty="0"/>
              <a:t>Caption: </a:t>
            </a:r>
            <a:r>
              <a:rPr lang="de-CH" dirty="0" smtClean="0"/>
              <a:t>Adrian</a:t>
            </a:r>
            <a:r>
              <a:rPr lang="de-CH" baseline="0" dirty="0" smtClean="0"/>
              <a:t> Pfiffner, </a:t>
            </a:r>
            <a:r>
              <a:rPr lang="de-CH" baseline="0" dirty="0" err="1" smtClean="0"/>
              <a:t>Geologist</a:t>
            </a:r>
            <a:r>
              <a:rPr lang="de-CH" baseline="0" dirty="0" smtClean="0"/>
              <a:t>, </a:t>
            </a:r>
          </a:p>
          <a:p>
            <a:pPr defTabSz="904062"/>
            <a:endParaRPr lang="de-CH" dirty="0" smtClean="0"/>
          </a:p>
          <a:p>
            <a:pPr defTabSz="904062"/>
            <a:r>
              <a:rPr lang="de-CH" dirty="0" err="1" smtClean="0"/>
              <a:t>Photographer</a:t>
            </a:r>
            <a:r>
              <a:rPr lang="de-CH" dirty="0" smtClean="0"/>
              <a:t>: </a:t>
            </a:r>
            <a:r>
              <a:rPr lang="de-CH" dirty="0" err="1" smtClean="0"/>
              <a:t>Andri</a:t>
            </a:r>
            <a:r>
              <a:rPr lang="de-CH" dirty="0" smtClean="0"/>
              <a:t> Pol, 2008</a:t>
            </a:r>
          </a:p>
          <a:p>
            <a:endParaRPr lang="fr-CH" dirty="0"/>
          </a:p>
        </p:txBody>
      </p:sp>
      <p:sp>
        <p:nvSpPr>
          <p:cNvPr id="4" name="Espace réservé du numéro de diapositive 3"/>
          <p:cNvSpPr>
            <a:spLocks noGrp="1"/>
          </p:cNvSpPr>
          <p:nvPr>
            <p:ph type="sldNum" sz="quarter" idx="10"/>
          </p:nvPr>
        </p:nvSpPr>
        <p:spPr/>
        <p:txBody>
          <a:bodyPr/>
          <a:lstStyle/>
          <a:p>
            <a:pPr>
              <a:defRPr/>
            </a:pPr>
            <a:fld id="{55436903-C386-40AE-ADAC-6980BC8F63E3}" type="slidenum">
              <a:rPr lang="de-CH" smtClean="0"/>
              <a:pPr>
                <a:defRPr/>
              </a:pPr>
              <a:t>36</a:t>
            </a:fld>
            <a:endParaRPr lang="de-CH"/>
          </a:p>
        </p:txBody>
      </p:sp>
    </p:spTree>
    <p:extLst>
      <p:ext uri="{BB962C8B-B14F-4D97-AF65-F5344CB8AC3E}">
        <p14:creationId xmlns:p14="http://schemas.microsoft.com/office/powerpoint/2010/main" val="25562139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0308" eaLnBrk="0" hangingPunct="0">
              <a:defRPr sz="2300">
                <a:solidFill>
                  <a:schemeClr val="tx1"/>
                </a:solidFill>
                <a:latin typeface="Verdana" pitchFamily="34" charset="0"/>
                <a:cs typeface="Times New Roman" pitchFamily="18" charset="0"/>
              </a:defRPr>
            </a:lvl1pPr>
            <a:lvl2pPr marL="760041" indent="-292324" defTabSz="940308" eaLnBrk="0" hangingPunct="0">
              <a:defRPr sz="2300">
                <a:solidFill>
                  <a:schemeClr val="tx1"/>
                </a:solidFill>
                <a:latin typeface="Verdana" pitchFamily="34" charset="0"/>
                <a:cs typeface="Times New Roman" pitchFamily="18" charset="0"/>
              </a:defRPr>
            </a:lvl2pPr>
            <a:lvl3pPr marL="1169294" indent="-233859" defTabSz="940308" eaLnBrk="0" hangingPunct="0">
              <a:defRPr sz="2300">
                <a:solidFill>
                  <a:schemeClr val="tx1"/>
                </a:solidFill>
                <a:latin typeface="Verdana" pitchFamily="34" charset="0"/>
                <a:cs typeface="Times New Roman" pitchFamily="18" charset="0"/>
              </a:defRPr>
            </a:lvl3pPr>
            <a:lvl4pPr marL="1637013" indent="-233859" defTabSz="940308" eaLnBrk="0" hangingPunct="0">
              <a:defRPr sz="2300">
                <a:solidFill>
                  <a:schemeClr val="tx1"/>
                </a:solidFill>
                <a:latin typeface="Verdana" pitchFamily="34" charset="0"/>
                <a:cs typeface="Times New Roman" pitchFamily="18" charset="0"/>
              </a:defRPr>
            </a:lvl4pPr>
            <a:lvl5pPr marL="2104730" indent="-233859" defTabSz="940308" eaLnBrk="0" hangingPunct="0">
              <a:defRPr sz="2300">
                <a:solidFill>
                  <a:schemeClr val="tx1"/>
                </a:solidFill>
                <a:latin typeface="Verdana" pitchFamily="34" charset="0"/>
                <a:cs typeface="Times New Roman" pitchFamily="18" charset="0"/>
              </a:defRPr>
            </a:lvl5pPr>
            <a:lvl6pPr marL="2572449" indent="-233859" defTabSz="940308" eaLnBrk="0" fontAlgn="base" hangingPunct="0">
              <a:lnSpc>
                <a:spcPts val="2660"/>
              </a:lnSpc>
              <a:spcBef>
                <a:spcPts val="409"/>
              </a:spcBef>
              <a:spcAft>
                <a:spcPct val="0"/>
              </a:spcAft>
              <a:buClr>
                <a:schemeClr val="tx1"/>
              </a:buClr>
              <a:buFont typeface="Times" pitchFamily="1" charset="0"/>
              <a:defRPr sz="2300">
                <a:solidFill>
                  <a:schemeClr val="tx1"/>
                </a:solidFill>
                <a:latin typeface="Verdana" pitchFamily="34" charset="0"/>
                <a:cs typeface="Times New Roman" pitchFamily="18" charset="0"/>
              </a:defRPr>
            </a:lvl6pPr>
            <a:lvl7pPr marL="3040166" indent="-233859" defTabSz="940308" eaLnBrk="0" fontAlgn="base" hangingPunct="0">
              <a:lnSpc>
                <a:spcPts val="2660"/>
              </a:lnSpc>
              <a:spcBef>
                <a:spcPts val="409"/>
              </a:spcBef>
              <a:spcAft>
                <a:spcPct val="0"/>
              </a:spcAft>
              <a:buClr>
                <a:schemeClr val="tx1"/>
              </a:buClr>
              <a:buFont typeface="Times" pitchFamily="1" charset="0"/>
              <a:defRPr sz="2300">
                <a:solidFill>
                  <a:schemeClr val="tx1"/>
                </a:solidFill>
                <a:latin typeface="Verdana" pitchFamily="34" charset="0"/>
                <a:cs typeface="Times New Roman" pitchFamily="18" charset="0"/>
              </a:defRPr>
            </a:lvl7pPr>
            <a:lvl8pPr marL="3507884" indent="-233859" defTabSz="940308" eaLnBrk="0" fontAlgn="base" hangingPunct="0">
              <a:lnSpc>
                <a:spcPts val="2660"/>
              </a:lnSpc>
              <a:spcBef>
                <a:spcPts val="409"/>
              </a:spcBef>
              <a:spcAft>
                <a:spcPct val="0"/>
              </a:spcAft>
              <a:buClr>
                <a:schemeClr val="tx1"/>
              </a:buClr>
              <a:buFont typeface="Times" pitchFamily="1" charset="0"/>
              <a:defRPr sz="2300">
                <a:solidFill>
                  <a:schemeClr val="tx1"/>
                </a:solidFill>
                <a:latin typeface="Verdana" pitchFamily="34" charset="0"/>
                <a:cs typeface="Times New Roman" pitchFamily="18" charset="0"/>
              </a:defRPr>
            </a:lvl8pPr>
            <a:lvl9pPr marL="3975604" indent="-233859" defTabSz="940308" eaLnBrk="0" fontAlgn="base" hangingPunct="0">
              <a:lnSpc>
                <a:spcPts val="2660"/>
              </a:lnSpc>
              <a:spcBef>
                <a:spcPts val="409"/>
              </a:spcBef>
              <a:spcAft>
                <a:spcPct val="0"/>
              </a:spcAft>
              <a:buClr>
                <a:schemeClr val="tx1"/>
              </a:buClr>
              <a:buFont typeface="Times" pitchFamily="1" charset="0"/>
              <a:defRPr sz="2300">
                <a:solidFill>
                  <a:schemeClr val="tx1"/>
                </a:solidFill>
                <a:latin typeface="Verdana" pitchFamily="34" charset="0"/>
                <a:cs typeface="Times New Roman" pitchFamily="18" charset="0"/>
              </a:defRPr>
            </a:lvl9pPr>
          </a:lstStyle>
          <a:p>
            <a:pPr>
              <a:buClr>
                <a:prstClr val="black"/>
              </a:buClr>
            </a:pPr>
            <a:fld id="{497C8D19-A710-4036-B9C4-08C7544DD845}" type="slidenum">
              <a:rPr lang="de-CH" sz="1200">
                <a:solidFill>
                  <a:prstClr val="black"/>
                </a:solidFill>
                <a:latin typeface="Times" pitchFamily="1" charset="0"/>
              </a:rPr>
              <a:pPr>
                <a:buClr>
                  <a:prstClr val="black"/>
                </a:buClr>
              </a:pPr>
              <a:t>37</a:t>
            </a:fld>
            <a:endParaRPr lang="de-CH" sz="1200">
              <a:solidFill>
                <a:prstClr val="black"/>
              </a:solidFill>
              <a:latin typeface="Times" pitchFamily="1"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kern="1200" dirty="0" smtClean="0">
                <a:solidFill>
                  <a:schemeClr val="tx1"/>
                </a:solidFill>
                <a:latin typeface="Times" pitchFamily="1" charset="0"/>
                <a:ea typeface="ヒラギノ角ゴ Pro W3" pitchFamily="-110" charset="-128"/>
                <a:cs typeface="ヒラギノ角ゴ Pro W3" pitchFamily="-110" charset="-128"/>
              </a:rPr>
              <a:t>Collaborative </a:t>
            </a:r>
            <a:r>
              <a:rPr lang="de-CH" sz="1200" kern="1200" dirty="0" err="1" smtClean="0">
                <a:solidFill>
                  <a:schemeClr val="tx1"/>
                </a:solidFill>
                <a:latin typeface="Times" pitchFamily="1" charset="0"/>
                <a:ea typeface="ヒラギノ角ゴ Pro W3" pitchFamily="-110" charset="-128"/>
                <a:cs typeface="ヒラギノ角ゴ Pro W3" pitchFamily="-110" charset="-128"/>
              </a:rPr>
              <a:t>project</a:t>
            </a:r>
            <a:r>
              <a:rPr lang="de-CH" sz="1200" kern="1200" dirty="0" smtClean="0">
                <a:solidFill>
                  <a:schemeClr val="tx1"/>
                </a:solidFill>
                <a:latin typeface="Times" pitchFamily="1" charset="0"/>
                <a:ea typeface="ヒラギノ角ゴ Pro W3" pitchFamily="-110" charset="-128"/>
                <a:cs typeface="ヒラギノ角ゴ Pro W3" pitchFamily="-110" charset="-128"/>
              </a:rPr>
              <a:t> </a:t>
            </a:r>
            <a:r>
              <a:rPr lang="de-CH" sz="1200" kern="1200" dirty="0" err="1" smtClean="0">
                <a:solidFill>
                  <a:schemeClr val="tx1"/>
                </a:solidFill>
                <a:latin typeface="Times" pitchFamily="1" charset="0"/>
                <a:ea typeface="ヒラギノ角ゴ Pro W3" pitchFamily="-110" charset="-128"/>
                <a:cs typeface="ヒラギノ角ゴ Pro W3" pitchFamily="-110" charset="-128"/>
              </a:rPr>
              <a:t>involving</a:t>
            </a:r>
            <a:r>
              <a:rPr lang="de-CH" sz="1200" kern="1200" dirty="0" smtClean="0">
                <a:solidFill>
                  <a:schemeClr val="tx1"/>
                </a:solidFill>
                <a:latin typeface="Times" pitchFamily="1" charset="0"/>
                <a:ea typeface="ヒラギノ角ゴ Pro W3" pitchFamily="-110" charset="-128"/>
                <a:cs typeface="ヒラギノ角ゴ Pro W3" pitchFamily="-110" charset="-128"/>
              </a:rPr>
              <a:t> 3-4 </a:t>
            </a:r>
            <a:r>
              <a:rPr lang="de-CH" sz="1200" kern="1200" dirty="0" err="1" smtClean="0">
                <a:solidFill>
                  <a:schemeClr val="tx1"/>
                </a:solidFill>
                <a:latin typeface="Times" pitchFamily="1" charset="0"/>
                <a:ea typeface="ヒラギノ角ゴ Pro W3" pitchFamily="-110" charset="-128"/>
                <a:cs typeface="ヒラギノ角ゴ Pro W3" pitchFamily="-110" charset="-128"/>
              </a:rPr>
              <a:t>research</a:t>
            </a:r>
            <a:r>
              <a:rPr lang="de-CH" sz="1200" kern="1200" dirty="0" smtClean="0">
                <a:solidFill>
                  <a:schemeClr val="tx1"/>
                </a:solidFill>
                <a:latin typeface="Times" pitchFamily="1" charset="0"/>
                <a:ea typeface="ヒラギノ角ゴ Pro W3" pitchFamily="-110" charset="-128"/>
                <a:cs typeface="ヒラギノ角ゴ Pro W3" pitchFamily="-110" charset="-128"/>
              </a:rPr>
              <a:t> </a:t>
            </a:r>
            <a:r>
              <a:rPr lang="de-CH" sz="1200" kern="1200" dirty="0" err="1" smtClean="0">
                <a:solidFill>
                  <a:schemeClr val="tx1"/>
                </a:solidFill>
                <a:latin typeface="Times" pitchFamily="1" charset="0"/>
                <a:ea typeface="ヒラギノ角ゴ Pro W3" pitchFamily="-110" charset="-128"/>
                <a:cs typeface="ヒラギノ角ゴ Pro W3" pitchFamily="-110" charset="-128"/>
              </a:rPr>
              <a:t>groups</a:t>
            </a:r>
            <a:r>
              <a:rPr lang="de-CH" sz="1200" kern="1200" dirty="0" smtClean="0">
                <a:solidFill>
                  <a:schemeClr val="tx1"/>
                </a:solidFill>
                <a:latin typeface="Times" pitchFamily="1" charset="0"/>
                <a:ea typeface="ヒラギノ角ゴ Pro W3" pitchFamily="-110" charset="-128"/>
                <a:cs typeface="ヒラギノ角ゴ Pro W3" pitchFamily="-110" charset="-128"/>
              </a:rPr>
              <a:t> </a:t>
            </a:r>
            <a:r>
              <a:rPr lang="de-CH" sz="1200" dirty="0" smtClean="0">
                <a:cs typeface="Times New Roman" pitchFamily="-110" charset="0"/>
              </a:rPr>
              <a:t>	</a:t>
            </a:r>
          </a:p>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dirty="0" err="1" smtClean="0">
                <a:cs typeface="Times New Roman" pitchFamily="-110" charset="0"/>
              </a:rPr>
              <a:t>Possibility</a:t>
            </a:r>
            <a:r>
              <a:rPr lang="de-CH" sz="1200" dirty="0" smtClean="0">
                <a:cs typeface="Times New Roman" pitchFamily="-110" charset="0"/>
              </a:rPr>
              <a:t> </a:t>
            </a:r>
            <a:r>
              <a:rPr lang="de-CH" sz="1200" dirty="0" err="1" smtClean="0">
                <a:cs typeface="Times New Roman" pitchFamily="-110" charset="0"/>
              </a:rPr>
              <a:t>of</a:t>
            </a:r>
            <a:r>
              <a:rPr lang="de-CH" sz="1200" dirty="0" smtClean="0">
                <a:cs typeface="Times New Roman" pitchFamily="-110" charset="0"/>
              </a:rPr>
              <a:t> </a:t>
            </a:r>
            <a:r>
              <a:rPr lang="de-CH" sz="1200" dirty="0" err="1" smtClean="0">
                <a:cs typeface="Times New Roman" pitchFamily="-110" charset="0"/>
              </a:rPr>
              <a:t>participation</a:t>
            </a:r>
            <a:r>
              <a:rPr lang="de-CH" sz="1200" dirty="0" smtClean="0">
                <a:cs typeface="Times New Roman" pitchFamily="-110" charset="0"/>
              </a:rPr>
              <a:t> </a:t>
            </a:r>
            <a:r>
              <a:rPr lang="de-CH" sz="1200" dirty="0" err="1" smtClean="0">
                <a:cs typeface="Times New Roman" pitchFamily="-110" charset="0"/>
              </a:rPr>
              <a:t>by</a:t>
            </a:r>
            <a:r>
              <a:rPr lang="de-CH" sz="1200" dirty="0" smtClean="0">
                <a:cs typeface="Times New Roman" pitchFamily="-110" charset="0"/>
              </a:rPr>
              <a:t> a </a:t>
            </a:r>
            <a:r>
              <a:rPr lang="de-CH" sz="1200" dirty="0" err="1" smtClean="0">
                <a:cs typeface="Times New Roman" pitchFamily="-110" charset="0"/>
              </a:rPr>
              <a:t>foreign</a:t>
            </a:r>
            <a:r>
              <a:rPr lang="de-CH" sz="1200" dirty="0" smtClean="0">
                <a:cs typeface="Times New Roman" pitchFamily="-110" charset="0"/>
              </a:rPr>
              <a:t> </a:t>
            </a:r>
            <a:r>
              <a:rPr lang="de-CH" sz="1200" dirty="0" err="1" smtClean="0">
                <a:cs typeface="Times New Roman" pitchFamily="-110" charset="0"/>
              </a:rPr>
              <a:t>research</a:t>
            </a:r>
            <a:r>
              <a:rPr lang="de-CH" sz="1200" dirty="0" smtClean="0">
                <a:cs typeface="Times New Roman" pitchFamily="-110" charset="0"/>
              </a:rPr>
              <a:t> </a:t>
            </a:r>
            <a:r>
              <a:rPr lang="de-CH" sz="1200" dirty="0" err="1" smtClean="0">
                <a:cs typeface="Times New Roman" pitchFamily="-110" charset="0"/>
              </a:rPr>
              <a:t>group</a:t>
            </a:r>
            <a:endParaRPr lang="de-CH" sz="1200" dirty="0" smtClean="0">
              <a:cs typeface="Times New Roman" pitchFamily="-110" charset="0"/>
            </a:endParaRPr>
          </a:p>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dirty="0" err="1" smtClean="0">
                <a:latin typeface="Verdana" pitchFamily="-110" charset="0"/>
                <a:cs typeface="Times New Roman" pitchFamily="-110" charset="0"/>
              </a:rPr>
              <a:t>Disciplinary</a:t>
            </a:r>
            <a:r>
              <a:rPr lang="de-CH" sz="1200" dirty="0" smtClean="0">
                <a:latin typeface="Verdana" pitchFamily="-110" charset="0"/>
                <a:cs typeface="Times New Roman" pitchFamily="-110" charset="0"/>
              </a:rPr>
              <a:t> </a:t>
            </a:r>
            <a:r>
              <a:rPr lang="de-CH" sz="1200" dirty="0" err="1" smtClean="0">
                <a:cs typeface="Times New Roman" pitchFamily="-110" charset="0"/>
              </a:rPr>
              <a:t>or</a:t>
            </a:r>
            <a:r>
              <a:rPr lang="de-CH" sz="1200" dirty="0" smtClean="0">
                <a:cs typeface="Times New Roman" pitchFamily="-110" charset="0"/>
              </a:rPr>
              <a:t> </a:t>
            </a:r>
            <a:r>
              <a:rPr lang="de-CH" sz="1200" dirty="0" err="1" smtClean="0">
                <a:cs typeface="Times New Roman" pitchFamily="-110" charset="0"/>
              </a:rPr>
              <a:t>interdisciplinary</a:t>
            </a:r>
            <a:endParaRPr lang="de-CH" sz="1200" dirty="0" smtClean="0">
              <a:cs typeface="Times New Roman" pitchFamily="-110" charset="0"/>
            </a:endParaRPr>
          </a:p>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dirty="0" smtClean="0">
                <a:cs typeface="Times New Roman" pitchFamily="-110" charset="0"/>
              </a:rPr>
              <a:t>Duration: max. 36 </a:t>
            </a:r>
            <a:r>
              <a:rPr lang="de-CH" sz="1200" dirty="0" err="1" smtClean="0">
                <a:cs typeface="Times New Roman" pitchFamily="-110" charset="0"/>
              </a:rPr>
              <a:t>months</a:t>
            </a:r>
            <a:r>
              <a:rPr lang="de-CH" sz="1200" dirty="0" smtClean="0">
                <a:cs typeface="Times New Roman" pitchFamily="-110" charset="0"/>
              </a:rPr>
              <a:t>, </a:t>
            </a:r>
            <a:r>
              <a:rPr lang="de-CH" sz="1200" dirty="0" smtClean="0">
                <a:latin typeface="Verdana" pitchFamily="-110" charset="0"/>
                <a:cs typeface="Times New Roman" pitchFamily="-110" charset="0"/>
              </a:rPr>
              <a:t>1 follow-</a:t>
            </a:r>
            <a:r>
              <a:rPr lang="de-CH" sz="1200" dirty="0" err="1" smtClean="0">
                <a:latin typeface="Verdana" pitchFamily="-110" charset="0"/>
                <a:cs typeface="Times New Roman" pitchFamily="-110" charset="0"/>
              </a:rPr>
              <a:t>up</a:t>
            </a:r>
            <a:r>
              <a:rPr lang="de-CH" sz="1200" dirty="0" smtClean="0">
                <a:latin typeface="Verdana" pitchFamily="-110" charset="0"/>
                <a:cs typeface="Times New Roman" pitchFamily="-110" charset="0"/>
              </a:rPr>
              <a:t> </a:t>
            </a:r>
            <a:r>
              <a:rPr lang="de-CH" sz="1200" dirty="0" err="1" smtClean="0">
                <a:latin typeface="Verdana" pitchFamily="-110" charset="0"/>
                <a:cs typeface="Times New Roman" pitchFamily="-110" charset="0"/>
              </a:rPr>
              <a:t>project</a:t>
            </a:r>
            <a:r>
              <a:rPr lang="de-CH" sz="1200" dirty="0" smtClean="0">
                <a:latin typeface="Verdana" pitchFamily="-110" charset="0"/>
                <a:cs typeface="Times New Roman" pitchFamily="-110" charset="0"/>
              </a:rPr>
              <a:t> </a:t>
            </a:r>
            <a:r>
              <a:rPr lang="de-CH" sz="1200" dirty="0" err="1" smtClean="0">
                <a:latin typeface="Verdana" pitchFamily="-110" charset="0"/>
                <a:cs typeface="Times New Roman" pitchFamily="-110" charset="0"/>
              </a:rPr>
              <a:t>possible</a:t>
            </a:r>
            <a:endParaRPr lang="de-CH" sz="1200" dirty="0" smtClean="0">
              <a:latin typeface="Verdana" pitchFamily="-110" charset="0"/>
              <a:cs typeface="Times New Roman" pitchFamily="-110" charset="0"/>
            </a:endParaRPr>
          </a:p>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dirty="0" err="1" smtClean="0">
                <a:cs typeface="Times New Roman" pitchFamily="-110" charset="0"/>
              </a:rPr>
              <a:t>Around</a:t>
            </a:r>
            <a:r>
              <a:rPr lang="de-CH" sz="1200" dirty="0" smtClean="0">
                <a:cs typeface="Times New Roman" pitchFamily="-110" charset="0"/>
              </a:rPr>
              <a:t> 90 </a:t>
            </a:r>
            <a:r>
              <a:rPr lang="de-CH" sz="1200" dirty="0" err="1" smtClean="0">
                <a:cs typeface="Times New Roman" pitchFamily="-110" charset="0"/>
              </a:rPr>
              <a:t>proposals</a:t>
            </a:r>
            <a:r>
              <a:rPr lang="de-CH" sz="1200" dirty="0" smtClean="0">
                <a:cs typeface="Times New Roman" pitchFamily="-110" charset="0"/>
              </a:rPr>
              <a:t> </a:t>
            </a:r>
            <a:r>
              <a:rPr lang="de-CH" sz="1200" dirty="0" err="1" smtClean="0">
                <a:cs typeface="Times New Roman" pitchFamily="-110" charset="0"/>
              </a:rPr>
              <a:t>each</a:t>
            </a:r>
            <a:r>
              <a:rPr lang="de-CH" sz="1200" dirty="0" smtClean="0">
                <a:cs typeface="Times New Roman" pitchFamily="-110" charset="0"/>
              </a:rPr>
              <a:t> </a:t>
            </a:r>
            <a:r>
              <a:rPr lang="de-CH" sz="1200" dirty="0" err="1" smtClean="0">
                <a:cs typeface="Times New Roman" pitchFamily="-110" charset="0"/>
              </a:rPr>
              <a:t>year</a:t>
            </a:r>
            <a:endParaRPr lang="de-CH" sz="1200" dirty="0" smtClean="0">
              <a:cs typeface="Times New Roman" pitchFamily="-110" charset="0"/>
            </a:endParaRPr>
          </a:p>
          <a:p>
            <a:pPr marL="525463" indent="-342900">
              <a:lnSpc>
                <a:spcPct val="90000"/>
              </a:lnSpc>
              <a:spcBef>
                <a:spcPct val="50000"/>
              </a:spcBef>
              <a:buFont typeface="Arial" pitchFamily="34" charset="0"/>
              <a:buChar char="•"/>
              <a:tabLst>
                <a:tab pos="0" algn="l"/>
                <a:tab pos="195263" algn="l"/>
                <a:tab pos="762000" algn="l"/>
                <a:tab pos="1976438" algn="l"/>
                <a:tab pos="8001000" algn="r"/>
              </a:tabLst>
              <a:defRPr/>
            </a:pPr>
            <a:r>
              <a:rPr lang="de-CH" sz="1200" dirty="0" smtClean="0">
                <a:cs typeface="Times New Roman" pitchFamily="-110" charset="0"/>
              </a:rPr>
              <a:t>Budget CHF 56 </a:t>
            </a:r>
            <a:r>
              <a:rPr lang="de-CH" sz="1200" dirty="0" err="1" smtClean="0">
                <a:cs typeface="Times New Roman" pitchFamily="-110" charset="0"/>
              </a:rPr>
              <a:t>million</a:t>
            </a:r>
            <a:r>
              <a:rPr lang="de-CH" sz="1200" dirty="0" smtClean="0">
                <a:cs typeface="Times New Roman" pitchFamily="-110" charset="0"/>
              </a:rPr>
              <a:t> (2013)</a:t>
            </a:r>
            <a:endParaRPr lang="fr-CH" sz="1200" dirty="0" smtClean="0">
              <a:cs typeface="Times New Roman" pitchFamily="-110" charset="0"/>
            </a:endParaRPr>
          </a:p>
          <a:p>
            <a:pPr eaLnBrk="1" hangingPunct="1">
              <a:spcBef>
                <a:spcPct val="0"/>
              </a:spcBef>
            </a:pPr>
            <a:endParaRPr lang="de-CH" dirty="0" smtClean="0"/>
          </a:p>
          <a:p>
            <a:pPr defTabSz="912649" eaLnBrk="1" hangingPunct="1">
              <a:spcBef>
                <a:spcPct val="0"/>
              </a:spcBef>
              <a:defRPr/>
            </a:pPr>
            <a:r>
              <a:rPr lang="en-US" b="1" dirty="0" smtClean="0">
                <a:effectLst/>
              </a:rPr>
              <a:t>"The whole is more than the sum of its parts" (Aristotle) - true to this motto, the Swiss National Science Foundation (SNSF) supports small networks where a synergetic approach is needed to venture into promising new research fields, tackle complex research questions and gain pioneering insights.</a:t>
            </a:r>
            <a:endParaRPr lang="en-US" dirty="0" smtClean="0">
              <a:effectLst/>
            </a:endParaRPr>
          </a:p>
          <a:p>
            <a:pPr defTabSz="912649" eaLnBrk="1" hangingPunct="1">
              <a:spcBef>
                <a:spcPct val="0"/>
              </a:spcBef>
              <a:defRPr/>
            </a:pPr>
            <a:endParaRPr lang="de-CH" dirty="0" smtClean="0">
              <a:cs typeface="Times New Roman" pitchFamily="-110" charset="0"/>
            </a:endParaRPr>
          </a:p>
          <a:p>
            <a:pPr defTabSz="912649" eaLnBrk="1" hangingPunct="1">
              <a:spcBef>
                <a:spcPct val="0"/>
              </a:spcBef>
              <a:defRPr/>
            </a:pPr>
            <a:r>
              <a:rPr lang="de-CH" dirty="0" err="1" smtClean="0">
                <a:cs typeface="Times New Roman" pitchFamily="-110" charset="0"/>
              </a:rPr>
              <a:t>Objective</a:t>
            </a:r>
            <a:r>
              <a:rPr lang="de-CH" dirty="0" smtClean="0">
                <a:cs typeface="Times New Roman" pitchFamily="-110" charset="0"/>
              </a:rPr>
              <a:t>: </a:t>
            </a:r>
            <a:r>
              <a:rPr lang="de-CH" dirty="0" err="1" smtClean="0">
                <a:cs typeface="Times New Roman" pitchFamily="-110" charset="0"/>
              </a:rPr>
              <a:t>to</a:t>
            </a:r>
            <a:r>
              <a:rPr lang="de-CH" dirty="0" smtClean="0">
                <a:cs typeface="Times New Roman" pitchFamily="-110" charset="0"/>
              </a:rPr>
              <a:t> break </a:t>
            </a:r>
            <a:r>
              <a:rPr lang="de-CH" dirty="0" err="1" smtClean="0">
                <a:cs typeface="Times New Roman" pitchFamily="-110" charset="0"/>
              </a:rPr>
              <a:t>into</a:t>
            </a:r>
            <a:r>
              <a:rPr lang="de-CH" dirty="0" smtClean="0">
                <a:cs typeface="Times New Roman" pitchFamily="-110" charset="0"/>
              </a:rPr>
              <a:t> promising </a:t>
            </a:r>
            <a:r>
              <a:rPr lang="de-CH" dirty="0" err="1" smtClean="0">
                <a:cs typeface="Times New Roman" pitchFamily="-110" charset="0"/>
              </a:rPr>
              <a:t>new</a:t>
            </a:r>
            <a:r>
              <a:rPr lang="de-CH" dirty="0" smtClean="0">
                <a:cs typeface="Times New Roman" pitchFamily="-110" charset="0"/>
              </a:rPr>
              <a:t> </a:t>
            </a:r>
            <a:r>
              <a:rPr lang="de-CH" dirty="0" err="1" smtClean="0">
                <a:cs typeface="Times New Roman" pitchFamily="-110" charset="0"/>
              </a:rPr>
              <a:t>areas</a:t>
            </a:r>
            <a:r>
              <a:rPr lang="de-CH" dirty="0" smtClean="0">
                <a:cs typeface="Times New Roman" pitchFamily="-110" charset="0"/>
              </a:rPr>
              <a:t> </a:t>
            </a:r>
            <a:r>
              <a:rPr lang="de-CH" dirty="0" err="1" smtClean="0">
                <a:cs typeface="Times New Roman" pitchFamily="-110" charset="0"/>
              </a:rPr>
              <a:t>of</a:t>
            </a:r>
            <a:r>
              <a:rPr lang="de-CH" dirty="0" smtClean="0">
                <a:cs typeface="Times New Roman" pitchFamily="-110" charset="0"/>
              </a:rPr>
              <a:t> </a:t>
            </a:r>
            <a:r>
              <a:rPr lang="de-CH" dirty="0" err="1" smtClean="0">
                <a:cs typeface="Times New Roman" pitchFamily="-110" charset="0"/>
              </a:rPr>
              <a:t>research</a:t>
            </a:r>
            <a:r>
              <a:rPr lang="de-CH" dirty="0" smtClean="0">
                <a:cs typeface="Times New Roman" pitchFamily="-110" charset="0"/>
              </a:rPr>
              <a:t> and </a:t>
            </a:r>
            <a:r>
              <a:rPr lang="de-CH" dirty="0" err="1" smtClean="0">
                <a:cs typeface="Times New Roman" pitchFamily="-110" charset="0"/>
              </a:rPr>
              <a:t>strengthen</a:t>
            </a:r>
            <a:r>
              <a:rPr lang="de-CH" dirty="0" smtClean="0">
                <a:cs typeface="Times New Roman" pitchFamily="-110" charset="0"/>
              </a:rPr>
              <a:t> </a:t>
            </a:r>
            <a:r>
              <a:rPr lang="de-CH" dirty="0" err="1" smtClean="0">
                <a:cs typeface="Times New Roman" pitchFamily="-110" charset="0"/>
              </a:rPr>
              <a:t>outstanding</a:t>
            </a:r>
            <a:r>
              <a:rPr lang="de-CH" dirty="0" smtClean="0">
                <a:cs typeface="Times New Roman" pitchFamily="-110" charset="0"/>
              </a:rPr>
              <a:t> </a:t>
            </a:r>
            <a:r>
              <a:rPr lang="de-CH" dirty="0" err="1" smtClean="0">
                <a:cs typeface="Times New Roman" pitchFamily="-110" charset="0"/>
              </a:rPr>
              <a:t>research</a:t>
            </a:r>
            <a:r>
              <a:rPr lang="de-CH" dirty="0" smtClean="0">
                <a:cs typeface="Times New Roman" pitchFamily="-110" charset="0"/>
              </a:rPr>
              <a:t> in </a:t>
            </a:r>
            <a:r>
              <a:rPr lang="de-CH" dirty="0" err="1" smtClean="0">
                <a:cs typeface="Times New Roman" pitchFamily="-110" charset="0"/>
              </a:rPr>
              <a:t>Switzerland</a:t>
            </a:r>
            <a:endParaRPr lang="de-CH" dirty="0" smtClean="0">
              <a:cs typeface="Times New Roman" pitchFamily="-110" charset="0"/>
            </a:endParaRPr>
          </a:p>
          <a:p>
            <a:pPr eaLnBrk="1" hangingPunct="1">
              <a:spcBef>
                <a:spcPct val="0"/>
              </a:spcBef>
            </a:pPr>
            <a:endParaRPr lang="de-CH" dirty="0" smtClean="0"/>
          </a:p>
        </p:txBody>
      </p:sp>
    </p:spTree>
    <p:extLst>
      <p:ext uri="{BB962C8B-B14F-4D97-AF65-F5344CB8AC3E}">
        <p14:creationId xmlns:p14="http://schemas.microsoft.com/office/powerpoint/2010/main" val="15108308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81F59A54-FCE7-4E5C-BE64-B1AE99E35FB3}" type="slidenum">
              <a:rPr lang="de-CH" sz="1200">
                <a:latin typeface="Times" pitchFamily="1" charset="0"/>
              </a:rPr>
              <a:pPr/>
              <a:t>39</a:t>
            </a:fld>
            <a:endParaRPr lang="de-CH" sz="1200">
              <a:latin typeface="Times" pitchFamily="1"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de-CH" smtClean="0"/>
          </a:p>
        </p:txBody>
      </p:sp>
    </p:spTree>
    <p:extLst>
      <p:ext uri="{BB962C8B-B14F-4D97-AF65-F5344CB8AC3E}">
        <p14:creationId xmlns:p14="http://schemas.microsoft.com/office/powerpoint/2010/main" val="1870335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Picture: “Thanks to the support from the SNSF, I was able to combine research work with family life.”</a:t>
            </a:r>
          </a:p>
          <a:p>
            <a:endPar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Marketing researcher Lucia </a:t>
            </a:r>
            <a:r>
              <a:rPr lang="en-US"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Malär</a:t>
            </a: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job-sharing assistant professor, received the Marie Heim-</a:t>
            </a:r>
            <a:r>
              <a:rPr lang="en-US"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Vögtlin</a:t>
            </a: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Prize 2013 in recognition of her research work and her career development.</a:t>
            </a:r>
            <a:endParaRPr lang="de-CH" dirty="0" smtClean="0"/>
          </a:p>
          <a:p>
            <a:endParaRPr lang="de-CH" dirty="0"/>
          </a:p>
          <a:p>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Photographer</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Severin Nowacki</a:t>
            </a:r>
          </a:p>
          <a:p>
            <a:r>
              <a:rPr lang="de-CH" dirty="0" smtClean="0"/>
              <a:t>© SNSF</a:t>
            </a:r>
          </a:p>
          <a:p>
            <a:endParaRPr lang="de-CH" dirty="0"/>
          </a:p>
        </p:txBody>
      </p:sp>
      <p:sp>
        <p:nvSpPr>
          <p:cNvPr id="4" name="Foliennummernplatzhalter 3"/>
          <p:cNvSpPr>
            <a:spLocks noGrp="1"/>
          </p:cNvSpPr>
          <p:nvPr>
            <p:ph type="sldNum" sz="quarter" idx="10"/>
          </p:nvPr>
        </p:nvSpPr>
        <p:spPr/>
        <p:txBody>
          <a:bodyPr/>
          <a:lstStyle/>
          <a:p>
            <a:pPr>
              <a:defRPr/>
            </a:pPr>
            <a:fld id="{3FF0BB01-ED33-49E3-87D8-BEE92D669681}" type="slidenum">
              <a:rPr lang="de-CH" smtClean="0"/>
              <a:pPr>
                <a:defRPr/>
              </a:pPr>
              <a:t>40</a:t>
            </a:fld>
            <a:endParaRPr lang="de-CH"/>
          </a:p>
        </p:txBody>
      </p:sp>
    </p:spTree>
    <p:extLst>
      <p:ext uri="{BB962C8B-B14F-4D97-AF65-F5344CB8AC3E}">
        <p14:creationId xmlns:p14="http://schemas.microsoft.com/office/powerpoint/2010/main" val="30615831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10"/>
          </p:nvPr>
        </p:nvSpPr>
        <p:spPr/>
        <p:txBody>
          <a:bodyPr/>
          <a:lstStyle/>
          <a:p>
            <a:pPr>
              <a:defRPr/>
            </a:pPr>
            <a:fld id="{F2B56F03-ADBB-46F4-AC85-B6FDF05031C4}" type="slidenum">
              <a:rPr lang="de-CH" smtClean="0"/>
              <a:pPr>
                <a:defRPr/>
              </a:pPr>
              <a:t>42</a:t>
            </a:fld>
            <a:endParaRPr lang="de-CH"/>
          </a:p>
        </p:txBody>
      </p:sp>
    </p:spTree>
    <p:extLst>
      <p:ext uri="{BB962C8B-B14F-4D97-AF65-F5344CB8AC3E}">
        <p14:creationId xmlns:p14="http://schemas.microsoft.com/office/powerpoint/2010/main" val="27426614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112" charset="0"/>
                <a:cs typeface="Times New Roman" pitchFamily="-112" charset="0"/>
              </a:defRPr>
            </a:lvl1pPr>
            <a:lvl2pPr marL="37859097" indent="-37402773" defTabSz="917403" eaLnBrk="0" hangingPunct="0">
              <a:defRPr sz="2200">
                <a:solidFill>
                  <a:schemeClr val="tx1"/>
                </a:solidFill>
                <a:latin typeface="Verdana" pitchFamily="-112" charset="0"/>
                <a:cs typeface="Times New Roman" pitchFamily="-112" charset="0"/>
              </a:defRPr>
            </a:lvl2pPr>
            <a:lvl3pPr eaLnBrk="0" hangingPunct="0">
              <a:defRPr sz="2200">
                <a:solidFill>
                  <a:schemeClr val="tx1"/>
                </a:solidFill>
                <a:latin typeface="Verdana" pitchFamily="-112" charset="0"/>
                <a:cs typeface="Times New Roman" pitchFamily="-112" charset="0"/>
              </a:defRPr>
            </a:lvl3pPr>
            <a:lvl4pPr eaLnBrk="0" hangingPunct="0">
              <a:defRPr sz="2200">
                <a:solidFill>
                  <a:schemeClr val="tx1"/>
                </a:solidFill>
                <a:latin typeface="Verdana" pitchFamily="-112" charset="0"/>
                <a:cs typeface="Times New Roman" pitchFamily="-112" charset="0"/>
              </a:defRPr>
            </a:lvl4pPr>
            <a:lvl5pPr eaLnBrk="0" hangingPunct="0">
              <a:defRPr sz="2200">
                <a:solidFill>
                  <a:schemeClr val="tx1"/>
                </a:solidFill>
                <a:latin typeface="Verdana" pitchFamily="-112" charset="0"/>
                <a:cs typeface="Times New Roman" pitchFamily="-112" charset="0"/>
              </a:defRPr>
            </a:lvl5pPr>
            <a:lvl6pPr marL="456325" eaLnBrk="0" fontAlgn="base" hangingPunct="0">
              <a:lnSpc>
                <a:spcPts val="2595"/>
              </a:lnSpc>
              <a:spcBef>
                <a:spcPts val="399"/>
              </a:spcBef>
              <a:spcAft>
                <a:spcPct val="0"/>
              </a:spcAft>
              <a:defRPr sz="2200">
                <a:solidFill>
                  <a:schemeClr val="tx1"/>
                </a:solidFill>
                <a:latin typeface="Verdana" pitchFamily="-112" charset="0"/>
                <a:cs typeface="Times New Roman" pitchFamily="-112" charset="0"/>
              </a:defRPr>
            </a:lvl6pPr>
            <a:lvl7pPr marL="912649" eaLnBrk="0" fontAlgn="base" hangingPunct="0">
              <a:lnSpc>
                <a:spcPts val="2595"/>
              </a:lnSpc>
              <a:spcBef>
                <a:spcPts val="399"/>
              </a:spcBef>
              <a:spcAft>
                <a:spcPct val="0"/>
              </a:spcAft>
              <a:defRPr sz="2200">
                <a:solidFill>
                  <a:schemeClr val="tx1"/>
                </a:solidFill>
                <a:latin typeface="Verdana" pitchFamily="-112" charset="0"/>
                <a:cs typeface="Times New Roman" pitchFamily="-112" charset="0"/>
              </a:defRPr>
            </a:lvl7pPr>
            <a:lvl8pPr marL="1368974" eaLnBrk="0" fontAlgn="base" hangingPunct="0">
              <a:lnSpc>
                <a:spcPts val="2595"/>
              </a:lnSpc>
              <a:spcBef>
                <a:spcPts val="399"/>
              </a:spcBef>
              <a:spcAft>
                <a:spcPct val="0"/>
              </a:spcAft>
              <a:defRPr sz="2200">
                <a:solidFill>
                  <a:schemeClr val="tx1"/>
                </a:solidFill>
                <a:latin typeface="Verdana" pitchFamily="-112" charset="0"/>
                <a:cs typeface="Times New Roman" pitchFamily="-112" charset="0"/>
              </a:defRPr>
            </a:lvl8pPr>
            <a:lvl9pPr marL="1825298" eaLnBrk="0" fontAlgn="base" hangingPunct="0">
              <a:lnSpc>
                <a:spcPts val="2595"/>
              </a:lnSpc>
              <a:spcBef>
                <a:spcPts val="399"/>
              </a:spcBef>
              <a:spcAft>
                <a:spcPct val="0"/>
              </a:spcAft>
              <a:defRPr sz="2200">
                <a:solidFill>
                  <a:schemeClr val="tx1"/>
                </a:solidFill>
                <a:latin typeface="Verdana" pitchFamily="-112" charset="0"/>
                <a:cs typeface="Times New Roman" pitchFamily="-112" charset="0"/>
              </a:defRPr>
            </a:lvl9pPr>
          </a:lstStyle>
          <a:p>
            <a:fld id="{4B625F92-9EDA-41C9-8D03-E56DE856876D}" type="slidenum">
              <a:rPr lang="de-CH" sz="1200">
                <a:latin typeface="Times" pitchFamily="1" charset="0"/>
              </a:rPr>
              <a:pPr/>
              <a:t>43</a:t>
            </a:fld>
            <a:endParaRPr lang="de-CH" sz="1200">
              <a:latin typeface="Times" pitchFamily="1"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CH" smtClean="0">
              <a:ea typeface="ヒラギノ角ゴ Pro W3" pitchFamily="-112" charset="-128"/>
            </a:endParaRPr>
          </a:p>
        </p:txBody>
      </p:sp>
    </p:spTree>
    <p:extLst>
      <p:ext uri="{BB962C8B-B14F-4D97-AF65-F5344CB8AC3E}">
        <p14:creationId xmlns:p14="http://schemas.microsoft.com/office/powerpoint/2010/main" val="10158345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021" eaLnBrk="0" hangingPunct="0">
              <a:defRPr sz="2200">
                <a:solidFill>
                  <a:schemeClr val="tx1"/>
                </a:solidFill>
                <a:latin typeface="Verdana" pitchFamily="34" charset="0"/>
                <a:cs typeface="Times New Roman" pitchFamily="18" charset="0"/>
              </a:defRPr>
            </a:lvl1pPr>
            <a:lvl2pPr marL="739310" indent="-284350" defTabSz="902021" eaLnBrk="0" hangingPunct="0">
              <a:defRPr sz="2200">
                <a:solidFill>
                  <a:schemeClr val="tx1"/>
                </a:solidFill>
                <a:latin typeface="Verdana" pitchFamily="34" charset="0"/>
                <a:cs typeface="Times New Roman" pitchFamily="18" charset="0"/>
              </a:defRPr>
            </a:lvl2pPr>
            <a:lvl3pPr marL="1137399" indent="-227480" defTabSz="902021" eaLnBrk="0" hangingPunct="0">
              <a:defRPr sz="2200">
                <a:solidFill>
                  <a:schemeClr val="tx1"/>
                </a:solidFill>
                <a:latin typeface="Verdana" pitchFamily="34" charset="0"/>
                <a:cs typeface="Times New Roman" pitchFamily="18" charset="0"/>
              </a:defRPr>
            </a:lvl3pPr>
            <a:lvl4pPr marL="1592359" indent="-227480" defTabSz="902021" eaLnBrk="0" hangingPunct="0">
              <a:defRPr sz="2200">
                <a:solidFill>
                  <a:schemeClr val="tx1"/>
                </a:solidFill>
                <a:latin typeface="Verdana" pitchFamily="34" charset="0"/>
                <a:cs typeface="Times New Roman" pitchFamily="18" charset="0"/>
              </a:defRPr>
            </a:lvl4pPr>
            <a:lvl5pPr marL="2047319" indent="-227480" defTabSz="902021" eaLnBrk="0" hangingPunct="0">
              <a:defRPr sz="2200">
                <a:solidFill>
                  <a:schemeClr val="tx1"/>
                </a:solidFill>
                <a:latin typeface="Verdana" pitchFamily="34" charset="0"/>
                <a:cs typeface="Times New Roman" pitchFamily="18" charset="0"/>
              </a:defRPr>
            </a:lvl5pPr>
            <a:lvl6pPr marL="250227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6pPr>
            <a:lvl7pPr marL="295723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7pPr>
            <a:lvl8pPr marL="341219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8pPr>
            <a:lvl9pPr marL="386715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9pPr>
          </a:lstStyle>
          <a:p>
            <a:fld id="{57CB6F55-4E84-49E2-97B7-15AE240F3B2B}" type="slidenum">
              <a:rPr lang="de-CH" sz="1200">
                <a:latin typeface="Times" pitchFamily="-16" charset="0"/>
              </a:rPr>
              <a:pPr/>
              <a:t>44</a:t>
            </a:fld>
            <a:endParaRPr lang="de-CH" sz="1200">
              <a:latin typeface="Times" pitchFamily="-16"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9919" eaLnBrk="1" hangingPunct="1">
              <a:defRPr/>
            </a:pPr>
            <a:r>
              <a:rPr lang="en-GB" dirty="0" smtClean="0">
                <a:cs typeface="Times New Roman" pitchFamily="18" charset="0"/>
                <a:sym typeface="Symbol" pitchFamily="18" charset="2"/>
              </a:rPr>
              <a:t>In addition to what was said</a:t>
            </a:r>
            <a:r>
              <a:rPr lang="en-GB" baseline="0" dirty="0" smtClean="0">
                <a:cs typeface="Times New Roman" pitchFamily="18" charset="0"/>
                <a:sym typeface="Symbol" pitchFamily="18" charset="2"/>
              </a:rPr>
              <a:t> before, that applies to Career schemes too, as a young researcher it is important to: </a:t>
            </a:r>
            <a:endParaRPr lang="en-GB" dirty="0">
              <a:cs typeface="Times New Roman" pitchFamily="18" charset="0"/>
              <a:sym typeface="Symbol" pitchFamily="18" charset="2"/>
            </a:endParaRPr>
          </a:p>
        </p:txBody>
      </p:sp>
    </p:spTree>
    <p:extLst>
      <p:ext uri="{BB962C8B-B14F-4D97-AF65-F5344CB8AC3E}">
        <p14:creationId xmlns:p14="http://schemas.microsoft.com/office/powerpoint/2010/main" val="19799611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021" eaLnBrk="0" hangingPunct="0">
              <a:defRPr sz="2200">
                <a:solidFill>
                  <a:schemeClr val="tx1"/>
                </a:solidFill>
                <a:latin typeface="Verdana" pitchFamily="34" charset="0"/>
                <a:cs typeface="Times New Roman" pitchFamily="18" charset="0"/>
              </a:defRPr>
            </a:lvl1pPr>
            <a:lvl2pPr marL="739310" indent="-284350" defTabSz="902021" eaLnBrk="0" hangingPunct="0">
              <a:defRPr sz="2200">
                <a:solidFill>
                  <a:schemeClr val="tx1"/>
                </a:solidFill>
                <a:latin typeface="Verdana" pitchFamily="34" charset="0"/>
                <a:cs typeface="Times New Roman" pitchFamily="18" charset="0"/>
              </a:defRPr>
            </a:lvl2pPr>
            <a:lvl3pPr marL="1137399" indent="-227480" defTabSz="902021" eaLnBrk="0" hangingPunct="0">
              <a:defRPr sz="2200">
                <a:solidFill>
                  <a:schemeClr val="tx1"/>
                </a:solidFill>
                <a:latin typeface="Verdana" pitchFamily="34" charset="0"/>
                <a:cs typeface="Times New Roman" pitchFamily="18" charset="0"/>
              </a:defRPr>
            </a:lvl3pPr>
            <a:lvl4pPr marL="1592359" indent="-227480" defTabSz="902021" eaLnBrk="0" hangingPunct="0">
              <a:defRPr sz="2200">
                <a:solidFill>
                  <a:schemeClr val="tx1"/>
                </a:solidFill>
                <a:latin typeface="Verdana" pitchFamily="34" charset="0"/>
                <a:cs typeface="Times New Roman" pitchFamily="18" charset="0"/>
              </a:defRPr>
            </a:lvl4pPr>
            <a:lvl5pPr marL="2047319" indent="-227480" defTabSz="902021" eaLnBrk="0" hangingPunct="0">
              <a:defRPr sz="2200">
                <a:solidFill>
                  <a:schemeClr val="tx1"/>
                </a:solidFill>
                <a:latin typeface="Verdana" pitchFamily="34" charset="0"/>
                <a:cs typeface="Times New Roman" pitchFamily="18" charset="0"/>
              </a:defRPr>
            </a:lvl5pPr>
            <a:lvl6pPr marL="250227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6pPr>
            <a:lvl7pPr marL="295723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7pPr>
            <a:lvl8pPr marL="341219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8pPr>
            <a:lvl9pPr marL="386715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9pPr>
          </a:lstStyle>
          <a:p>
            <a:fld id="{57CB6F55-4E84-49E2-97B7-15AE240F3B2B}" type="slidenum">
              <a:rPr lang="de-CH" sz="1200">
                <a:latin typeface="Times" pitchFamily="-16" charset="0"/>
              </a:rPr>
              <a:pPr/>
              <a:t>45</a:t>
            </a:fld>
            <a:endParaRPr lang="de-CH" sz="1200">
              <a:latin typeface="Times" pitchFamily="-16"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9919" eaLnBrk="1" hangingPunct="1">
              <a:defRPr/>
            </a:pPr>
            <a:r>
              <a:rPr lang="fr-CH" dirty="0" err="1" smtClean="0">
                <a:cs typeface="Times New Roman" pitchFamily="18" charset="0"/>
                <a:sym typeface="Symbol" pitchFamily="18" charset="2"/>
              </a:rPr>
              <a:t>Your</a:t>
            </a:r>
            <a:r>
              <a:rPr lang="fr-CH" dirty="0" smtClean="0">
                <a:cs typeface="Times New Roman" pitchFamily="18" charset="0"/>
                <a:sym typeface="Symbol" pitchFamily="18" charset="2"/>
              </a:rPr>
              <a:t> CV must show </a:t>
            </a:r>
            <a:r>
              <a:rPr lang="fr-CH" dirty="0" err="1" smtClean="0">
                <a:cs typeface="Times New Roman" pitchFamily="18" charset="0"/>
                <a:sym typeface="Symbol" pitchFamily="18" charset="2"/>
              </a:rPr>
              <a:t>your</a:t>
            </a:r>
            <a:r>
              <a:rPr lang="fr-CH" dirty="0" smtClean="0">
                <a:cs typeface="Times New Roman" pitchFamily="18" charset="0"/>
                <a:sym typeface="Symbol" pitchFamily="18" charset="2"/>
              </a:rPr>
              <a:t> </a:t>
            </a:r>
            <a:r>
              <a:rPr lang="fr-CH" dirty="0" err="1" smtClean="0">
                <a:cs typeface="Times New Roman" pitchFamily="18" charset="0"/>
                <a:sym typeface="Symbol" pitchFamily="18" charset="2"/>
              </a:rPr>
              <a:t>scientific</a:t>
            </a:r>
            <a:r>
              <a:rPr lang="fr-CH" dirty="0" smtClean="0">
                <a:cs typeface="Times New Roman" pitchFamily="18" charset="0"/>
                <a:sym typeface="Symbol" pitchFamily="18" charset="2"/>
              </a:rPr>
              <a:t> </a:t>
            </a:r>
            <a:r>
              <a:rPr lang="fr-CH" dirty="0" err="1" smtClean="0">
                <a:cs typeface="Times New Roman" pitchFamily="18" charset="0"/>
                <a:sym typeface="Symbol" pitchFamily="18" charset="2"/>
              </a:rPr>
              <a:t>achievements</a:t>
            </a:r>
            <a:r>
              <a:rPr lang="fr-CH" dirty="0" smtClean="0">
                <a:cs typeface="Times New Roman" pitchFamily="18" charset="0"/>
                <a:sym typeface="Symbol" pitchFamily="18" charset="2"/>
              </a:rPr>
              <a:t> but </a:t>
            </a:r>
            <a:r>
              <a:rPr lang="fr-CH" dirty="0" err="1" smtClean="0">
                <a:cs typeface="Times New Roman" pitchFamily="18" charset="0"/>
                <a:sym typeface="Symbol" pitchFamily="18" charset="2"/>
              </a:rPr>
              <a:t>also</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allow</a:t>
            </a:r>
            <a:r>
              <a:rPr lang="fr-CH" baseline="0" dirty="0" smtClean="0">
                <a:cs typeface="Times New Roman" pitchFamily="18" charset="0"/>
                <a:sym typeface="Symbol" pitchFamily="18" charset="2"/>
              </a:rPr>
              <a:t> to </a:t>
            </a:r>
            <a:r>
              <a:rPr lang="fr-CH" baseline="0" dirty="0" err="1" smtClean="0">
                <a:cs typeface="Times New Roman" pitchFamily="18" charset="0"/>
                <a:sym typeface="Symbol" pitchFamily="18" charset="2"/>
              </a:rPr>
              <a:t>verify</a:t>
            </a:r>
            <a:r>
              <a:rPr lang="fr-CH" baseline="0" dirty="0" smtClean="0">
                <a:cs typeface="Times New Roman" pitchFamily="18" charset="0"/>
                <a:sym typeface="Symbol" pitchFamily="18" charset="2"/>
              </a:rPr>
              <a:t> if </a:t>
            </a:r>
            <a:r>
              <a:rPr lang="fr-CH" baseline="0" dirty="0" err="1" smtClean="0">
                <a:cs typeface="Times New Roman" pitchFamily="18" charset="0"/>
                <a:sym typeface="Symbol" pitchFamily="18" charset="2"/>
              </a:rPr>
              <a:t>you</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fulfill</a:t>
            </a:r>
            <a:r>
              <a:rPr lang="fr-CH" baseline="0" dirty="0" smtClean="0">
                <a:cs typeface="Times New Roman" pitchFamily="18" charset="0"/>
                <a:sym typeface="Symbol" pitchFamily="18" charset="2"/>
              </a:rPr>
              <a:t> the </a:t>
            </a:r>
            <a:r>
              <a:rPr lang="fr-CH" baseline="0" dirty="0" err="1" smtClean="0">
                <a:cs typeface="Times New Roman" pitchFamily="18" charset="0"/>
                <a:sym typeface="Symbol" pitchFamily="18" charset="2"/>
              </a:rPr>
              <a:t>formal</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requirements</a:t>
            </a:r>
            <a:r>
              <a:rPr lang="fr-CH" baseline="0" dirty="0" smtClean="0">
                <a:cs typeface="Times New Roman" pitchFamily="18" charset="0"/>
                <a:sym typeface="Symbol" pitchFamily="18" charset="2"/>
              </a:rPr>
              <a:t> of the </a:t>
            </a:r>
            <a:r>
              <a:rPr lang="fr-CH" baseline="0" dirty="0" err="1" smtClean="0">
                <a:cs typeface="Times New Roman" pitchFamily="18" charset="0"/>
                <a:sym typeface="Symbol" pitchFamily="18" charset="2"/>
              </a:rPr>
              <a:t>scheme</a:t>
            </a:r>
            <a:r>
              <a:rPr lang="fr-CH" baseline="0" dirty="0" smtClean="0">
                <a:cs typeface="Times New Roman" pitchFamily="18" charset="0"/>
                <a:sym typeface="Symbol" pitchFamily="18" charset="2"/>
              </a:rPr>
              <a:t>. A </a:t>
            </a:r>
            <a:r>
              <a:rPr lang="fr-CH" baseline="0" dirty="0" err="1" smtClean="0">
                <a:cs typeface="Times New Roman" pitchFamily="18" charset="0"/>
                <a:sym typeface="Symbol" pitchFamily="18" charset="2"/>
              </a:rPr>
              <a:t>well</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structured</a:t>
            </a:r>
            <a:r>
              <a:rPr lang="fr-CH" baseline="0" dirty="0" smtClean="0">
                <a:cs typeface="Times New Roman" pitchFamily="18" charset="0"/>
                <a:sym typeface="Symbol" pitchFamily="18" charset="2"/>
              </a:rPr>
              <a:t> and not </a:t>
            </a:r>
            <a:r>
              <a:rPr lang="fr-CH" baseline="0" dirty="0" err="1" smtClean="0">
                <a:cs typeface="Times New Roman" pitchFamily="18" charset="0"/>
                <a:sym typeface="Symbol" pitchFamily="18" charset="2"/>
              </a:rPr>
              <a:t>overloaded</a:t>
            </a:r>
            <a:r>
              <a:rPr lang="fr-CH" baseline="0" dirty="0" smtClean="0">
                <a:cs typeface="Times New Roman" pitchFamily="18" charset="0"/>
                <a:sym typeface="Symbol" pitchFamily="18" charset="2"/>
              </a:rPr>
              <a:t> CV </a:t>
            </a:r>
            <a:r>
              <a:rPr lang="fr-CH" baseline="0" dirty="0" err="1" smtClean="0">
                <a:cs typeface="Times New Roman" pitchFamily="18" charset="0"/>
                <a:sym typeface="Symbol" pitchFamily="18" charset="2"/>
              </a:rPr>
              <a:t>is</a:t>
            </a:r>
            <a:r>
              <a:rPr lang="fr-CH" baseline="0" dirty="0" smtClean="0">
                <a:cs typeface="Times New Roman" pitchFamily="18" charset="0"/>
                <a:sym typeface="Symbol" pitchFamily="18" charset="2"/>
              </a:rPr>
              <a:t> a good </a:t>
            </a:r>
            <a:r>
              <a:rPr lang="fr-CH" baseline="0" dirty="0" err="1" smtClean="0">
                <a:cs typeface="Times New Roman" pitchFamily="18" charset="0"/>
                <a:sym typeface="Symbol" pitchFamily="18" charset="2"/>
              </a:rPr>
              <a:t>start</a:t>
            </a:r>
            <a:r>
              <a:rPr lang="fr-CH" baseline="0" dirty="0" smtClean="0">
                <a:cs typeface="Times New Roman" pitchFamily="18" charset="0"/>
                <a:sym typeface="Symbol" pitchFamily="18" charset="2"/>
              </a:rPr>
              <a:t>.</a:t>
            </a:r>
            <a:endParaRPr lang="en-GB" dirty="0">
              <a:cs typeface="Times New Roman" pitchFamily="18" charset="0"/>
              <a:sym typeface="Symbol" pitchFamily="18" charset="2"/>
            </a:endParaRPr>
          </a:p>
        </p:txBody>
      </p:sp>
    </p:spTree>
    <p:extLst>
      <p:ext uri="{BB962C8B-B14F-4D97-AF65-F5344CB8AC3E}">
        <p14:creationId xmlns:p14="http://schemas.microsoft.com/office/powerpoint/2010/main" val="32017022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021" eaLnBrk="0" hangingPunct="0">
              <a:defRPr sz="2200">
                <a:solidFill>
                  <a:schemeClr val="tx1"/>
                </a:solidFill>
                <a:latin typeface="Verdana" pitchFamily="34" charset="0"/>
                <a:cs typeface="Times New Roman" pitchFamily="18" charset="0"/>
              </a:defRPr>
            </a:lvl1pPr>
            <a:lvl2pPr marL="739310" indent="-284350" defTabSz="902021" eaLnBrk="0" hangingPunct="0">
              <a:defRPr sz="2200">
                <a:solidFill>
                  <a:schemeClr val="tx1"/>
                </a:solidFill>
                <a:latin typeface="Verdana" pitchFamily="34" charset="0"/>
                <a:cs typeface="Times New Roman" pitchFamily="18" charset="0"/>
              </a:defRPr>
            </a:lvl2pPr>
            <a:lvl3pPr marL="1137399" indent="-227480" defTabSz="902021" eaLnBrk="0" hangingPunct="0">
              <a:defRPr sz="2200">
                <a:solidFill>
                  <a:schemeClr val="tx1"/>
                </a:solidFill>
                <a:latin typeface="Verdana" pitchFamily="34" charset="0"/>
                <a:cs typeface="Times New Roman" pitchFamily="18" charset="0"/>
              </a:defRPr>
            </a:lvl3pPr>
            <a:lvl4pPr marL="1592359" indent="-227480" defTabSz="902021" eaLnBrk="0" hangingPunct="0">
              <a:defRPr sz="2200">
                <a:solidFill>
                  <a:schemeClr val="tx1"/>
                </a:solidFill>
                <a:latin typeface="Verdana" pitchFamily="34" charset="0"/>
                <a:cs typeface="Times New Roman" pitchFamily="18" charset="0"/>
              </a:defRPr>
            </a:lvl4pPr>
            <a:lvl5pPr marL="2047319" indent="-227480" defTabSz="902021" eaLnBrk="0" hangingPunct="0">
              <a:defRPr sz="2200">
                <a:solidFill>
                  <a:schemeClr val="tx1"/>
                </a:solidFill>
                <a:latin typeface="Verdana" pitchFamily="34" charset="0"/>
                <a:cs typeface="Times New Roman" pitchFamily="18" charset="0"/>
              </a:defRPr>
            </a:lvl5pPr>
            <a:lvl6pPr marL="250227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6pPr>
            <a:lvl7pPr marL="295723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7pPr>
            <a:lvl8pPr marL="341219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8pPr>
            <a:lvl9pPr marL="386715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9pPr>
          </a:lstStyle>
          <a:p>
            <a:fld id="{57CB6F55-4E84-49E2-97B7-15AE240F3B2B}" type="slidenum">
              <a:rPr lang="de-CH" sz="1200">
                <a:latin typeface="Times" pitchFamily="-16" charset="0"/>
              </a:rPr>
              <a:pPr/>
              <a:t>46</a:t>
            </a:fld>
            <a:endParaRPr lang="de-CH" sz="1200">
              <a:latin typeface="Times" pitchFamily="-16"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9919" eaLnBrk="1" hangingPunct="1">
              <a:defRPr/>
            </a:pPr>
            <a:r>
              <a:rPr lang="fr-CH" dirty="0" err="1" smtClean="0">
                <a:cs typeface="Times New Roman" pitchFamily="18" charset="0"/>
                <a:sym typeface="Symbol" pitchFamily="18" charset="2"/>
              </a:rPr>
              <a:t>Here</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again</a:t>
            </a:r>
            <a:r>
              <a:rPr lang="fr-CH" baseline="0" dirty="0" smtClean="0">
                <a:cs typeface="Times New Roman" pitchFamily="18" charset="0"/>
                <a:sym typeface="Symbol" pitchFamily="18" charset="2"/>
              </a:rPr>
              <a:t>, </a:t>
            </a:r>
            <a:r>
              <a:rPr lang="fr-CH" baseline="0" dirty="0" err="1" smtClean="0">
                <a:cs typeface="Times New Roman" pitchFamily="18" charset="0"/>
                <a:sym typeface="Symbol" pitchFamily="18" charset="2"/>
              </a:rPr>
              <a:t>refer</a:t>
            </a:r>
            <a:r>
              <a:rPr lang="fr-CH" baseline="0" dirty="0" smtClean="0">
                <a:cs typeface="Times New Roman" pitchFamily="18" charset="0"/>
                <a:sym typeface="Symbol" pitchFamily="18" charset="2"/>
              </a:rPr>
              <a:t> to the indication in the guidelines of the </a:t>
            </a:r>
            <a:r>
              <a:rPr lang="fr-CH" baseline="0" dirty="0" err="1" smtClean="0">
                <a:cs typeface="Times New Roman" pitchFamily="18" charset="0"/>
                <a:sym typeface="Symbol" pitchFamily="18" charset="2"/>
              </a:rPr>
              <a:t>scheme</a:t>
            </a:r>
            <a:r>
              <a:rPr lang="fr-CH" baseline="0" dirty="0" smtClean="0">
                <a:cs typeface="Times New Roman" pitchFamily="18" charset="0"/>
                <a:sym typeface="Symbol" pitchFamily="18" charset="2"/>
              </a:rPr>
              <a:t>. It </a:t>
            </a:r>
            <a:r>
              <a:rPr lang="fr-CH" baseline="0" dirty="0" err="1" smtClean="0">
                <a:cs typeface="Times New Roman" pitchFamily="18" charset="0"/>
                <a:sym typeface="Symbol" pitchFamily="18" charset="2"/>
              </a:rPr>
              <a:t>is</a:t>
            </a:r>
            <a:r>
              <a:rPr lang="fr-CH" baseline="0" dirty="0" smtClean="0">
                <a:cs typeface="Times New Roman" pitchFamily="18" charset="0"/>
                <a:sym typeface="Symbol" pitchFamily="18" charset="2"/>
              </a:rPr>
              <a:t> a good </a:t>
            </a:r>
            <a:r>
              <a:rPr lang="fr-CH" baseline="0" dirty="0" err="1" smtClean="0">
                <a:cs typeface="Times New Roman" pitchFamily="18" charset="0"/>
                <a:sym typeface="Symbol" pitchFamily="18" charset="2"/>
              </a:rPr>
              <a:t>idea</a:t>
            </a:r>
            <a:r>
              <a:rPr lang="fr-CH" baseline="0" dirty="0" smtClean="0">
                <a:cs typeface="Times New Roman" pitchFamily="18" charset="0"/>
                <a:sym typeface="Symbol" pitchFamily="18" charset="2"/>
              </a:rPr>
              <a:t> to: </a:t>
            </a:r>
            <a:endParaRPr lang="en-GB" dirty="0">
              <a:cs typeface="Times New Roman" pitchFamily="18" charset="0"/>
              <a:sym typeface="Symbol" pitchFamily="18" charset="2"/>
            </a:endParaRPr>
          </a:p>
        </p:txBody>
      </p:sp>
    </p:spTree>
    <p:extLst>
      <p:ext uri="{BB962C8B-B14F-4D97-AF65-F5344CB8AC3E}">
        <p14:creationId xmlns:p14="http://schemas.microsoft.com/office/powerpoint/2010/main" val="30608318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021" eaLnBrk="0" hangingPunct="0">
              <a:defRPr sz="2200">
                <a:solidFill>
                  <a:schemeClr val="tx1"/>
                </a:solidFill>
                <a:latin typeface="Verdana" pitchFamily="34" charset="0"/>
                <a:cs typeface="Times New Roman" pitchFamily="18" charset="0"/>
              </a:defRPr>
            </a:lvl1pPr>
            <a:lvl2pPr marL="739310" indent="-284350" defTabSz="902021" eaLnBrk="0" hangingPunct="0">
              <a:defRPr sz="2200">
                <a:solidFill>
                  <a:schemeClr val="tx1"/>
                </a:solidFill>
                <a:latin typeface="Verdana" pitchFamily="34" charset="0"/>
                <a:cs typeface="Times New Roman" pitchFamily="18" charset="0"/>
              </a:defRPr>
            </a:lvl2pPr>
            <a:lvl3pPr marL="1137399" indent="-227480" defTabSz="902021" eaLnBrk="0" hangingPunct="0">
              <a:defRPr sz="2200">
                <a:solidFill>
                  <a:schemeClr val="tx1"/>
                </a:solidFill>
                <a:latin typeface="Verdana" pitchFamily="34" charset="0"/>
                <a:cs typeface="Times New Roman" pitchFamily="18" charset="0"/>
              </a:defRPr>
            </a:lvl3pPr>
            <a:lvl4pPr marL="1592359" indent="-227480" defTabSz="902021" eaLnBrk="0" hangingPunct="0">
              <a:defRPr sz="2200">
                <a:solidFill>
                  <a:schemeClr val="tx1"/>
                </a:solidFill>
                <a:latin typeface="Verdana" pitchFamily="34" charset="0"/>
                <a:cs typeface="Times New Roman" pitchFamily="18" charset="0"/>
              </a:defRPr>
            </a:lvl4pPr>
            <a:lvl5pPr marL="2047319" indent="-227480" defTabSz="902021" eaLnBrk="0" hangingPunct="0">
              <a:defRPr sz="2200">
                <a:solidFill>
                  <a:schemeClr val="tx1"/>
                </a:solidFill>
                <a:latin typeface="Verdana" pitchFamily="34" charset="0"/>
                <a:cs typeface="Times New Roman" pitchFamily="18" charset="0"/>
              </a:defRPr>
            </a:lvl5pPr>
            <a:lvl6pPr marL="250227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6pPr>
            <a:lvl7pPr marL="295723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7pPr>
            <a:lvl8pPr marL="341219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8pPr>
            <a:lvl9pPr marL="3867158" indent="-227480" defTabSz="902021" eaLnBrk="0" fontAlgn="base" hangingPunct="0">
              <a:lnSpc>
                <a:spcPts val="2587"/>
              </a:lnSpc>
              <a:spcBef>
                <a:spcPts val="398"/>
              </a:spcBef>
              <a:spcAft>
                <a:spcPct val="0"/>
              </a:spcAft>
              <a:buClr>
                <a:schemeClr val="tx1"/>
              </a:buClr>
              <a:buFont typeface="Times" pitchFamily="-16" charset="0"/>
              <a:defRPr sz="2200">
                <a:solidFill>
                  <a:schemeClr val="tx1"/>
                </a:solidFill>
                <a:latin typeface="Verdana" pitchFamily="34" charset="0"/>
                <a:cs typeface="Times New Roman" pitchFamily="18" charset="0"/>
              </a:defRPr>
            </a:lvl9pPr>
          </a:lstStyle>
          <a:p>
            <a:fld id="{57CB6F55-4E84-49E2-97B7-15AE240F3B2B}" type="slidenum">
              <a:rPr lang="de-CH" sz="1200">
                <a:latin typeface="Times" pitchFamily="-16" charset="0"/>
              </a:rPr>
              <a:pPr/>
              <a:t>47</a:t>
            </a:fld>
            <a:endParaRPr lang="de-CH" sz="1200">
              <a:latin typeface="Times" pitchFamily="-16"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9919" eaLnBrk="1" hangingPunct="1">
              <a:defRPr/>
            </a:pPr>
            <a:endParaRPr lang="en-GB" dirty="0">
              <a:cs typeface="Times New Roman" pitchFamily="18" charset="0"/>
              <a:sym typeface="Symbol" pitchFamily="18" charset="2"/>
            </a:endParaRPr>
          </a:p>
        </p:txBody>
      </p:sp>
    </p:spTree>
    <p:extLst>
      <p:ext uri="{BB962C8B-B14F-4D97-AF65-F5344CB8AC3E}">
        <p14:creationId xmlns:p14="http://schemas.microsoft.com/office/powerpoint/2010/main" val="4132627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323" eaLnBrk="0" hangingPunct="0">
              <a:defRPr sz="2200">
                <a:solidFill>
                  <a:schemeClr val="tx1"/>
                </a:solidFill>
                <a:latin typeface="Verdana" pitchFamily="-110" charset="0"/>
                <a:cs typeface="Times New Roman" pitchFamily="-110" charset="0"/>
              </a:defRPr>
            </a:lvl1pPr>
            <a:lvl2pPr marL="741463" indent="-285178" defTabSz="917323" eaLnBrk="0" hangingPunct="0">
              <a:defRPr sz="2200">
                <a:solidFill>
                  <a:schemeClr val="tx1"/>
                </a:solidFill>
                <a:latin typeface="Verdana" pitchFamily="-110" charset="0"/>
                <a:cs typeface="Times New Roman" pitchFamily="-110" charset="0"/>
              </a:defRPr>
            </a:lvl2pPr>
            <a:lvl3pPr marL="1140713" indent="-228143" defTabSz="917323" eaLnBrk="0" hangingPunct="0">
              <a:defRPr sz="2200">
                <a:solidFill>
                  <a:schemeClr val="tx1"/>
                </a:solidFill>
                <a:latin typeface="Verdana" pitchFamily="-110" charset="0"/>
                <a:cs typeface="Times New Roman" pitchFamily="-110" charset="0"/>
              </a:defRPr>
            </a:lvl3pPr>
            <a:lvl4pPr marL="1596998" indent="-228143" defTabSz="917323" eaLnBrk="0" hangingPunct="0">
              <a:defRPr sz="2200">
                <a:solidFill>
                  <a:schemeClr val="tx1"/>
                </a:solidFill>
                <a:latin typeface="Verdana" pitchFamily="-110" charset="0"/>
                <a:cs typeface="Times New Roman" pitchFamily="-110" charset="0"/>
              </a:defRPr>
            </a:lvl4pPr>
            <a:lvl5pPr marL="2053283" indent="-228143" defTabSz="917323" eaLnBrk="0" hangingPunct="0">
              <a:defRPr sz="2200">
                <a:solidFill>
                  <a:schemeClr val="tx1"/>
                </a:solidFill>
                <a:latin typeface="Verdana" pitchFamily="-110" charset="0"/>
                <a:cs typeface="Times New Roman" pitchFamily="-110" charset="0"/>
              </a:defRPr>
            </a:lvl5pPr>
            <a:lvl6pPr marL="2509569"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110" charset="0"/>
                <a:cs typeface="Times New Roman" pitchFamily="-110" charset="0"/>
              </a:defRPr>
            </a:lvl6pPr>
            <a:lvl7pPr marL="2965854"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110" charset="0"/>
                <a:cs typeface="Times New Roman" pitchFamily="-110" charset="0"/>
              </a:defRPr>
            </a:lvl7pPr>
            <a:lvl8pPr marL="3422139"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110" charset="0"/>
                <a:cs typeface="Times New Roman" pitchFamily="-110" charset="0"/>
              </a:defRPr>
            </a:lvl8pPr>
            <a:lvl9pPr marL="3878424"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110" charset="0"/>
                <a:cs typeface="Times New Roman" pitchFamily="-110" charset="0"/>
              </a:defRPr>
            </a:lvl9pPr>
          </a:lstStyle>
          <a:p>
            <a:fld id="{8B2824F4-79A6-4CF4-86AE-934BFBB228E2}" type="slidenum">
              <a:rPr lang="de-CH" sz="1200">
                <a:latin typeface="Times" pitchFamily="1" charset="0"/>
              </a:rPr>
              <a:pPr/>
              <a:t>6</a:t>
            </a:fld>
            <a:endParaRPr lang="de-CH" sz="1200">
              <a:latin typeface="Times" pitchFamily="1"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The bodies of the SNSF work at different levels towards a common goal:</a:t>
            </a: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scientific evaluation and financing of researchers and the projects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submitted</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by</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them</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a:t>
            </a:r>
            <a:endParaRPr lang="en-GB" b="1" dirty="0" smtClean="0">
              <a:solidFill>
                <a:schemeClr val="accent2"/>
              </a:solidFill>
              <a:latin typeface="Verdana" pitchFamily="34" charset="0"/>
              <a:cs typeface="Verdana" pitchFamily="34" charset="0"/>
            </a:endParaRPr>
          </a:p>
          <a:p>
            <a:pPr>
              <a:lnSpc>
                <a:spcPts val="2395"/>
              </a:lnSpc>
              <a:tabLst>
                <a:tab pos="0" algn="l"/>
                <a:tab pos="760541" algn="l"/>
                <a:tab pos="7985680" algn="r"/>
              </a:tabLst>
            </a:pPr>
            <a:endParaRPr lang="en-GB" b="1" dirty="0" smtClean="0">
              <a:solidFill>
                <a:schemeClr val="accent2"/>
              </a:solidFill>
              <a:latin typeface="Verdana" pitchFamily="34" charset="0"/>
              <a:cs typeface="Verdana" pitchFamily="34" charset="0"/>
            </a:endParaRPr>
          </a:p>
          <a:p>
            <a:r>
              <a:rPr lang="de-CH" sz="1200" b="1"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Foundation</a:t>
            </a:r>
            <a:r>
              <a:rPr lang="de-CH" sz="1200" b="1"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Council and Executive </a:t>
            </a:r>
            <a:r>
              <a:rPr lang="de-CH" sz="1200" b="1"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Committee</a:t>
            </a:r>
            <a:endParaRPr lang="en-GB" b="1" dirty="0" smtClean="0">
              <a:solidFill>
                <a:schemeClr val="accent2"/>
              </a:solidFill>
              <a:latin typeface="Verdana" pitchFamily="34" charset="0"/>
              <a:cs typeface="Verdana" pitchFamily="34" charset="0"/>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37 Members FC | 15 M. Executive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Committee</a:t>
            </a:r>
            <a:endPar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22% </a:t>
            </a:r>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Proportion of women on FC </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15% Executive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Committee</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1–2 Meetings per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annum</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FC </a:t>
            </a: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4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meetings</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Executive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Committee</a:t>
            </a:r>
            <a:endParaRPr lang="en-GB" b="1" dirty="0" smtClean="0">
              <a:solidFill>
                <a:schemeClr val="accent2"/>
              </a:solidFill>
              <a:latin typeface="Verdana" pitchFamily="34" charset="0"/>
              <a:cs typeface="Verdana" pitchFamily="34" charset="0"/>
            </a:endParaRPr>
          </a:p>
          <a:p>
            <a:pPr>
              <a:lnSpc>
                <a:spcPts val="2395"/>
              </a:lnSpc>
              <a:tabLst>
                <a:tab pos="0" algn="l"/>
                <a:tab pos="760541" algn="l"/>
                <a:tab pos="7985680" algn="r"/>
              </a:tabLst>
            </a:pPr>
            <a:endParaRPr lang="en-GB" b="1" dirty="0" smtClean="0">
              <a:solidFill>
                <a:schemeClr val="accent2"/>
              </a:solidFill>
              <a:latin typeface="Verdana" pitchFamily="34" charset="0"/>
              <a:cs typeface="Verdana" pitchFamily="34" charset="0"/>
            </a:endParaRPr>
          </a:p>
          <a:p>
            <a:pPr>
              <a:lnSpc>
                <a:spcPts val="2395"/>
              </a:lnSpc>
              <a:tabLst>
                <a:tab pos="0" algn="l"/>
                <a:tab pos="760541" algn="l"/>
                <a:tab pos="7985680" algn="r"/>
              </a:tabLst>
            </a:pPr>
            <a:r>
              <a:rPr lang="de-CH" sz="1200" b="1" i="0" u="none" strike="noStrike" kern="1200" baseline="0" dirty="0" smtClean="0">
                <a:solidFill>
                  <a:schemeClr val="tx1"/>
                </a:solidFill>
                <a:latin typeface="Times" pitchFamily="1" charset="0"/>
                <a:ea typeface="ヒラギノ角ゴ Pro W3" pitchFamily="-110" charset="-128"/>
                <a:cs typeface="ヒラギノ角ゴ Pro W3" pitchFamily="-110" charset="-128"/>
              </a:rPr>
              <a:t>National Research Council</a:t>
            </a: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97 Members</a:t>
            </a: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22% Proportion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of</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women</a:t>
            </a:r>
            <a:endPar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10–12 Meetings per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annum</a:t>
            </a:r>
            <a:endParaRPr lang="en-GB" b="1" dirty="0" smtClean="0">
              <a:solidFill>
                <a:schemeClr val="accent2"/>
              </a:solidFill>
              <a:latin typeface="Verdana" pitchFamily="34" charset="0"/>
              <a:cs typeface="Verdana" pitchFamily="34" charset="0"/>
            </a:endParaRPr>
          </a:p>
          <a:p>
            <a:pPr>
              <a:lnSpc>
                <a:spcPts val="2395"/>
              </a:lnSpc>
              <a:tabLst>
                <a:tab pos="0" algn="l"/>
                <a:tab pos="760541" algn="l"/>
                <a:tab pos="7985680" algn="r"/>
              </a:tabLst>
            </a:pPr>
            <a:endParaRPr lang="en-GB" b="1" dirty="0" smtClean="0">
              <a:solidFill>
                <a:schemeClr val="accent2"/>
              </a:solidFill>
              <a:latin typeface="Verdana" pitchFamily="34" charset="0"/>
              <a:cs typeface="Verdana" pitchFamily="34" charset="0"/>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12 </a:t>
            </a:r>
            <a:r>
              <a:rPr lang="de-CH" sz="1200" b="1" i="0" u="none" strike="noStrike" kern="1200" baseline="0" dirty="0" smtClean="0">
                <a:solidFill>
                  <a:schemeClr val="tx1"/>
                </a:solidFill>
                <a:latin typeface="Times" pitchFamily="1" charset="0"/>
                <a:ea typeface="ヒラギノ角ゴ Pro W3" pitchFamily="-110" charset="-128"/>
                <a:cs typeface="ヒラギノ角ゴ Pro W3" pitchFamily="-110" charset="-128"/>
              </a:rPr>
              <a:t>Research </a:t>
            </a:r>
            <a:r>
              <a:rPr lang="de-CH" sz="1200" b="1"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Commissions</a:t>
            </a:r>
            <a:endParaRPr lang="de-CH" sz="1200" b="1"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182 Members</a:t>
            </a: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21% Proportion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of</a:t>
            </a:r>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women</a:t>
            </a:r>
            <a:endPar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r>
              <a:rPr lang="de-CH"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43 Meetings per </a:t>
            </a:r>
            <a:r>
              <a:rPr lang="de-CH" sz="1200" b="0" i="0" u="none" strike="noStrike" kern="1200" baseline="0" dirty="0" err="1" smtClean="0">
                <a:solidFill>
                  <a:schemeClr val="tx1"/>
                </a:solidFill>
                <a:latin typeface="Times" pitchFamily="1" charset="0"/>
                <a:ea typeface="ヒラギノ角ゴ Pro W3" pitchFamily="-110" charset="-128"/>
                <a:cs typeface="ヒラギノ角ゴ Pro W3" pitchFamily="-110" charset="-128"/>
              </a:rPr>
              <a:t>annum</a:t>
            </a:r>
            <a:endParaRPr lang="en-GB" b="1"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18217158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26893A91-6902-46AE-A643-CA7440A98459}" type="slidenum">
              <a:rPr lang="de-CH" sz="1200">
                <a:latin typeface="Times" pitchFamily="1" charset="0"/>
              </a:rPr>
              <a:pPr/>
              <a:t>48</a:t>
            </a:fld>
            <a:endParaRPr lang="de-CH" sz="1200">
              <a:latin typeface="Times" pitchFamily="1" charset="0"/>
            </a:endParaRPr>
          </a:p>
        </p:txBody>
      </p:sp>
      <p:sp>
        <p:nvSpPr>
          <p:cNvPr id="145411" name="Rectangle 2"/>
          <p:cNvSpPr>
            <a:spLocks noGrp="1" noRot="1" noChangeAspect="1" noChangeArrowheads="1" noTextEdit="1"/>
          </p:cNvSpPr>
          <p:nvPr>
            <p:ph type="sldImg"/>
          </p:nvPr>
        </p:nvSpPr>
        <p:spPr>
          <a:xfrm>
            <a:off x="2673350" y="509588"/>
            <a:ext cx="4530725" cy="2549525"/>
          </a:xfrm>
          <a:ln/>
        </p:spPr>
      </p:sp>
      <p:sp>
        <p:nvSpPr>
          <p:cNvPr id="145412" name="Rectangle 3"/>
          <p:cNvSpPr>
            <a:spLocks noGrp="1" noChangeArrowheads="1"/>
          </p:cNvSpPr>
          <p:nvPr>
            <p:ph type="body" idx="1"/>
          </p:nvPr>
        </p:nvSpPr>
        <p:spPr>
          <a:xfrm>
            <a:off x="1318396" y="3227620"/>
            <a:ext cx="7235877" cy="306020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tabLst>
                <a:tab pos="190136" algn="l"/>
                <a:tab pos="194889" algn="l"/>
                <a:tab pos="293126" algn="l"/>
                <a:tab pos="760541" algn="l"/>
                <a:tab pos="7985680" algn="r"/>
              </a:tabLst>
            </a:pPr>
            <a:r>
              <a:rPr lang="en-GB" b="1" dirty="0" smtClean="0">
                <a:latin typeface="Verdana" pitchFamily="34" charset="0"/>
                <a:cs typeface="Verdana" pitchFamily="34" charset="0"/>
              </a:rPr>
              <a:t>Promotion of women</a:t>
            </a:r>
          </a:p>
          <a:p>
            <a:pPr defTabSz="912649">
              <a:tabLst>
                <a:tab pos="190136" algn="l"/>
                <a:tab pos="194889" algn="l"/>
                <a:tab pos="293126" algn="l"/>
                <a:tab pos="760541" algn="l"/>
                <a:tab pos="7985680" algn="r"/>
              </a:tabLst>
              <a:defRPr/>
            </a:pPr>
            <a:r>
              <a:rPr lang="en-GB" dirty="0" smtClean="0">
                <a:latin typeface="Verdana" pitchFamily="34" charset="0"/>
                <a:cs typeface="Verdana" pitchFamily="34" charset="0"/>
              </a:rPr>
              <a:t>All disciplines</a:t>
            </a:r>
            <a:r>
              <a:rPr lang="de-DE" dirty="0" smtClean="0">
                <a:solidFill>
                  <a:srgbClr val="FF0000"/>
                </a:solidFill>
                <a:latin typeface="Verdana" pitchFamily="34" charset="0"/>
                <a:cs typeface="Verdana" pitchFamily="34" charset="0"/>
              </a:rPr>
              <a:t> </a:t>
            </a:r>
            <a:r>
              <a:rPr lang="de-DE" dirty="0" err="1" smtClean="0">
                <a:latin typeface="Verdana" pitchFamily="34" charset="0"/>
                <a:cs typeface="Verdana" pitchFamily="34" charset="0"/>
              </a:rPr>
              <a:t>supported</a:t>
            </a:r>
            <a:r>
              <a:rPr lang="de-DE" dirty="0" smtClean="0">
                <a:latin typeface="Verdana" pitchFamily="34" charset="0"/>
                <a:cs typeface="Verdana" pitchFamily="34" charset="0"/>
              </a:rPr>
              <a:t> </a:t>
            </a:r>
            <a:r>
              <a:rPr lang="de-DE" dirty="0" err="1" smtClean="0">
                <a:latin typeface="Verdana" pitchFamily="34" charset="0"/>
                <a:cs typeface="Verdana" pitchFamily="34" charset="0"/>
              </a:rPr>
              <a:t>by</a:t>
            </a:r>
            <a:r>
              <a:rPr lang="de-DE" dirty="0" smtClean="0">
                <a:latin typeface="Verdana" pitchFamily="34" charset="0"/>
                <a:cs typeface="Verdana" pitchFamily="34" charset="0"/>
              </a:rPr>
              <a:t> </a:t>
            </a:r>
            <a:r>
              <a:rPr lang="de-DE" dirty="0" err="1" smtClean="0">
                <a:latin typeface="Verdana" pitchFamily="34" charset="0"/>
                <a:cs typeface="Verdana" pitchFamily="34" charset="0"/>
              </a:rPr>
              <a:t>the</a:t>
            </a:r>
            <a:r>
              <a:rPr lang="de-DE" dirty="0" smtClean="0">
                <a:latin typeface="Verdana" pitchFamily="34" charset="0"/>
                <a:cs typeface="Verdana" pitchFamily="34" charset="0"/>
              </a:rPr>
              <a:t> SNSF</a:t>
            </a:r>
            <a:endParaRPr lang="en-GB" dirty="0" smtClean="0">
              <a:latin typeface="Verdana" pitchFamily="34" charset="0"/>
              <a:cs typeface="Verdana" pitchFamily="34" charset="0"/>
            </a:endParaRPr>
          </a:p>
          <a:p>
            <a:pPr>
              <a:tabLst>
                <a:tab pos="190136" algn="l"/>
                <a:tab pos="194889" algn="l"/>
                <a:tab pos="293126" algn="l"/>
                <a:tab pos="760541" algn="l"/>
                <a:tab pos="7985680" algn="r"/>
              </a:tabLst>
            </a:pPr>
            <a:r>
              <a:rPr lang="en-GB" dirty="0" smtClean="0">
                <a:latin typeface="Verdana" pitchFamily="34" charset="0"/>
                <a:cs typeface="Verdana" pitchFamily="34" charset="0"/>
              </a:rPr>
              <a:t>Approx. 35 subsidies per year</a:t>
            </a:r>
          </a:p>
        </p:txBody>
      </p:sp>
    </p:spTree>
    <p:extLst>
      <p:ext uri="{BB962C8B-B14F-4D97-AF65-F5344CB8AC3E}">
        <p14:creationId xmlns:p14="http://schemas.microsoft.com/office/powerpoint/2010/main" val="30898308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8932861F-68B3-4EC1-847E-3673E05FFA2A}" type="slidenum">
              <a:rPr lang="de-CH" sz="1200">
                <a:latin typeface="Times" pitchFamily="1" charset="0"/>
              </a:rPr>
              <a:pPr/>
              <a:t>49</a:t>
            </a:fld>
            <a:endParaRPr lang="de-CH" sz="1200">
              <a:latin typeface="Times" pitchFamily="1"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dirty="0" smtClean="0"/>
          </a:p>
        </p:txBody>
      </p:sp>
    </p:spTree>
    <p:extLst>
      <p:ext uri="{BB962C8B-B14F-4D97-AF65-F5344CB8AC3E}">
        <p14:creationId xmlns:p14="http://schemas.microsoft.com/office/powerpoint/2010/main" val="2960618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pPr>
              <a:defRPr/>
            </a:pPr>
            <a:fld id="{55436903-C386-40AE-ADAC-6980BC8F63E3}" type="slidenum">
              <a:rPr lang="de-CH" smtClean="0"/>
              <a:pPr>
                <a:defRPr/>
              </a:pPr>
              <a:t>50</a:t>
            </a:fld>
            <a:endParaRPr lang="de-CH"/>
          </a:p>
        </p:txBody>
      </p:sp>
    </p:spTree>
    <p:extLst>
      <p:ext uri="{BB962C8B-B14F-4D97-AF65-F5344CB8AC3E}">
        <p14:creationId xmlns:p14="http://schemas.microsoft.com/office/powerpoint/2010/main" val="34910772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303FBE40-966A-41E9-86C0-988084C397BF}" type="slidenum">
              <a:rPr lang="de-CH" sz="1200">
                <a:latin typeface="Times" pitchFamily="1" charset="0"/>
              </a:rPr>
              <a:pPr/>
              <a:t>51</a:t>
            </a:fld>
            <a:endParaRPr lang="de-CH" sz="1200">
              <a:latin typeface="Times" pitchFamily="1"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649">
              <a:defRPr/>
            </a:pPr>
            <a:r>
              <a:rPr lang="en-GB" dirty="0" smtClean="0">
                <a:latin typeface="Verdana" pitchFamily="34" charset="0"/>
                <a:cs typeface="Verdana" pitchFamily="34" charset="0"/>
              </a:rPr>
              <a:t>Approx. 100 fellowships per year</a:t>
            </a:r>
          </a:p>
          <a:p>
            <a:endParaRPr lang="de-CH" dirty="0" smtClean="0"/>
          </a:p>
        </p:txBody>
      </p:sp>
    </p:spTree>
    <p:extLst>
      <p:ext uri="{BB962C8B-B14F-4D97-AF65-F5344CB8AC3E}">
        <p14:creationId xmlns:p14="http://schemas.microsoft.com/office/powerpoint/2010/main" val="26595605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E5669F33-3B55-4E7A-AC7E-784C5737F422}" type="slidenum">
              <a:rPr lang="de-CH" sz="1200">
                <a:latin typeface="Times" pitchFamily="1" charset="0"/>
              </a:rPr>
              <a:pPr/>
              <a:t>52</a:t>
            </a:fld>
            <a:endParaRPr lang="de-CH" sz="1200">
              <a:latin typeface="Times" pitchFamily="1"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649">
              <a:defRPr/>
            </a:pPr>
            <a:r>
              <a:rPr lang="en-GB" dirty="0">
                <a:latin typeface="Verdana" pitchFamily="34" charset="0"/>
                <a:cs typeface="Verdana" pitchFamily="34" charset="0"/>
              </a:rPr>
              <a:t>Approx. 50 subsidies per year</a:t>
            </a:r>
          </a:p>
          <a:p>
            <a:endParaRPr lang="de-CH" dirty="0" smtClean="0"/>
          </a:p>
        </p:txBody>
      </p:sp>
    </p:spTree>
    <p:extLst>
      <p:ext uri="{BB962C8B-B14F-4D97-AF65-F5344CB8AC3E}">
        <p14:creationId xmlns:p14="http://schemas.microsoft.com/office/powerpoint/2010/main" val="885207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4894D984-E47F-4E95-89B7-7074A800F2AC}" type="slidenum">
              <a:rPr lang="de-CH" sz="1200">
                <a:latin typeface="Times" pitchFamily="1" charset="0"/>
              </a:rPr>
              <a:pPr/>
              <a:t>53</a:t>
            </a:fld>
            <a:endParaRPr lang="de-CH" sz="1200">
              <a:latin typeface="Times" pitchFamily="1"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latin typeface="Verdana" pitchFamily="34" charset="0"/>
                <a:cs typeface="Verdana" pitchFamily="34" charset="0"/>
              </a:rPr>
              <a:t>Approx. 40 subsidies per year</a:t>
            </a:r>
            <a:endParaRPr lang="de-CH" dirty="0" smtClean="0"/>
          </a:p>
        </p:txBody>
      </p:sp>
    </p:spTree>
    <p:extLst>
      <p:ext uri="{BB962C8B-B14F-4D97-AF65-F5344CB8AC3E}">
        <p14:creationId xmlns:p14="http://schemas.microsoft.com/office/powerpoint/2010/main" val="1741440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09919">
              <a:defRPr/>
            </a:pPr>
            <a:r>
              <a:rPr lang="en-GB" dirty="0"/>
              <a:t>Caption: Once a year, researchers download the data of the sensors which are installed on more than 30 rock faces to verify the results of their models. They also have to check the functionality of the measuring equipment, as they are doing here on the eastern ridge of the Jungfrau.</a:t>
            </a:r>
            <a:endParaRPr lang="de-CH" dirty="0"/>
          </a:p>
          <a:p>
            <a:pPr marL="0" marR="0" indent="0" algn="l" defTabSz="914400" rtl="0" eaLnBrk="0" fontAlgn="base" latinLnBrk="0" hangingPunct="0">
              <a:lnSpc>
                <a:spcPct val="100000"/>
              </a:lnSpc>
              <a:spcBef>
                <a:spcPct val="30000"/>
              </a:spcBef>
              <a:spcAft>
                <a:spcPct val="0"/>
              </a:spcAft>
              <a:buClrTx/>
              <a:buSzTx/>
              <a:buFontTx/>
              <a:buNone/>
              <a:tabLst/>
              <a:defRPr/>
            </a:pPr>
            <a:endParaRPr lang="de-CH"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CH" baseline="0" dirty="0" err="1" smtClean="0"/>
              <a:t>Photographer</a:t>
            </a:r>
            <a:r>
              <a:rPr lang="de-CH" baseline="0" dirty="0" smtClean="0"/>
              <a:t>: Stephan Gruber</a:t>
            </a:r>
            <a:endParaRPr lang="de-CH" dirty="0" smtClean="0"/>
          </a:p>
          <a:p>
            <a:endParaRPr lang="de-CH" dirty="0"/>
          </a:p>
        </p:txBody>
      </p:sp>
      <p:sp>
        <p:nvSpPr>
          <p:cNvPr id="4" name="Foliennummernplatzhalter 3"/>
          <p:cNvSpPr>
            <a:spLocks noGrp="1"/>
          </p:cNvSpPr>
          <p:nvPr>
            <p:ph type="sldNum" sz="quarter" idx="10"/>
          </p:nvPr>
        </p:nvSpPr>
        <p:spPr/>
        <p:txBody>
          <a:bodyPr/>
          <a:lstStyle/>
          <a:p>
            <a:pPr>
              <a:defRPr/>
            </a:pPr>
            <a:fld id="{3FF0BB01-ED33-49E3-87D8-BEE92D669681}" type="slidenum">
              <a:rPr lang="de-CH" smtClean="0"/>
              <a:pPr>
                <a:defRPr/>
              </a:pPr>
              <a:t>54</a:t>
            </a:fld>
            <a:endParaRPr lang="de-CH"/>
          </a:p>
        </p:txBody>
      </p:sp>
    </p:spTree>
    <p:extLst>
      <p:ext uri="{BB962C8B-B14F-4D97-AF65-F5344CB8AC3E}">
        <p14:creationId xmlns:p14="http://schemas.microsoft.com/office/powerpoint/2010/main" val="284991360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7847BA02-4B5A-43A5-A80E-AD63AF7CE16A}" type="slidenum">
              <a:rPr lang="en-GB" sz="1200">
                <a:solidFill>
                  <a:srgbClr val="000000"/>
                </a:solidFill>
                <a:latin typeface="Times" pitchFamily="1" charset="0"/>
              </a:rPr>
              <a:pPr/>
              <a:t>55</a:t>
            </a:fld>
            <a:endParaRPr lang="en-GB" sz="1200">
              <a:solidFill>
                <a:srgbClr val="000000"/>
              </a:solidFill>
              <a:latin typeface="Times" pitchFamily="1" charset="0"/>
            </a:endParaRPr>
          </a:p>
        </p:txBody>
      </p:sp>
      <p:sp>
        <p:nvSpPr>
          <p:cNvPr id="173059" name="Rectangle 2"/>
          <p:cNvSpPr>
            <a:spLocks noGrp="1" noRot="1" noChangeAspect="1" noChangeArrowheads="1" noTextEdit="1"/>
          </p:cNvSpPr>
          <p:nvPr>
            <p:ph type="sldImg"/>
          </p:nvPr>
        </p:nvSpPr>
        <p:spPr>
          <a:xfrm>
            <a:off x="2671763" y="509588"/>
            <a:ext cx="4530725" cy="2549525"/>
          </a:xfrm>
          <a:ln/>
        </p:spPr>
      </p:sp>
      <p:sp>
        <p:nvSpPr>
          <p:cNvPr id="173060" name="Rectangle 3"/>
          <p:cNvSpPr>
            <a:spLocks noGrp="1" noChangeArrowheads="1"/>
          </p:cNvSpPr>
          <p:nvPr>
            <p:ph type="body" idx="1"/>
          </p:nvPr>
        </p:nvSpPr>
        <p:spPr>
          <a:xfrm>
            <a:off x="1316045" y="3228707"/>
            <a:ext cx="7240579" cy="30591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pitchFamily="1" charset="0"/>
                <a:ea typeface="ヒラギノ角ゴ Pro W3" pitchFamily="-110" charset="-128"/>
                <a:cs typeface="ヒラギノ角ゴ Pro W3" pitchFamily="-110" charset="-128"/>
              </a:rPr>
              <a:t>(The graphs will be replaced at the end of June when updated figures will be available.)</a:t>
            </a:r>
            <a:endParaRPr lang="de-CH" sz="1200" kern="1200" dirty="0" smtClean="0">
              <a:solidFill>
                <a:schemeClr val="tx1"/>
              </a:solidFill>
              <a:effectLst/>
              <a:latin typeface="Times" pitchFamily="1" charset="0"/>
              <a:ea typeface="ヒラギノ角ゴ Pro W3" pitchFamily="-110" charset="-128"/>
              <a:cs typeface="ヒラギノ角ゴ Pro W3" pitchFamily="-110" charset="-128"/>
            </a:endParaRPr>
          </a:p>
          <a:p>
            <a:endParaRPr lang="de-CH" dirty="0">
              <a:latin typeface="Verdana" pitchFamily="34" charset="0"/>
            </a:endParaRPr>
          </a:p>
          <a:p>
            <a:r>
              <a:rPr lang="de-CH" dirty="0">
                <a:latin typeface="Verdana" pitchFamily="34" charset="0"/>
              </a:rPr>
              <a:t>The relative </a:t>
            </a:r>
            <a:r>
              <a:rPr lang="de-CH" dirty="0" err="1">
                <a:latin typeface="Verdana" pitchFamily="34" charset="0"/>
              </a:rPr>
              <a:t>citation</a:t>
            </a:r>
            <a:r>
              <a:rPr lang="de-CH" dirty="0">
                <a:latin typeface="Verdana" pitchFamily="34" charset="0"/>
              </a:rPr>
              <a:t> </a:t>
            </a:r>
            <a:r>
              <a:rPr lang="de-CH" dirty="0" err="1">
                <a:latin typeface="Verdana" pitchFamily="34" charset="0"/>
              </a:rPr>
              <a:t>index</a:t>
            </a:r>
            <a:r>
              <a:rPr lang="de-CH" dirty="0">
                <a:latin typeface="Verdana" pitchFamily="34" charset="0"/>
              </a:rPr>
              <a:t> </a:t>
            </a:r>
            <a:r>
              <a:rPr lang="de-CH" dirty="0" err="1">
                <a:latin typeface="Verdana" pitchFamily="34" charset="0"/>
              </a:rPr>
              <a:t>provides</a:t>
            </a:r>
            <a:r>
              <a:rPr lang="de-CH" dirty="0">
                <a:latin typeface="Verdana" pitchFamily="34" charset="0"/>
              </a:rPr>
              <a:t> a </a:t>
            </a:r>
            <a:r>
              <a:rPr lang="de-CH" dirty="0" err="1">
                <a:latin typeface="Verdana" pitchFamily="34" charset="0"/>
              </a:rPr>
              <a:t>measure</a:t>
            </a:r>
            <a:r>
              <a:rPr lang="de-CH" dirty="0">
                <a:latin typeface="Verdana" pitchFamily="34" charset="0"/>
              </a:rPr>
              <a:t> </a:t>
            </a:r>
            <a:r>
              <a:rPr lang="de-CH" dirty="0" err="1">
                <a:latin typeface="Verdana" pitchFamily="34" charset="0"/>
              </a:rPr>
              <a:t>for</a:t>
            </a:r>
            <a:r>
              <a:rPr lang="de-CH" dirty="0">
                <a:latin typeface="Verdana" pitchFamily="34" charset="0"/>
              </a:rPr>
              <a:t> </a:t>
            </a:r>
            <a:r>
              <a:rPr lang="de-CH" dirty="0" err="1">
                <a:latin typeface="Verdana" pitchFamily="34" charset="0"/>
              </a:rPr>
              <a:t>the</a:t>
            </a:r>
            <a:r>
              <a:rPr lang="de-CH" dirty="0">
                <a:latin typeface="Verdana" pitchFamily="34" charset="0"/>
              </a:rPr>
              <a:t> </a:t>
            </a:r>
            <a:r>
              <a:rPr lang="de-CH" dirty="0" err="1">
                <a:latin typeface="Verdana" pitchFamily="34" charset="0"/>
              </a:rPr>
              <a:t>impact</a:t>
            </a:r>
            <a:r>
              <a:rPr lang="de-CH" dirty="0">
                <a:latin typeface="Verdana" pitchFamily="34" charset="0"/>
              </a:rPr>
              <a:t> </a:t>
            </a:r>
            <a:r>
              <a:rPr lang="de-CH" dirty="0" err="1">
                <a:latin typeface="Verdana" pitchFamily="34" charset="0"/>
              </a:rPr>
              <a:t>of</a:t>
            </a:r>
            <a:r>
              <a:rPr lang="de-CH" dirty="0">
                <a:latin typeface="Verdana" pitchFamily="34" charset="0"/>
              </a:rPr>
              <a:t> </a:t>
            </a:r>
            <a:r>
              <a:rPr lang="de-CH" dirty="0" err="1">
                <a:latin typeface="Verdana" pitchFamily="34" charset="0"/>
              </a:rPr>
              <a:t>publications</a:t>
            </a:r>
            <a:r>
              <a:rPr lang="de-CH" dirty="0">
                <a:latin typeface="Verdana" pitchFamily="34" charset="0"/>
              </a:rPr>
              <a:t>. </a:t>
            </a:r>
            <a:r>
              <a:rPr lang="de-CH" dirty="0" err="1">
                <a:latin typeface="Verdana" pitchFamily="34" charset="0"/>
              </a:rPr>
              <a:t>Switzerland</a:t>
            </a:r>
            <a:r>
              <a:rPr lang="de-CH" dirty="0">
                <a:latin typeface="Verdana" pitchFamily="34" charset="0"/>
              </a:rPr>
              <a:t> lies 16 </a:t>
            </a:r>
            <a:r>
              <a:rPr lang="de-CH" dirty="0" err="1">
                <a:latin typeface="Verdana" pitchFamily="34" charset="0"/>
              </a:rPr>
              <a:t>percentage</a:t>
            </a:r>
            <a:r>
              <a:rPr lang="de-CH" dirty="0">
                <a:latin typeface="Verdana" pitchFamily="34" charset="0"/>
              </a:rPr>
              <a:t> </a:t>
            </a:r>
            <a:r>
              <a:rPr lang="de-CH" dirty="0" err="1">
                <a:latin typeface="Verdana" pitchFamily="34" charset="0"/>
              </a:rPr>
              <a:t>points</a:t>
            </a:r>
            <a:r>
              <a:rPr lang="de-CH" dirty="0">
                <a:latin typeface="Verdana" pitchFamily="34" charset="0"/>
              </a:rPr>
              <a:t> </a:t>
            </a:r>
            <a:r>
              <a:rPr lang="de-CH" dirty="0" err="1">
                <a:latin typeface="Verdana" pitchFamily="34" charset="0"/>
              </a:rPr>
              <a:t>above</a:t>
            </a:r>
            <a:r>
              <a:rPr lang="de-CH" dirty="0">
                <a:latin typeface="Verdana" pitchFamily="34" charset="0"/>
              </a:rPr>
              <a:t> </a:t>
            </a:r>
            <a:r>
              <a:rPr lang="de-CH" dirty="0" err="1">
                <a:latin typeface="Verdana" pitchFamily="34" charset="0"/>
              </a:rPr>
              <a:t>the</a:t>
            </a:r>
            <a:r>
              <a:rPr lang="de-CH" dirty="0">
                <a:latin typeface="Verdana" pitchFamily="34" charset="0"/>
              </a:rPr>
              <a:t> global </a:t>
            </a:r>
            <a:r>
              <a:rPr lang="de-CH" dirty="0" err="1">
                <a:latin typeface="Verdana" pitchFamily="34" charset="0"/>
              </a:rPr>
              <a:t>average</a:t>
            </a:r>
            <a:r>
              <a:rPr lang="de-CH" dirty="0">
                <a:latin typeface="Verdana" pitchFamily="34" charset="0"/>
              </a:rPr>
              <a:t> </a:t>
            </a:r>
            <a:r>
              <a:rPr lang="de-CH" dirty="0" err="1">
                <a:latin typeface="Verdana" pitchFamily="34" charset="0"/>
              </a:rPr>
              <a:t>and</a:t>
            </a:r>
            <a:r>
              <a:rPr lang="de-CH" dirty="0">
                <a:latin typeface="Verdana" pitchFamily="34" charset="0"/>
              </a:rPr>
              <a:t> </a:t>
            </a:r>
            <a:r>
              <a:rPr lang="de-CH" dirty="0" err="1">
                <a:latin typeface="Verdana" pitchFamily="34" charset="0"/>
              </a:rPr>
              <a:t>holds</a:t>
            </a:r>
            <a:r>
              <a:rPr lang="de-CH" dirty="0">
                <a:latin typeface="Verdana" pitchFamily="34" charset="0"/>
              </a:rPr>
              <a:t> </a:t>
            </a:r>
            <a:r>
              <a:rPr lang="de-CH" dirty="0" err="1">
                <a:latin typeface="Verdana" pitchFamily="34" charset="0"/>
              </a:rPr>
              <a:t>second</a:t>
            </a:r>
            <a:r>
              <a:rPr lang="de-CH" dirty="0">
                <a:latin typeface="Verdana" pitchFamily="34" charset="0"/>
              </a:rPr>
              <a:t> </a:t>
            </a:r>
            <a:r>
              <a:rPr lang="de-CH" dirty="0" err="1">
                <a:latin typeface="Verdana" pitchFamily="34" charset="0"/>
              </a:rPr>
              <a:t>place</a:t>
            </a:r>
            <a:r>
              <a:rPr lang="de-CH" dirty="0">
                <a:latin typeface="Verdana" pitchFamily="34" charset="0"/>
              </a:rPr>
              <a:t>. </a:t>
            </a:r>
          </a:p>
          <a:p>
            <a:endParaRPr lang="de-CH" dirty="0">
              <a:latin typeface="Verdana" pitchFamily="34" charset="0"/>
            </a:endParaRPr>
          </a:p>
          <a:p>
            <a:r>
              <a:rPr lang="de-CH" dirty="0">
                <a:latin typeface="Verdana" pitchFamily="34" charset="0"/>
              </a:rPr>
              <a:t>15 </a:t>
            </a:r>
            <a:r>
              <a:rPr lang="de-CH" dirty="0" err="1">
                <a:latin typeface="Verdana" pitchFamily="34" charset="0"/>
              </a:rPr>
              <a:t>coutries</a:t>
            </a:r>
            <a:r>
              <a:rPr lang="de-CH" dirty="0">
                <a:latin typeface="Verdana" pitchFamily="34" charset="0"/>
              </a:rPr>
              <a:t> </a:t>
            </a:r>
            <a:r>
              <a:rPr lang="de-CH" dirty="0" err="1">
                <a:latin typeface="Verdana" pitchFamily="34" charset="0"/>
              </a:rPr>
              <a:t>with</a:t>
            </a:r>
            <a:r>
              <a:rPr lang="de-CH" dirty="0">
                <a:latin typeface="Verdana" pitchFamily="34" charset="0"/>
              </a:rPr>
              <a:t> </a:t>
            </a:r>
            <a:r>
              <a:rPr lang="de-CH" dirty="0" err="1">
                <a:latin typeface="Verdana" pitchFamily="34" charset="0"/>
              </a:rPr>
              <a:t>the</a:t>
            </a:r>
            <a:r>
              <a:rPr lang="de-CH" dirty="0">
                <a:latin typeface="Verdana" pitchFamily="34" charset="0"/>
              </a:rPr>
              <a:t> </a:t>
            </a:r>
            <a:r>
              <a:rPr lang="de-CH" dirty="0" err="1">
                <a:latin typeface="Verdana" pitchFamily="34" charset="0"/>
              </a:rPr>
              <a:t>best</a:t>
            </a:r>
            <a:r>
              <a:rPr lang="de-CH" dirty="0">
                <a:latin typeface="Verdana" pitchFamily="34" charset="0"/>
              </a:rPr>
              <a:t> </a:t>
            </a:r>
            <a:r>
              <a:rPr lang="de-CH" dirty="0" err="1">
                <a:latin typeface="Verdana" pitchFamily="34" charset="0"/>
              </a:rPr>
              <a:t>percentage</a:t>
            </a:r>
            <a:r>
              <a:rPr lang="de-CH" dirty="0">
                <a:latin typeface="Verdana" pitchFamily="34" charset="0"/>
              </a:rPr>
              <a:t>. </a:t>
            </a:r>
          </a:p>
        </p:txBody>
      </p:sp>
    </p:spTree>
    <p:extLst>
      <p:ext uri="{BB962C8B-B14F-4D97-AF65-F5344CB8AC3E}">
        <p14:creationId xmlns:p14="http://schemas.microsoft.com/office/powerpoint/2010/main" val="4215036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BD2847C8-BB23-4A43-B280-3495D5E09A87}" type="slidenum">
              <a:rPr lang="en-GB" sz="1200">
                <a:solidFill>
                  <a:srgbClr val="000000"/>
                </a:solidFill>
                <a:latin typeface="Times" pitchFamily="1" charset="0"/>
              </a:rPr>
              <a:pPr/>
              <a:t>56</a:t>
            </a:fld>
            <a:endParaRPr lang="en-GB" sz="1200">
              <a:solidFill>
                <a:srgbClr val="000000"/>
              </a:solidFill>
              <a:latin typeface="Times" pitchFamily="1" charset="0"/>
            </a:endParaRPr>
          </a:p>
        </p:txBody>
      </p:sp>
      <p:sp>
        <p:nvSpPr>
          <p:cNvPr id="174083" name="Rectangle 2"/>
          <p:cNvSpPr>
            <a:spLocks noGrp="1" noRot="1" noChangeAspect="1" noChangeArrowheads="1" noTextEdit="1"/>
          </p:cNvSpPr>
          <p:nvPr>
            <p:ph type="sldImg"/>
          </p:nvPr>
        </p:nvSpPr>
        <p:spPr>
          <a:xfrm>
            <a:off x="2671763" y="509588"/>
            <a:ext cx="4530725" cy="2549525"/>
          </a:xfrm>
          <a:ln/>
        </p:spPr>
      </p:sp>
      <p:sp>
        <p:nvSpPr>
          <p:cNvPr id="174084" name="Rectangle 3"/>
          <p:cNvSpPr>
            <a:spLocks noGrp="1" noChangeArrowheads="1"/>
          </p:cNvSpPr>
          <p:nvPr>
            <p:ph type="body" idx="1"/>
          </p:nvPr>
        </p:nvSpPr>
        <p:spPr>
          <a:xfrm>
            <a:off x="1316045" y="3228707"/>
            <a:ext cx="7240579" cy="30591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pitchFamily="1" charset="0"/>
                <a:ea typeface="ヒラギノ角ゴ Pro W3" pitchFamily="-110" charset="-128"/>
                <a:cs typeface="ヒラギノ角ゴ Pro W3" pitchFamily="-110" charset="-128"/>
              </a:rPr>
              <a:t>(The graphs will be replaced at the end of June when updated figures will be available.)</a:t>
            </a:r>
            <a:endParaRPr lang="de-CH" sz="1200" kern="1200" dirty="0" smtClean="0">
              <a:solidFill>
                <a:schemeClr val="tx1"/>
              </a:solidFill>
              <a:effectLst/>
              <a:latin typeface="Times" pitchFamily="1" charset="0"/>
              <a:ea typeface="ヒラギノ角ゴ Pro W3" pitchFamily="-110" charset="-128"/>
              <a:cs typeface="ヒラギノ角ゴ Pro W3" pitchFamily="-110" charset="-128"/>
            </a:endParaRPr>
          </a:p>
          <a:p>
            <a:endParaRPr lang="de-CH" dirty="0" smtClean="0">
              <a:latin typeface="Verdana" pitchFamily="34" charset="0"/>
            </a:endParaRPr>
          </a:p>
          <a:p>
            <a:r>
              <a:rPr lang="de-CH" dirty="0" smtClean="0">
                <a:latin typeface="Verdana" pitchFamily="34" charset="0"/>
              </a:rPr>
              <a:t>* </a:t>
            </a:r>
            <a:r>
              <a:rPr lang="de-CH" dirty="0">
                <a:latin typeface="Verdana" pitchFamily="34" charset="0"/>
              </a:rPr>
              <a:t>Patents </a:t>
            </a:r>
            <a:r>
              <a:rPr lang="de-CH" dirty="0" err="1">
                <a:latin typeface="Verdana" pitchFamily="34" charset="0"/>
              </a:rPr>
              <a:t>that</a:t>
            </a:r>
            <a:r>
              <a:rPr lang="de-CH" dirty="0">
                <a:latin typeface="Verdana" pitchFamily="34" charset="0"/>
              </a:rPr>
              <a:t> </a:t>
            </a:r>
            <a:r>
              <a:rPr lang="de-CH" dirty="0" err="1">
                <a:latin typeface="Verdana" pitchFamily="34" charset="0"/>
              </a:rPr>
              <a:t>have</a:t>
            </a:r>
            <a:r>
              <a:rPr lang="de-CH" dirty="0">
                <a:latin typeface="Verdana" pitchFamily="34" charset="0"/>
              </a:rPr>
              <a:t> </a:t>
            </a:r>
            <a:r>
              <a:rPr lang="de-CH" dirty="0" err="1">
                <a:latin typeface="Verdana" pitchFamily="34" charset="0"/>
              </a:rPr>
              <a:t>been</a:t>
            </a:r>
            <a:r>
              <a:rPr lang="de-CH" dirty="0">
                <a:latin typeface="Verdana" pitchFamily="34" charset="0"/>
              </a:rPr>
              <a:t> </a:t>
            </a:r>
            <a:r>
              <a:rPr lang="de-CH" dirty="0" err="1">
                <a:latin typeface="Verdana" pitchFamily="34" charset="0"/>
              </a:rPr>
              <a:t>registreded</a:t>
            </a:r>
            <a:r>
              <a:rPr lang="de-CH" dirty="0">
                <a:latin typeface="Verdana" pitchFamily="34" charset="0"/>
              </a:rPr>
              <a:t> </a:t>
            </a:r>
            <a:r>
              <a:rPr lang="de-CH" dirty="0" err="1">
                <a:latin typeface="Verdana" pitchFamily="34" charset="0"/>
              </a:rPr>
              <a:t>simultaneously</a:t>
            </a:r>
            <a:r>
              <a:rPr lang="de-CH" dirty="0">
                <a:latin typeface="Verdana" pitchFamily="34" charset="0"/>
              </a:rPr>
              <a:t> </a:t>
            </a:r>
            <a:r>
              <a:rPr lang="de-CH" dirty="0" err="1">
                <a:latin typeface="Verdana" pitchFamily="34" charset="0"/>
              </a:rPr>
              <a:t>with</a:t>
            </a:r>
            <a:r>
              <a:rPr lang="de-CH" dirty="0">
                <a:latin typeface="Verdana" pitchFamily="34" charset="0"/>
              </a:rPr>
              <a:t> European and </a:t>
            </a:r>
            <a:r>
              <a:rPr lang="de-CH" dirty="0" err="1">
                <a:latin typeface="Verdana" pitchFamily="34" charset="0"/>
              </a:rPr>
              <a:t>Japanese</a:t>
            </a:r>
            <a:r>
              <a:rPr lang="de-CH" dirty="0">
                <a:latin typeface="Verdana" pitchFamily="34" charset="0"/>
              </a:rPr>
              <a:t> patent </a:t>
            </a:r>
            <a:r>
              <a:rPr lang="de-CH" dirty="0" err="1">
                <a:latin typeface="Verdana" pitchFamily="34" charset="0"/>
              </a:rPr>
              <a:t>offices</a:t>
            </a:r>
            <a:r>
              <a:rPr lang="de-CH" dirty="0">
                <a:latin typeface="Verdana" pitchFamily="34" charset="0"/>
              </a:rPr>
              <a:t> </a:t>
            </a:r>
            <a:r>
              <a:rPr lang="de-CH" dirty="0" err="1">
                <a:latin typeface="Verdana" pitchFamily="34" charset="0"/>
              </a:rPr>
              <a:t>as</a:t>
            </a:r>
            <a:r>
              <a:rPr lang="de-CH" dirty="0">
                <a:latin typeface="Verdana" pitchFamily="34" charset="0"/>
              </a:rPr>
              <a:t> </a:t>
            </a:r>
            <a:r>
              <a:rPr lang="de-CH" dirty="0" err="1">
                <a:latin typeface="Verdana" pitchFamily="34" charset="0"/>
              </a:rPr>
              <a:t>well</a:t>
            </a:r>
            <a:r>
              <a:rPr lang="de-CH" dirty="0">
                <a:latin typeface="Verdana" pitchFamily="34" charset="0"/>
              </a:rPr>
              <a:t> </a:t>
            </a:r>
            <a:r>
              <a:rPr lang="de-CH" dirty="0" err="1">
                <a:latin typeface="Verdana" pitchFamily="34" charset="0"/>
              </a:rPr>
              <a:t>as</a:t>
            </a:r>
            <a:r>
              <a:rPr lang="de-CH" dirty="0">
                <a:latin typeface="Verdana" pitchFamily="34" charset="0"/>
              </a:rPr>
              <a:t> </a:t>
            </a:r>
            <a:r>
              <a:rPr lang="de-CH" dirty="0" err="1">
                <a:latin typeface="Verdana" pitchFamily="34" charset="0"/>
              </a:rPr>
              <a:t>granted</a:t>
            </a:r>
            <a:r>
              <a:rPr lang="de-CH" dirty="0">
                <a:latin typeface="Verdana" pitchFamily="34" charset="0"/>
              </a:rPr>
              <a:t> </a:t>
            </a:r>
            <a:r>
              <a:rPr lang="de-CH" dirty="0" err="1">
                <a:latin typeface="Verdana" pitchFamily="34" charset="0"/>
              </a:rPr>
              <a:t>by</a:t>
            </a:r>
            <a:r>
              <a:rPr lang="de-CH" dirty="0">
                <a:latin typeface="Verdana" pitchFamily="34" charset="0"/>
              </a:rPr>
              <a:t> </a:t>
            </a:r>
            <a:r>
              <a:rPr lang="de-CH" dirty="0" err="1">
                <a:latin typeface="Verdana" pitchFamily="34" charset="0"/>
              </a:rPr>
              <a:t>the</a:t>
            </a:r>
            <a:r>
              <a:rPr lang="de-CH" dirty="0">
                <a:latin typeface="Verdana" pitchFamily="34" charset="0"/>
              </a:rPr>
              <a:t> US Patent &amp; Trademark Office (</a:t>
            </a:r>
            <a:r>
              <a:rPr lang="de-CH" dirty="0" err="1">
                <a:latin typeface="Verdana" pitchFamily="34" charset="0"/>
              </a:rPr>
              <a:t>triadic</a:t>
            </a:r>
            <a:r>
              <a:rPr lang="de-CH" dirty="0">
                <a:latin typeface="Verdana" pitchFamily="34" charset="0"/>
              </a:rPr>
              <a:t> patent </a:t>
            </a:r>
            <a:r>
              <a:rPr lang="de-CH" dirty="0" err="1">
                <a:latin typeface="Verdana" pitchFamily="34" charset="0"/>
              </a:rPr>
              <a:t>families</a:t>
            </a:r>
            <a:r>
              <a:rPr lang="de-CH" dirty="0">
                <a:latin typeface="Verdana" pitchFamily="34" charset="0"/>
              </a:rPr>
              <a:t>)</a:t>
            </a:r>
            <a:endParaRPr lang="de-CH" dirty="0">
              <a:latin typeface="Bookman Old Style" pitchFamily="18" charset="0"/>
            </a:endParaRPr>
          </a:p>
          <a:p>
            <a:endParaRPr lang="fr-CH" dirty="0" smtClean="0"/>
          </a:p>
        </p:txBody>
      </p:sp>
    </p:spTree>
    <p:extLst>
      <p:ext uri="{BB962C8B-B14F-4D97-AF65-F5344CB8AC3E}">
        <p14:creationId xmlns:p14="http://schemas.microsoft.com/office/powerpoint/2010/main" val="38647278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lienbildplatzhalter 1"/>
          <p:cNvSpPr>
            <a:spLocks noGrp="1" noRot="1" noChangeAspect="1" noTextEdit="1"/>
          </p:cNvSpPr>
          <p:nvPr>
            <p:ph type="sldImg"/>
          </p:nvPr>
        </p:nvSpPr>
        <p:spPr>
          <a:ln/>
        </p:spPr>
      </p:sp>
      <p:sp>
        <p:nvSpPr>
          <p:cNvPr id="1945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CH">
              <a:latin typeface="Times" charset="0"/>
              <a:ea typeface="ヒラギノ角ゴ Pro W3" charset="0"/>
              <a:cs typeface="ヒラギノ角ゴ Pro W3" charset="0"/>
            </a:endParaRPr>
          </a:p>
        </p:txBody>
      </p:sp>
      <p:sp>
        <p:nvSpPr>
          <p:cNvPr id="1945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eaLnBrk="0" hangingPunct="0">
              <a:defRPr sz="2200">
                <a:solidFill>
                  <a:schemeClr val="tx1"/>
                </a:solidFill>
                <a:latin typeface="Verdana" charset="0"/>
                <a:ea typeface="ＭＳ Ｐゴシック" charset="0"/>
                <a:cs typeface="ＭＳ Ｐゴシック" charset="0"/>
              </a:defRPr>
            </a:lvl1pPr>
            <a:lvl2pPr marL="742950" indent="-285750" defTabSz="927100" eaLnBrk="0" hangingPunct="0">
              <a:defRPr sz="2200">
                <a:solidFill>
                  <a:schemeClr val="tx1"/>
                </a:solidFill>
                <a:latin typeface="Verdana" charset="0"/>
                <a:ea typeface="ＭＳ Ｐゴシック" charset="0"/>
              </a:defRPr>
            </a:lvl2pPr>
            <a:lvl3pPr marL="1143000" indent="-228600" defTabSz="927100" eaLnBrk="0" hangingPunct="0">
              <a:defRPr sz="2200">
                <a:solidFill>
                  <a:schemeClr val="tx1"/>
                </a:solidFill>
                <a:latin typeface="Verdana" charset="0"/>
                <a:ea typeface="ＭＳ Ｐゴシック" charset="0"/>
              </a:defRPr>
            </a:lvl3pPr>
            <a:lvl4pPr marL="1600200" indent="-228600" defTabSz="927100" eaLnBrk="0" hangingPunct="0">
              <a:defRPr sz="2200">
                <a:solidFill>
                  <a:schemeClr val="tx1"/>
                </a:solidFill>
                <a:latin typeface="Verdana" charset="0"/>
                <a:ea typeface="ＭＳ Ｐゴシック" charset="0"/>
              </a:defRPr>
            </a:lvl4pPr>
            <a:lvl5pPr marL="2057400" indent="-228600" defTabSz="927100" eaLnBrk="0" hangingPunct="0">
              <a:defRPr sz="2200">
                <a:solidFill>
                  <a:schemeClr val="tx1"/>
                </a:solidFill>
                <a:latin typeface="Verdana" charset="0"/>
                <a:ea typeface="ＭＳ Ｐゴシック" charset="0"/>
              </a:defRPr>
            </a:lvl5pPr>
            <a:lvl6pPr marL="2514600" indent="-228600" defTabSz="9271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ＭＳ Ｐゴシック" charset="0"/>
              </a:defRPr>
            </a:lvl6pPr>
            <a:lvl7pPr marL="2971800" indent="-228600" defTabSz="9271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ＭＳ Ｐゴシック" charset="0"/>
              </a:defRPr>
            </a:lvl7pPr>
            <a:lvl8pPr marL="3429000" indent="-228600" defTabSz="9271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ＭＳ Ｐゴシック" charset="0"/>
              </a:defRPr>
            </a:lvl8pPr>
            <a:lvl9pPr marL="3886200" indent="-228600" defTabSz="9271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ＭＳ Ｐゴシック" charset="0"/>
              </a:defRPr>
            </a:lvl9pPr>
          </a:lstStyle>
          <a:p>
            <a:fld id="{0F7758C3-2B0F-5143-9994-67FB71CFFD43}" type="slidenum">
              <a:rPr lang="de-CH" sz="1200">
                <a:latin typeface="Times" charset="0"/>
                <a:cs typeface="Times New Roman" charset="0"/>
              </a:rPr>
              <a:pPr/>
              <a:t>58</a:t>
            </a:fld>
            <a:endParaRPr lang="de-CH" sz="1200">
              <a:latin typeface="Times" charset="0"/>
              <a:cs typeface="Times New Roman" charset="0"/>
            </a:endParaRPr>
          </a:p>
        </p:txBody>
      </p:sp>
    </p:spTree>
    <p:extLst>
      <p:ext uri="{BB962C8B-B14F-4D97-AF65-F5344CB8AC3E}">
        <p14:creationId xmlns:p14="http://schemas.microsoft.com/office/powerpoint/2010/main" val="286997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In 2013, the Swiss National Science Foundation (SNSF) granted funding to the total value of CHF 818.8 million, 8.4% more than in 2012 (CHF 755.2 million).</a:t>
            </a: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This financing was used to support over 3,400 research projects.</a:t>
            </a:r>
            <a:endParaRPr lang="de-CH" dirty="0"/>
          </a:p>
        </p:txBody>
      </p:sp>
      <p:sp>
        <p:nvSpPr>
          <p:cNvPr id="4" name="Espace réservé du numéro de diapositive 3"/>
          <p:cNvSpPr>
            <a:spLocks noGrp="1"/>
          </p:cNvSpPr>
          <p:nvPr>
            <p:ph type="sldNum" sz="quarter" idx="10"/>
          </p:nvPr>
        </p:nvSpPr>
        <p:spPr/>
        <p:txBody>
          <a:bodyPr/>
          <a:lstStyle/>
          <a:p>
            <a:pPr>
              <a:defRPr/>
            </a:pPr>
            <a:fld id="{3FF0BB01-ED33-49E3-87D8-BEE92D669681}" type="slidenum">
              <a:rPr lang="de-CH" smtClean="0"/>
              <a:pPr>
                <a:defRPr/>
              </a:pPr>
              <a:t>7</a:t>
            </a:fld>
            <a:endParaRPr lang="de-CH"/>
          </a:p>
        </p:txBody>
      </p:sp>
    </p:spTree>
    <p:extLst>
      <p:ext uri="{BB962C8B-B14F-4D97-AF65-F5344CB8AC3E}">
        <p14:creationId xmlns:p14="http://schemas.microsoft.com/office/powerpoint/2010/main" val="4273349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86730262-43C0-4C1C-8B57-96084F1A6F64}" type="slidenum">
              <a:rPr lang="en-GB" sz="1200">
                <a:solidFill>
                  <a:srgbClr val="000000"/>
                </a:solidFill>
                <a:latin typeface="Times" pitchFamily="1" charset="0"/>
              </a:rPr>
              <a:pPr/>
              <a:t>59</a:t>
            </a:fld>
            <a:endParaRPr lang="en-GB" sz="1200">
              <a:solidFill>
                <a:srgbClr val="000000"/>
              </a:solidFill>
              <a:latin typeface="Times" pitchFamily="1" charset="0"/>
            </a:endParaRPr>
          </a:p>
        </p:txBody>
      </p:sp>
      <p:sp>
        <p:nvSpPr>
          <p:cNvPr id="168963" name="Rectangle 2"/>
          <p:cNvSpPr>
            <a:spLocks noGrp="1" noRot="1" noChangeAspect="1" noChangeArrowheads="1" noTextEdit="1"/>
          </p:cNvSpPr>
          <p:nvPr>
            <p:ph type="sldImg"/>
          </p:nvPr>
        </p:nvSpPr>
        <p:spPr>
          <a:xfrm>
            <a:off x="2671763" y="509588"/>
            <a:ext cx="4530725" cy="2549525"/>
          </a:xfrm>
          <a:ln/>
        </p:spPr>
      </p:sp>
      <p:sp>
        <p:nvSpPr>
          <p:cNvPr id="168964" name="Rectangle 3"/>
          <p:cNvSpPr>
            <a:spLocks noGrp="1" noChangeArrowheads="1"/>
          </p:cNvSpPr>
          <p:nvPr>
            <p:ph type="body" idx="1"/>
          </p:nvPr>
        </p:nvSpPr>
        <p:spPr>
          <a:xfrm>
            <a:off x="1316045" y="3228707"/>
            <a:ext cx="7240579" cy="30591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CH" dirty="0" smtClean="0">
                <a:latin typeface="Verdana" pitchFamily="34" charset="0"/>
              </a:rPr>
              <a:t>Source</a:t>
            </a:r>
            <a:r>
              <a:rPr lang="en-US" dirty="0" smtClean="0"/>
              <a:t>:</a:t>
            </a:r>
          </a:p>
          <a:p>
            <a:r>
              <a:rPr lang="en-US" dirty="0" smtClean="0"/>
              <a:t>_ </a:t>
            </a:r>
            <a:r>
              <a:rPr lang="fr-FR" dirty="0" smtClean="0"/>
              <a:t>22,3 % of </a:t>
            </a:r>
            <a:r>
              <a:rPr lang="fr-FR" dirty="0" err="1" smtClean="0"/>
              <a:t>Swiss</a:t>
            </a:r>
            <a:r>
              <a:rPr lang="fr-FR" dirty="0" smtClean="0"/>
              <a:t> </a:t>
            </a:r>
            <a:r>
              <a:rPr lang="fr-FR" dirty="0" err="1" smtClean="0"/>
              <a:t>inhabitants</a:t>
            </a:r>
            <a:r>
              <a:rPr lang="fr-FR" dirty="0" smtClean="0"/>
              <a:t> of </a:t>
            </a:r>
            <a:r>
              <a:rPr lang="fr-FR" dirty="0" err="1" smtClean="0"/>
              <a:t>foreign</a:t>
            </a:r>
            <a:r>
              <a:rPr lang="fr-FR" dirty="0" smtClean="0"/>
              <a:t> </a:t>
            </a:r>
            <a:r>
              <a:rPr lang="fr-FR" dirty="0" err="1" smtClean="0"/>
              <a:t>origin</a:t>
            </a:r>
            <a:r>
              <a:rPr lang="fr-FR" dirty="0" smtClean="0"/>
              <a:t> (BFS, </a:t>
            </a:r>
            <a:r>
              <a:rPr lang="de-CH" dirty="0" smtClean="0"/>
              <a:t>Die Bevölkerung der Schweiz 2012, p. 2)</a:t>
            </a:r>
          </a:p>
          <a:p>
            <a:endParaRPr lang="fr-FR" dirty="0" smtClean="0"/>
          </a:p>
          <a:p>
            <a:endParaRPr lang="fr-FR" dirty="0" smtClean="0"/>
          </a:p>
          <a:p>
            <a:pPr>
              <a:lnSpc>
                <a:spcPct val="80000"/>
              </a:lnSpc>
            </a:pPr>
            <a:endParaRPr lang="fr-FR" dirty="0" smtClean="0"/>
          </a:p>
        </p:txBody>
      </p:sp>
    </p:spTree>
    <p:extLst>
      <p:ext uri="{BB962C8B-B14F-4D97-AF65-F5344CB8AC3E}">
        <p14:creationId xmlns:p14="http://schemas.microsoft.com/office/powerpoint/2010/main" val="33729261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86730262-43C0-4C1C-8B57-96084F1A6F64}" type="slidenum">
              <a:rPr lang="en-GB" sz="1200">
                <a:solidFill>
                  <a:srgbClr val="000000"/>
                </a:solidFill>
                <a:latin typeface="Times" pitchFamily="1" charset="0"/>
              </a:rPr>
              <a:pPr/>
              <a:t>60</a:t>
            </a:fld>
            <a:endParaRPr lang="en-GB" sz="1200">
              <a:solidFill>
                <a:srgbClr val="000000"/>
              </a:solidFill>
              <a:latin typeface="Times" pitchFamily="1" charset="0"/>
            </a:endParaRPr>
          </a:p>
        </p:txBody>
      </p:sp>
      <p:sp>
        <p:nvSpPr>
          <p:cNvPr id="168963" name="Rectangle 2"/>
          <p:cNvSpPr>
            <a:spLocks noGrp="1" noRot="1" noChangeAspect="1" noChangeArrowheads="1" noTextEdit="1"/>
          </p:cNvSpPr>
          <p:nvPr>
            <p:ph type="sldImg"/>
          </p:nvPr>
        </p:nvSpPr>
        <p:spPr>
          <a:xfrm>
            <a:off x="2671763" y="509588"/>
            <a:ext cx="4530725" cy="2549525"/>
          </a:xfrm>
          <a:ln/>
        </p:spPr>
      </p:sp>
      <p:sp>
        <p:nvSpPr>
          <p:cNvPr id="168964" name="Rectangle 3"/>
          <p:cNvSpPr>
            <a:spLocks noGrp="1" noChangeArrowheads="1"/>
          </p:cNvSpPr>
          <p:nvPr>
            <p:ph type="body" idx="1"/>
          </p:nvPr>
        </p:nvSpPr>
        <p:spPr>
          <a:xfrm>
            <a:off x="1316045" y="3228707"/>
            <a:ext cx="7240579" cy="30591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9919">
              <a:lnSpc>
                <a:spcPct val="80000"/>
              </a:lnSpc>
              <a:defRPr/>
            </a:pPr>
            <a:r>
              <a:rPr lang="de-CH" dirty="0" smtClean="0">
                <a:latin typeface="Verdana" pitchFamily="34" charset="0"/>
              </a:rPr>
              <a:t>Source</a:t>
            </a:r>
            <a:r>
              <a:rPr lang="en-US" dirty="0" smtClean="0"/>
              <a:t>:</a:t>
            </a:r>
          </a:p>
          <a:p>
            <a:pPr defTabSz="906900">
              <a:lnSpc>
                <a:spcPct val="80000"/>
              </a:lnSpc>
              <a:tabLst>
                <a:tab pos="187915" algn="l"/>
                <a:tab pos="192613" algn="l"/>
                <a:tab pos="751653" algn="l"/>
                <a:tab pos="7892357" algn="r"/>
              </a:tabLst>
              <a:defRPr/>
            </a:pPr>
            <a:r>
              <a:rPr lang="fr-FR" dirty="0" smtClean="0">
                <a:solidFill>
                  <a:srgbClr val="000000"/>
                </a:solidFill>
                <a:latin typeface="Verdana" pitchFamily="34" charset="0"/>
              </a:rPr>
              <a:t>_ </a:t>
            </a:r>
            <a:r>
              <a:rPr lang="fr-FR" dirty="0" smtClean="0">
                <a:solidFill>
                  <a:srgbClr val="FF0000"/>
                </a:solidFill>
                <a:latin typeface="Verdana" pitchFamily="34" charset="0"/>
              </a:rPr>
              <a:t>30</a:t>
            </a:r>
            <a:r>
              <a:rPr lang="fr-FR" dirty="0" smtClean="0">
                <a:solidFill>
                  <a:srgbClr val="000000"/>
                </a:solidFill>
                <a:latin typeface="Verdana" pitchFamily="34" charset="0"/>
              </a:rPr>
              <a:t> % of </a:t>
            </a:r>
            <a:r>
              <a:rPr lang="fr-FR" dirty="0" err="1" smtClean="0">
                <a:solidFill>
                  <a:srgbClr val="000000"/>
                </a:solidFill>
                <a:latin typeface="Verdana" pitchFamily="34" charset="0"/>
              </a:rPr>
              <a:t>students</a:t>
            </a:r>
            <a:r>
              <a:rPr lang="fr-FR" dirty="0" smtClean="0">
                <a:solidFill>
                  <a:srgbClr val="000000"/>
                </a:solidFill>
                <a:latin typeface="Verdana" pitchFamily="34" charset="0"/>
              </a:rPr>
              <a:t> </a:t>
            </a:r>
            <a:r>
              <a:rPr lang="fr-FR" dirty="0" err="1" smtClean="0">
                <a:solidFill>
                  <a:srgbClr val="000000"/>
                </a:solidFill>
                <a:latin typeface="Verdana" pitchFamily="34" charset="0"/>
              </a:rPr>
              <a:t>from</a:t>
            </a:r>
            <a:r>
              <a:rPr lang="fr-FR" dirty="0" smtClean="0">
                <a:solidFill>
                  <a:srgbClr val="000000"/>
                </a:solidFill>
                <a:latin typeface="Verdana" pitchFamily="34" charset="0"/>
              </a:rPr>
              <a:t> </a:t>
            </a:r>
            <a:r>
              <a:rPr lang="fr-FR" dirty="0" err="1" smtClean="0">
                <a:solidFill>
                  <a:srgbClr val="000000"/>
                </a:solidFill>
                <a:latin typeface="Verdana" pitchFamily="34" charset="0"/>
              </a:rPr>
              <a:t>abroad</a:t>
            </a:r>
            <a:r>
              <a:rPr lang="fr-FR" baseline="0" dirty="0" smtClean="0">
                <a:solidFill>
                  <a:srgbClr val="000000"/>
                </a:solidFill>
                <a:latin typeface="Verdana" pitchFamily="34" charset="0"/>
              </a:rPr>
              <a:t> (</a:t>
            </a:r>
            <a:r>
              <a:rPr lang="fr-FR" baseline="0" dirty="0" err="1" smtClean="0">
                <a:solidFill>
                  <a:srgbClr val="000000"/>
                </a:solidFill>
                <a:latin typeface="Verdana" pitchFamily="34" charset="0"/>
              </a:rPr>
              <a:t>Studierende</a:t>
            </a:r>
            <a:r>
              <a:rPr lang="fr-FR" baseline="0" dirty="0" smtClean="0">
                <a:solidFill>
                  <a:srgbClr val="000000"/>
                </a:solidFill>
                <a:latin typeface="Verdana" pitchFamily="34" charset="0"/>
              </a:rPr>
              <a:t> = </a:t>
            </a:r>
            <a:r>
              <a:rPr lang="fr-FR" baseline="0" dirty="0" err="1" smtClean="0">
                <a:solidFill>
                  <a:srgbClr val="000000"/>
                </a:solidFill>
                <a:latin typeface="Verdana" pitchFamily="34" charset="0"/>
              </a:rPr>
              <a:t>alle</a:t>
            </a:r>
            <a:r>
              <a:rPr lang="fr-FR" baseline="0" dirty="0" smtClean="0">
                <a:solidFill>
                  <a:srgbClr val="000000"/>
                </a:solidFill>
                <a:latin typeface="Verdana" pitchFamily="34" charset="0"/>
              </a:rPr>
              <a:t> </a:t>
            </a:r>
            <a:r>
              <a:rPr lang="fr-FR" baseline="0" dirty="0" err="1" smtClean="0">
                <a:solidFill>
                  <a:srgbClr val="000000"/>
                </a:solidFill>
                <a:latin typeface="Verdana" pitchFamily="34" charset="0"/>
              </a:rPr>
              <a:t>Studienstufen</a:t>
            </a:r>
            <a:r>
              <a:rPr lang="fr-FR" baseline="0" dirty="0" smtClean="0">
                <a:solidFill>
                  <a:srgbClr val="000000"/>
                </a:solidFill>
                <a:latin typeface="Verdana" pitchFamily="34" charset="0"/>
              </a:rPr>
              <a:t>, </a:t>
            </a:r>
            <a:r>
              <a:rPr lang="fr-FR" baseline="0" dirty="0" err="1" smtClean="0">
                <a:solidFill>
                  <a:srgbClr val="000000"/>
                </a:solidFill>
                <a:latin typeface="Verdana" pitchFamily="34" charset="0"/>
              </a:rPr>
              <a:t>inkl</a:t>
            </a:r>
            <a:r>
              <a:rPr lang="fr-FR" baseline="0" dirty="0" smtClean="0">
                <a:solidFill>
                  <a:srgbClr val="000000"/>
                </a:solidFill>
                <a:latin typeface="Verdana" pitchFamily="34" charset="0"/>
              </a:rPr>
              <a:t>. </a:t>
            </a:r>
            <a:r>
              <a:rPr lang="fr-FR" baseline="0" dirty="0" err="1" smtClean="0">
                <a:solidFill>
                  <a:srgbClr val="000000"/>
                </a:solidFill>
                <a:latin typeface="Verdana" pitchFamily="34" charset="0"/>
              </a:rPr>
              <a:t>Doktorierende</a:t>
            </a:r>
            <a:r>
              <a:rPr lang="fr-FR" baseline="0" dirty="0" smtClean="0">
                <a:solidFill>
                  <a:srgbClr val="000000"/>
                </a:solidFill>
                <a:latin typeface="Verdana" pitchFamily="34" charset="0"/>
              </a:rPr>
              <a:t>) </a:t>
            </a:r>
            <a:r>
              <a:rPr lang="fr-FR" dirty="0" smtClean="0">
                <a:solidFill>
                  <a:srgbClr val="000000"/>
                </a:solidFill>
                <a:latin typeface="Verdana" pitchFamily="34" charset="0"/>
              </a:rPr>
              <a:t>(BFS: </a:t>
            </a:r>
            <a:r>
              <a:rPr lang="de-CH" dirty="0" smtClean="0">
                <a:solidFill>
                  <a:srgbClr val="000000"/>
                </a:solidFill>
                <a:latin typeface="Verdana" pitchFamily="34" charset="0"/>
              </a:rPr>
              <a:t>Studierende nach Hochschule und Studienstufe, 2012/2013)</a:t>
            </a:r>
            <a:endParaRPr lang="fr-FR" dirty="0" smtClean="0">
              <a:solidFill>
                <a:srgbClr val="000000"/>
              </a:solidFill>
              <a:latin typeface="Verdana" pitchFamily="34" charset="0"/>
            </a:endParaRPr>
          </a:p>
          <a:p>
            <a:pPr defTabSz="906900">
              <a:lnSpc>
                <a:spcPct val="80000"/>
              </a:lnSpc>
              <a:tabLst>
                <a:tab pos="187915" algn="l"/>
                <a:tab pos="192613" algn="l"/>
                <a:tab pos="751653" algn="l"/>
                <a:tab pos="7892357" algn="r"/>
              </a:tabLst>
              <a:defRPr/>
            </a:pPr>
            <a:r>
              <a:rPr lang="fr-FR" dirty="0" smtClean="0">
                <a:solidFill>
                  <a:srgbClr val="000000"/>
                </a:solidFill>
                <a:latin typeface="Verdana" pitchFamily="34" charset="0"/>
              </a:rPr>
              <a:t>_50</a:t>
            </a:r>
            <a:r>
              <a:rPr lang="fr-FR" baseline="0" dirty="0" smtClean="0">
                <a:solidFill>
                  <a:srgbClr val="000000"/>
                </a:solidFill>
                <a:latin typeface="Verdana" pitchFamily="34" charset="0"/>
              </a:rPr>
              <a:t> </a:t>
            </a:r>
            <a:r>
              <a:rPr lang="fr-FR" dirty="0" smtClean="0">
                <a:solidFill>
                  <a:srgbClr val="000000"/>
                </a:solidFill>
                <a:latin typeface="Verdana" pitchFamily="34" charset="0"/>
              </a:rPr>
              <a:t>% of </a:t>
            </a:r>
            <a:r>
              <a:rPr lang="fr-FR" dirty="0" err="1" smtClean="0">
                <a:solidFill>
                  <a:srgbClr val="000000"/>
                </a:solidFill>
                <a:latin typeface="Verdana" pitchFamily="34" charset="0"/>
              </a:rPr>
              <a:t>PhD</a:t>
            </a:r>
            <a:r>
              <a:rPr lang="fr-FR" dirty="0" smtClean="0">
                <a:solidFill>
                  <a:srgbClr val="000000"/>
                </a:solidFill>
                <a:latin typeface="Verdana" pitchFamily="34" charset="0"/>
              </a:rPr>
              <a:t> candidates </a:t>
            </a:r>
            <a:r>
              <a:rPr lang="fr-FR" dirty="0" err="1" smtClean="0">
                <a:solidFill>
                  <a:srgbClr val="000000"/>
                </a:solidFill>
                <a:latin typeface="Verdana" pitchFamily="34" charset="0"/>
              </a:rPr>
              <a:t>from</a:t>
            </a:r>
            <a:r>
              <a:rPr lang="fr-FR" dirty="0" smtClean="0">
                <a:solidFill>
                  <a:srgbClr val="000000"/>
                </a:solidFill>
                <a:latin typeface="Verdana" pitchFamily="34" charset="0"/>
              </a:rPr>
              <a:t> </a:t>
            </a:r>
            <a:r>
              <a:rPr lang="fr-FR" dirty="0" err="1" smtClean="0">
                <a:solidFill>
                  <a:srgbClr val="000000"/>
                </a:solidFill>
                <a:latin typeface="Verdana" pitchFamily="34" charset="0"/>
              </a:rPr>
              <a:t>abroad</a:t>
            </a:r>
            <a:r>
              <a:rPr lang="fr-FR" dirty="0" smtClean="0">
                <a:solidFill>
                  <a:srgbClr val="000000"/>
                </a:solidFill>
                <a:latin typeface="Verdana" pitchFamily="34" charset="0"/>
              </a:rPr>
              <a:t>  (BFS: </a:t>
            </a:r>
            <a:r>
              <a:rPr lang="de-CH" dirty="0" smtClean="0">
                <a:solidFill>
                  <a:srgbClr val="000000"/>
                </a:solidFill>
                <a:latin typeface="Verdana" pitchFamily="34" charset="0"/>
              </a:rPr>
              <a:t>Studierende nach Hochschule und Studienstufe, </a:t>
            </a:r>
            <a:r>
              <a:rPr lang="fr-FR" dirty="0" smtClean="0">
                <a:solidFill>
                  <a:srgbClr val="000000"/>
                </a:solidFill>
                <a:latin typeface="Verdana" pitchFamily="34" charset="0"/>
              </a:rPr>
              <a:t>2012/13)</a:t>
            </a:r>
          </a:p>
          <a:p>
            <a:pPr defTabSz="906900">
              <a:lnSpc>
                <a:spcPct val="80000"/>
              </a:lnSpc>
              <a:tabLst>
                <a:tab pos="187915" algn="l"/>
                <a:tab pos="192613" algn="l"/>
                <a:tab pos="751653" algn="l"/>
                <a:tab pos="7892357" algn="r"/>
              </a:tabLst>
              <a:defRPr/>
            </a:pPr>
            <a:r>
              <a:rPr lang="fr-FR" dirty="0" smtClean="0">
                <a:solidFill>
                  <a:srgbClr val="FF0000"/>
                </a:solidFill>
                <a:latin typeface="Verdana" pitchFamily="34" charset="0"/>
              </a:rPr>
              <a:t>_48</a:t>
            </a:r>
            <a:r>
              <a:rPr lang="fr-FR" baseline="0" dirty="0" smtClean="0">
                <a:solidFill>
                  <a:srgbClr val="FF0000"/>
                </a:solidFill>
                <a:latin typeface="Verdana" pitchFamily="34" charset="0"/>
              </a:rPr>
              <a:t> </a:t>
            </a:r>
            <a:r>
              <a:rPr lang="fr-FR" dirty="0" smtClean="0">
                <a:solidFill>
                  <a:srgbClr val="000000"/>
                </a:solidFill>
                <a:latin typeface="Verdana" pitchFamily="34" charset="0"/>
              </a:rPr>
              <a:t>% of </a:t>
            </a:r>
            <a:r>
              <a:rPr lang="fr-FR" dirty="0" err="1" smtClean="0">
                <a:solidFill>
                  <a:srgbClr val="000000"/>
                </a:solidFill>
                <a:latin typeface="Verdana" pitchFamily="34" charset="0"/>
              </a:rPr>
              <a:t>professors</a:t>
            </a:r>
            <a:r>
              <a:rPr lang="fr-FR" dirty="0" smtClean="0">
                <a:solidFill>
                  <a:srgbClr val="000000"/>
                </a:solidFill>
                <a:latin typeface="Verdana" pitchFamily="34" charset="0"/>
              </a:rPr>
              <a:t> </a:t>
            </a:r>
            <a:r>
              <a:rPr lang="fr-FR" dirty="0" err="1" smtClean="0">
                <a:solidFill>
                  <a:srgbClr val="000000"/>
                </a:solidFill>
                <a:latin typeface="Verdana" pitchFamily="34" charset="0"/>
              </a:rPr>
              <a:t>from</a:t>
            </a:r>
            <a:r>
              <a:rPr lang="fr-FR" dirty="0" smtClean="0">
                <a:solidFill>
                  <a:srgbClr val="000000"/>
                </a:solidFill>
                <a:latin typeface="Verdana" pitchFamily="34" charset="0"/>
              </a:rPr>
              <a:t> </a:t>
            </a:r>
            <a:r>
              <a:rPr lang="fr-FR" dirty="0" err="1" smtClean="0">
                <a:solidFill>
                  <a:srgbClr val="000000"/>
                </a:solidFill>
                <a:latin typeface="Verdana" pitchFamily="34" charset="0"/>
              </a:rPr>
              <a:t>abroad</a:t>
            </a:r>
            <a:r>
              <a:rPr lang="fr-FR" dirty="0" smtClean="0">
                <a:solidFill>
                  <a:srgbClr val="000000"/>
                </a:solidFill>
                <a:latin typeface="Verdana" pitchFamily="34" charset="0"/>
              </a:rPr>
              <a:t> (BFS: Personal </a:t>
            </a:r>
            <a:r>
              <a:rPr lang="fr-FR" dirty="0" err="1" smtClean="0">
                <a:solidFill>
                  <a:srgbClr val="000000"/>
                </a:solidFill>
                <a:latin typeface="Verdana" pitchFamily="34" charset="0"/>
              </a:rPr>
              <a:t>nach</a:t>
            </a:r>
            <a:r>
              <a:rPr lang="fr-FR" dirty="0" smtClean="0">
                <a:solidFill>
                  <a:srgbClr val="000000"/>
                </a:solidFill>
                <a:latin typeface="Verdana" pitchFamily="34" charset="0"/>
              </a:rPr>
              <a:t> </a:t>
            </a:r>
            <a:r>
              <a:rPr lang="fr-FR" dirty="0" err="1" smtClean="0">
                <a:solidFill>
                  <a:srgbClr val="000000"/>
                </a:solidFill>
                <a:latin typeface="Verdana" pitchFamily="34" charset="0"/>
              </a:rPr>
              <a:t>Personalkategorie</a:t>
            </a:r>
            <a:r>
              <a:rPr lang="fr-FR" dirty="0" smtClean="0">
                <a:solidFill>
                  <a:srgbClr val="000000"/>
                </a:solidFill>
                <a:latin typeface="Verdana" pitchFamily="34" charset="0"/>
              </a:rPr>
              <a:t>,</a:t>
            </a:r>
            <a:r>
              <a:rPr lang="fr-FR" baseline="0" dirty="0" smtClean="0">
                <a:solidFill>
                  <a:srgbClr val="000000"/>
                </a:solidFill>
                <a:latin typeface="Verdana" pitchFamily="34" charset="0"/>
              </a:rPr>
              <a:t> </a:t>
            </a:r>
            <a:r>
              <a:rPr lang="fr-FR" dirty="0" err="1" smtClean="0">
                <a:solidFill>
                  <a:srgbClr val="000000"/>
                </a:solidFill>
                <a:latin typeface="Verdana" pitchFamily="34" charset="0"/>
              </a:rPr>
              <a:t>Herkunft</a:t>
            </a:r>
            <a:r>
              <a:rPr lang="fr-FR" dirty="0" smtClean="0">
                <a:solidFill>
                  <a:srgbClr val="000000"/>
                </a:solidFill>
                <a:latin typeface="Verdana" pitchFamily="34" charset="0"/>
              </a:rPr>
              <a:t> </a:t>
            </a:r>
            <a:r>
              <a:rPr lang="fr-FR" dirty="0" err="1" smtClean="0">
                <a:solidFill>
                  <a:srgbClr val="000000"/>
                </a:solidFill>
                <a:latin typeface="Verdana" pitchFamily="34" charset="0"/>
              </a:rPr>
              <a:t>und</a:t>
            </a:r>
            <a:r>
              <a:rPr lang="fr-FR" dirty="0" smtClean="0">
                <a:solidFill>
                  <a:srgbClr val="000000"/>
                </a:solidFill>
                <a:latin typeface="Verdana" pitchFamily="34" charset="0"/>
              </a:rPr>
              <a:t> </a:t>
            </a:r>
            <a:r>
              <a:rPr lang="fr-FR" dirty="0" err="1" smtClean="0">
                <a:solidFill>
                  <a:srgbClr val="000000"/>
                </a:solidFill>
                <a:latin typeface="Verdana" pitchFamily="34" charset="0"/>
              </a:rPr>
              <a:t>Hochschule</a:t>
            </a:r>
            <a:r>
              <a:rPr lang="fr-FR" dirty="0" smtClean="0">
                <a:solidFill>
                  <a:srgbClr val="000000"/>
                </a:solidFill>
                <a:latin typeface="Verdana" pitchFamily="34" charset="0"/>
              </a:rPr>
              <a:t> – Personen, 2011)</a:t>
            </a:r>
          </a:p>
          <a:p>
            <a:endParaRPr lang="fr-CH" dirty="0" smtClean="0"/>
          </a:p>
          <a:p>
            <a:pPr defTabSz="909919">
              <a:defRPr/>
            </a:pPr>
            <a:r>
              <a:rPr lang="en-US" dirty="0"/>
              <a:t>All persons who do not have Swiss nationality, including persons with Swiss residency, are considered “persons from abroad”, in line with the official SHIS categorization.</a:t>
            </a:r>
            <a:endParaRPr lang="de-CH" dirty="0"/>
          </a:p>
          <a:p>
            <a:endParaRPr lang="fr-CH" dirty="0" smtClean="0"/>
          </a:p>
        </p:txBody>
      </p:sp>
    </p:spTree>
    <p:extLst>
      <p:ext uri="{BB962C8B-B14F-4D97-AF65-F5344CB8AC3E}">
        <p14:creationId xmlns:p14="http://schemas.microsoft.com/office/powerpoint/2010/main" val="36185337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6108" eaLnBrk="0" hangingPunct="0">
              <a:defRPr sz="2200">
                <a:solidFill>
                  <a:schemeClr val="tx1"/>
                </a:solidFill>
                <a:latin typeface="Verdana" charset="0"/>
                <a:ea typeface="ＭＳ Ｐゴシック" charset="0"/>
                <a:cs typeface="ＭＳ Ｐゴシック" charset="0"/>
              </a:defRPr>
            </a:lvl1pPr>
            <a:lvl2pPr marL="749859" indent="-288407" defTabSz="926108" eaLnBrk="0" hangingPunct="0">
              <a:defRPr sz="2200">
                <a:solidFill>
                  <a:schemeClr val="tx1"/>
                </a:solidFill>
                <a:latin typeface="Verdana" charset="0"/>
                <a:ea typeface="ＭＳ Ｐゴシック" charset="0"/>
              </a:defRPr>
            </a:lvl2pPr>
            <a:lvl3pPr marL="1153630" indent="-230726" defTabSz="926108" eaLnBrk="0" hangingPunct="0">
              <a:defRPr sz="2200">
                <a:solidFill>
                  <a:schemeClr val="tx1"/>
                </a:solidFill>
                <a:latin typeface="Verdana" charset="0"/>
                <a:ea typeface="ＭＳ Ｐゴシック" charset="0"/>
              </a:defRPr>
            </a:lvl3pPr>
            <a:lvl4pPr marL="1615082" indent="-230726" defTabSz="926108" eaLnBrk="0" hangingPunct="0">
              <a:defRPr sz="2200">
                <a:solidFill>
                  <a:schemeClr val="tx1"/>
                </a:solidFill>
                <a:latin typeface="Verdana" charset="0"/>
                <a:ea typeface="ＭＳ Ｐゴシック" charset="0"/>
              </a:defRPr>
            </a:lvl4pPr>
            <a:lvl5pPr marL="2076534" indent="-230726" defTabSz="926108" eaLnBrk="0" hangingPunct="0">
              <a:defRPr sz="2200">
                <a:solidFill>
                  <a:schemeClr val="tx1"/>
                </a:solidFill>
                <a:latin typeface="Verdana" charset="0"/>
                <a:ea typeface="ＭＳ Ｐゴシック" charset="0"/>
              </a:defRPr>
            </a:lvl5pPr>
            <a:lvl6pPr marL="2537986" indent="-230726" defTabSz="926108" eaLnBrk="0" fontAlgn="base" hangingPunct="0">
              <a:lnSpc>
                <a:spcPts val="2624"/>
              </a:lnSpc>
              <a:spcBef>
                <a:spcPts val="404"/>
              </a:spcBef>
              <a:spcAft>
                <a:spcPct val="0"/>
              </a:spcAft>
              <a:buClr>
                <a:schemeClr val="tx1"/>
              </a:buClr>
              <a:buFont typeface="Times" charset="0"/>
              <a:defRPr sz="2200">
                <a:solidFill>
                  <a:schemeClr val="tx1"/>
                </a:solidFill>
                <a:latin typeface="Verdana" charset="0"/>
                <a:ea typeface="ＭＳ Ｐゴシック" charset="0"/>
              </a:defRPr>
            </a:lvl6pPr>
            <a:lvl7pPr marL="2999438" indent="-230726" defTabSz="926108" eaLnBrk="0" fontAlgn="base" hangingPunct="0">
              <a:lnSpc>
                <a:spcPts val="2624"/>
              </a:lnSpc>
              <a:spcBef>
                <a:spcPts val="404"/>
              </a:spcBef>
              <a:spcAft>
                <a:spcPct val="0"/>
              </a:spcAft>
              <a:buClr>
                <a:schemeClr val="tx1"/>
              </a:buClr>
              <a:buFont typeface="Times" charset="0"/>
              <a:defRPr sz="2200">
                <a:solidFill>
                  <a:schemeClr val="tx1"/>
                </a:solidFill>
                <a:latin typeface="Verdana" charset="0"/>
                <a:ea typeface="ＭＳ Ｐゴシック" charset="0"/>
              </a:defRPr>
            </a:lvl7pPr>
            <a:lvl8pPr marL="3460890" indent="-230726" defTabSz="926108" eaLnBrk="0" fontAlgn="base" hangingPunct="0">
              <a:lnSpc>
                <a:spcPts val="2624"/>
              </a:lnSpc>
              <a:spcBef>
                <a:spcPts val="404"/>
              </a:spcBef>
              <a:spcAft>
                <a:spcPct val="0"/>
              </a:spcAft>
              <a:buClr>
                <a:schemeClr val="tx1"/>
              </a:buClr>
              <a:buFont typeface="Times" charset="0"/>
              <a:defRPr sz="2200">
                <a:solidFill>
                  <a:schemeClr val="tx1"/>
                </a:solidFill>
                <a:latin typeface="Verdana" charset="0"/>
                <a:ea typeface="ＭＳ Ｐゴシック" charset="0"/>
              </a:defRPr>
            </a:lvl8pPr>
            <a:lvl9pPr marL="3922342" indent="-230726" defTabSz="926108" eaLnBrk="0" fontAlgn="base" hangingPunct="0">
              <a:lnSpc>
                <a:spcPts val="2624"/>
              </a:lnSpc>
              <a:spcBef>
                <a:spcPts val="404"/>
              </a:spcBef>
              <a:spcAft>
                <a:spcPct val="0"/>
              </a:spcAft>
              <a:buClr>
                <a:schemeClr val="tx1"/>
              </a:buClr>
              <a:buFont typeface="Times" charset="0"/>
              <a:defRPr sz="2200">
                <a:solidFill>
                  <a:schemeClr val="tx1"/>
                </a:solidFill>
                <a:latin typeface="Verdana" charset="0"/>
                <a:ea typeface="ＭＳ Ｐゴシック" charset="0"/>
              </a:defRPr>
            </a:lvl9pPr>
          </a:lstStyle>
          <a:p>
            <a:fld id="{B7060F89-B4FB-FC44-B871-05F1ACFB848B}" type="slidenum">
              <a:rPr lang="de-CH" sz="1200">
                <a:latin typeface="Times" charset="0"/>
                <a:ea typeface="MS PGothic" charset="0"/>
                <a:cs typeface="MS PGothic" charset="0"/>
              </a:rPr>
              <a:pPr/>
              <a:t>61</a:t>
            </a:fld>
            <a:endParaRPr lang="de-CH" sz="1200">
              <a:latin typeface="Times" charset="0"/>
              <a:ea typeface="MS PGothic" charset="0"/>
              <a:cs typeface="MS PGothic"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CH">
              <a:latin typeface="Times" charset="0"/>
              <a:ea typeface="ヒラギノ角ゴ Pro W3" charset="0"/>
              <a:cs typeface="ヒラギノ角ゴ Pro W3" charset="0"/>
            </a:endParaRPr>
          </a:p>
        </p:txBody>
      </p:sp>
    </p:spTree>
    <p:extLst>
      <p:ext uri="{BB962C8B-B14F-4D97-AF65-F5344CB8AC3E}">
        <p14:creationId xmlns:p14="http://schemas.microsoft.com/office/powerpoint/2010/main" val="20386311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de-CH" b="1" dirty="0" smtClean="0"/>
              <a:t>Aber auch</a:t>
            </a:r>
            <a:r>
              <a:rPr lang="de-CH" dirty="0" smtClean="0"/>
              <a:t>…</a:t>
            </a:r>
          </a:p>
          <a:p>
            <a:r>
              <a:rPr lang="de-CH" dirty="0" smtClean="0"/>
              <a:t>SNF Publikationen:</a:t>
            </a:r>
          </a:p>
          <a:p>
            <a:pPr marL="793515" lvl="2"/>
            <a:r>
              <a:rPr lang="de-CH" dirty="0" smtClean="0"/>
              <a:t>Jahresbericht, Portrait und Zahlen</a:t>
            </a:r>
            <a:r>
              <a:rPr lang="de-CH" baseline="0" dirty="0" smtClean="0"/>
              <a:t> &amp; Fakten</a:t>
            </a:r>
            <a:r>
              <a:rPr lang="de-CH" dirty="0" smtClean="0"/>
              <a:t>, Portrait des NFP und NFP, Broschüre über die Förderungsinstrumente, Horizonte, usw.</a:t>
            </a:r>
          </a:p>
          <a:p>
            <a:r>
              <a:rPr lang="de-CH" dirty="0" smtClean="0"/>
              <a:t>Elektronische </a:t>
            </a:r>
            <a:r>
              <a:rPr lang="de-CH" dirty="0" err="1" smtClean="0"/>
              <a:t>Kommuniaktion</a:t>
            </a:r>
            <a:r>
              <a:rPr lang="de-CH" dirty="0" smtClean="0"/>
              <a:t>:</a:t>
            </a:r>
          </a:p>
          <a:p>
            <a:r>
              <a:rPr lang="de-CH" dirty="0" smtClean="0"/>
              <a:t>	Newsletter + News-Service du FNS, Newsletter</a:t>
            </a:r>
            <a:r>
              <a:rPr lang="de-CH" baseline="0" dirty="0" smtClean="0"/>
              <a:t> des NFP</a:t>
            </a:r>
          </a:p>
          <a:p>
            <a:r>
              <a:rPr lang="de-CH" dirty="0" smtClean="0"/>
              <a:t>Veranstaltungen für die Forschende:</a:t>
            </a:r>
          </a:p>
          <a:p>
            <a:pPr marL="798568" lvl="2"/>
            <a:r>
              <a:rPr lang="de-CH" dirty="0" smtClean="0"/>
              <a:t>Tag der Forschung, </a:t>
            </a:r>
            <a:r>
              <a:rPr lang="de-CH" dirty="0" err="1" smtClean="0"/>
              <a:t>Advanced</a:t>
            </a:r>
            <a:r>
              <a:rPr lang="de-CH" dirty="0" smtClean="0"/>
              <a:t> Researchers’ Day</a:t>
            </a:r>
          </a:p>
          <a:p>
            <a:endParaRPr lang="fr-CH" dirty="0"/>
          </a:p>
        </p:txBody>
      </p:sp>
      <p:sp>
        <p:nvSpPr>
          <p:cNvPr id="4" name="Espace réservé du numéro de diapositive 3"/>
          <p:cNvSpPr>
            <a:spLocks noGrp="1"/>
          </p:cNvSpPr>
          <p:nvPr>
            <p:ph type="sldNum" sz="quarter" idx="10"/>
          </p:nvPr>
        </p:nvSpPr>
        <p:spPr/>
        <p:txBody>
          <a:bodyPr/>
          <a:lstStyle/>
          <a:p>
            <a:pPr>
              <a:defRPr/>
            </a:pPr>
            <a:fld id="{55436903-C386-40AE-ADAC-6980BC8F63E3}" type="slidenum">
              <a:rPr lang="de-CH" smtClean="0"/>
              <a:pPr>
                <a:defRPr/>
              </a:pPr>
              <a:t>62</a:t>
            </a:fld>
            <a:endParaRPr lang="de-CH"/>
          </a:p>
        </p:txBody>
      </p:sp>
    </p:spTree>
    <p:extLst>
      <p:ext uri="{BB962C8B-B14F-4D97-AF65-F5344CB8AC3E}">
        <p14:creationId xmlns:p14="http://schemas.microsoft.com/office/powerpoint/2010/main" val="224984093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323" eaLnBrk="0" hangingPunct="0">
              <a:defRPr sz="2200">
                <a:solidFill>
                  <a:schemeClr val="tx1"/>
                </a:solidFill>
                <a:latin typeface="Verdana" pitchFamily="34" charset="0"/>
                <a:cs typeface="Times New Roman" pitchFamily="18" charset="0"/>
              </a:defRPr>
            </a:lvl1pPr>
            <a:lvl2pPr marL="741463" indent="-285178" defTabSz="917323" eaLnBrk="0" hangingPunct="0">
              <a:defRPr sz="2200">
                <a:solidFill>
                  <a:schemeClr val="tx1"/>
                </a:solidFill>
                <a:latin typeface="Verdana" pitchFamily="34" charset="0"/>
                <a:cs typeface="Times New Roman" pitchFamily="18" charset="0"/>
              </a:defRPr>
            </a:lvl2pPr>
            <a:lvl3pPr marL="1140713" indent="-228143" defTabSz="917323" eaLnBrk="0" hangingPunct="0">
              <a:defRPr sz="2200">
                <a:solidFill>
                  <a:schemeClr val="tx1"/>
                </a:solidFill>
                <a:latin typeface="Verdana" pitchFamily="34" charset="0"/>
                <a:cs typeface="Times New Roman" pitchFamily="18" charset="0"/>
              </a:defRPr>
            </a:lvl3pPr>
            <a:lvl4pPr marL="1596998" indent="-228143" defTabSz="917323" eaLnBrk="0" hangingPunct="0">
              <a:defRPr sz="2200">
                <a:solidFill>
                  <a:schemeClr val="tx1"/>
                </a:solidFill>
                <a:latin typeface="Verdana" pitchFamily="34" charset="0"/>
                <a:cs typeface="Times New Roman" pitchFamily="18" charset="0"/>
              </a:defRPr>
            </a:lvl4pPr>
            <a:lvl5pPr marL="2053283" indent="-228143" defTabSz="917323" eaLnBrk="0" hangingPunct="0">
              <a:defRPr sz="2200">
                <a:solidFill>
                  <a:schemeClr val="tx1"/>
                </a:solidFill>
                <a:latin typeface="Verdana" pitchFamily="34" charset="0"/>
                <a:cs typeface="Times New Roman" pitchFamily="18" charset="0"/>
              </a:defRPr>
            </a:lvl5pPr>
            <a:lvl6pPr marL="2509569"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5854"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139"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424" indent="-228143" defTabSz="91732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a:buClr>
                <a:prstClr val="black"/>
              </a:buClr>
            </a:pPr>
            <a:fld id="{81903710-AD14-410C-960E-A7141E2BDBA0}" type="slidenum">
              <a:rPr lang="de-CH" sz="1200">
                <a:solidFill>
                  <a:prstClr val="black"/>
                </a:solidFill>
                <a:latin typeface="Times" pitchFamily="1" charset="0"/>
              </a:rPr>
              <a:pPr>
                <a:buClr>
                  <a:prstClr val="black"/>
                </a:buClr>
              </a:pPr>
              <a:t>63</a:t>
            </a:fld>
            <a:endParaRPr lang="de-CH" sz="1200">
              <a:solidFill>
                <a:prstClr val="black"/>
              </a:solidFill>
              <a:latin typeface="Times" pitchFamily="1" charset="0"/>
            </a:endParaRPr>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CH" smtClean="0"/>
          </a:p>
        </p:txBody>
      </p:sp>
    </p:spTree>
    <p:extLst>
      <p:ext uri="{BB962C8B-B14F-4D97-AF65-F5344CB8AC3E}">
        <p14:creationId xmlns:p14="http://schemas.microsoft.com/office/powerpoint/2010/main" val="1704744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1748" eaLnBrk="0" hangingPunct="0">
              <a:defRPr sz="2200">
                <a:solidFill>
                  <a:schemeClr val="tx1"/>
                </a:solidFill>
                <a:latin typeface="Verdana" pitchFamily="34" charset="0"/>
                <a:cs typeface="Times New Roman" pitchFamily="18" charset="0"/>
              </a:defRPr>
            </a:lvl1pPr>
            <a:lvl2pPr marL="745040" indent="-286554" defTabSz="921748" eaLnBrk="0" hangingPunct="0">
              <a:defRPr sz="2200">
                <a:solidFill>
                  <a:schemeClr val="tx1"/>
                </a:solidFill>
                <a:latin typeface="Verdana" pitchFamily="34" charset="0"/>
                <a:cs typeface="Times New Roman" pitchFamily="18" charset="0"/>
              </a:defRPr>
            </a:lvl2pPr>
            <a:lvl3pPr marL="1146215" indent="-229243" defTabSz="921748" eaLnBrk="0" hangingPunct="0">
              <a:defRPr sz="2200">
                <a:solidFill>
                  <a:schemeClr val="tx1"/>
                </a:solidFill>
                <a:latin typeface="Verdana" pitchFamily="34" charset="0"/>
                <a:cs typeface="Times New Roman" pitchFamily="18" charset="0"/>
              </a:defRPr>
            </a:lvl3pPr>
            <a:lvl4pPr marL="1604702" indent="-229243" defTabSz="921748" eaLnBrk="0" hangingPunct="0">
              <a:defRPr sz="2200">
                <a:solidFill>
                  <a:schemeClr val="tx1"/>
                </a:solidFill>
                <a:latin typeface="Verdana" pitchFamily="34" charset="0"/>
                <a:cs typeface="Times New Roman" pitchFamily="18" charset="0"/>
              </a:defRPr>
            </a:lvl4pPr>
            <a:lvl5pPr marL="2063188" indent="-229243" defTabSz="921748" eaLnBrk="0" hangingPunct="0">
              <a:defRPr sz="2200">
                <a:solidFill>
                  <a:schemeClr val="tx1"/>
                </a:solidFill>
                <a:latin typeface="Verdana" pitchFamily="34" charset="0"/>
                <a:cs typeface="Times New Roman" pitchFamily="18" charset="0"/>
              </a:defRPr>
            </a:lvl5pPr>
            <a:lvl6pPr marL="2521674"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80160"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38646"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97133"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a:buClr>
                <a:prstClr val="black"/>
              </a:buClr>
            </a:pPr>
            <a:fld id="{EBAA0090-4F3B-443F-98CC-D8F91876089C}" type="slidenum">
              <a:rPr lang="en-GB" sz="1200">
                <a:solidFill>
                  <a:srgbClr val="000000"/>
                </a:solidFill>
                <a:latin typeface="Times" pitchFamily="1" charset="0"/>
              </a:rPr>
              <a:pPr>
                <a:buClr>
                  <a:prstClr val="black"/>
                </a:buClr>
              </a:pPr>
              <a:t>9</a:t>
            </a:fld>
            <a:endParaRPr lang="en-GB" sz="1200">
              <a:solidFill>
                <a:srgbClr val="000000"/>
              </a:solidFill>
              <a:latin typeface="Times" pitchFamily="1" charset="0"/>
            </a:endParaRPr>
          </a:p>
        </p:txBody>
      </p:sp>
      <p:sp>
        <p:nvSpPr>
          <p:cNvPr id="172035" name="Rectangle 2"/>
          <p:cNvSpPr>
            <a:spLocks noGrp="1" noRot="1" noChangeAspect="1" noChangeArrowheads="1" noTextEdit="1"/>
          </p:cNvSpPr>
          <p:nvPr>
            <p:ph type="sldImg"/>
          </p:nvPr>
        </p:nvSpPr>
        <p:spPr>
          <a:xfrm>
            <a:off x="2693988" y="511175"/>
            <a:ext cx="4545012" cy="2557463"/>
          </a:xfrm>
          <a:ln/>
        </p:spPr>
      </p:sp>
      <p:sp>
        <p:nvSpPr>
          <p:cNvPr id="172036" name="Rectangle 3"/>
          <p:cNvSpPr>
            <a:spLocks noGrp="1" noChangeArrowheads="1"/>
          </p:cNvSpPr>
          <p:nvPr>
            <p:ph type="body" idx="1"/>
          </p:nvPr>
        </p:nvSpPr>
        <p:spPr>
          <a:xfrm>
            <a:off x="1323874" y="3239263"/>
            <a:ext cx="7283658" cy="30691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6972">
              <a:defRPr/>
            </a:pPr>
            <a:r>
              <a:rPr lang="de-CH" dirty="0">
                <a:latin typeface="Verdana" pitchFamily="34" charset="0"/>
              </a:rPr>
              <a:t>The </a:t>
            </a:r>
            <a:r>
              <a:rPr lang="de-CH" dirty="0" err="1">
                <a:latin typeface="Verdana" pitchFamily="34" charset="0"/>
              </a:rPr>
              <a:t>largest</a:t>
            </a:r>
            <a:r>
              <a:rPr lang="de-CH" dirty="0">
                <a:latin typeface="Verdana" pitchFamily="34" charset="0"/>
              </a:rPr>
              <a:t> </a:t>
            </a:r>
            <a:r>
              <a:rPr lang="de-CH" dirty="0" err="1">
                <a:latin typeface="Verdana" pitchFamily="34" charset="0"/>
              </a:rPr>
              <a:t>proportion</a:t>
            </a:r>
            <a:r>
              <a:rPr lang="de-CH" dirty="0">
                <a:latin typeface="Verdana" pitchFamily="34" charset="0"/>
              </a:rPr>
              <a:t> </a:t>
            </a:r>
            <a:r>
              <a:rPr lang="de-CH" dirty="0" err="1">
                <a:latin typeface="Verdana" pitchFamily="34" charset="0"/>
              </a:rPr>
              <a:t>of</a:t>
            </a:r>
            <a:r>
              <a:rPr lang="de-CH" dirty="0">
                <a:latin typeface="Verdana" pitchFamily="34" charset="0"/>
              </a:rPr>
              <a:t> </a:t>
            </a:r>
            <a:r>
              <a:rPr lang="de-CH" dirty="0" err="1">
                <a:latin typeface="Verdana" pitchFamily="34" charset="0"/>
              </a:rPr>
              <a:t>research</a:t>
            </a:r>
            <a:r>
              <a:rPr lang="de-CH" dirty="0">
                <a:latin typeface="Verdana" pitchFamily="34" charset="0"/>
              </a:rPr>
              <a:t> </a:t>
            </a:r>
            <a:r>
              <a:rPr lang="de-CH" dirty="0" err="1">
                <a:latin typeface="Verdana" pitchFamily="34" charset="0"/>
              </a:rPr>
              <a:t>and</a:t>
            </a:r>
            <a:r>
              <a:rPr lang="de-CH" dirty="0">
                <a:latin typeface="Verdana" pitchFamily="34" charset="0"/>
              </a:rPr>
              <a:t> </a:t>
            </a:r>
            <a:r>
              <a:rPr lang="de-CH" dirty="0" err="1">
                <a:latin typeface="Verdana" pitchFamily="34" charset="0"/>
              </a:rPr>
              <a:t>development</a:t>
            </a:r>
            <a:r>
              <a:rPr lang="de-CH" dirty="0">
                <a:latin typeface="Verdana" pitchFamily="34" charset="0"/>
              </a:rPr>
              <a:t> in </a:t>
            </a:r>
            <a:r>
              <a:rPr lang="de-CH" dirty="0" err="1">
                <a:latin typeface="Verdana" pitchFamily="34" charset="0"/>
              </a:rPr>
              <a:t>Switzerland</a:t>
            </a:r>
            <a:r>
              <a:rPr lang="de-CH" dirty="0">
                <a:latin typeface="Verdana" pitchFamily="34" charset="0"/>
              </a:rPr>
              <a:t> </a:t>
            </a:r>
            <a:r>
              <a:rPr lang="de-CH" dirty="0" err="1">
                <a:latin typeface="Verdana" pitchFamily="34" charset="0"/>
              </a:rPr>
              <a:t>is</a:t>
            </a:r>
            <a:r>
              <a:rPr lang="de-CH" dirty="0">
                <a:latin typeface="Verdana" pitchFamily="34" charset="0"/>
              </a:rPr>
              <a:t> </a:t>
            </a:r>
            <a:r>
              <a:rPr lang="de-CH" dirty="0" err="1">
                <a:latin typeface="Verdana" pitchFamily="34" charset="0"/>
              </a:rPr>
              <a:t>funded</a:t>
            </a:r>
            <a:r>
              <a:rPr lang="de-CH" dirty="0">
                <a:latin typeface="Verdana" pitchFamily="34" charset="0"/>
              </a:rPr>
              <a:t> </a:t>
            </a:r>
            <a:r>
              <a:rPr lang="de-CH" dirty="0" err="1">
                <a:latin typeface="Verdana" pitchFamily="34" charset="0"/>
              </a:rPr>
              <a:t>privately</a:t>
            </a:r>
            <a:r>
              <a:rPr lang="de-CH" dirty="0">
                <a:latin typeface="Verdana" pitchFamily="34" charset="0"/>
              </a:rPr>
              <a:t>. Public R&amp;D </a:t>
            </a:r>
            <a:r>
              <a:rPr lang="de-CH" dirty="0" err="1">
                <a:latin typeface="Verdana" pitchFamily="34" charset="0"/>
              </a:rPr>
              <a:t>funding</a:t>
            </a:r>
            <a:r>
              <a:rPr lang="de-CH" dirty="0">
                <a:latin typeface="Verdana" pitchFamily="34" charset="0"/>
              </a:rPr>
              <a:t> (</a:t>
            </a:r>
            <a:r>
              <a:rPr lang="de-CH" dirty="0" err="1">
                <a:latin typeface="Verdana" pitchFamily="34" charset="0"/>
              </a:rPr>
              <a:t>federal</a:t>
            </a:r>
            <a:r>
              <a:rPr lang="de-CH" dirty="0">
                <a:latin typeface="Verdana" pitchFamily="34" charset="0"/>
              </a:rPr>
              <a:t> </a:t>
            </a:r>
            <a:r>
              <a:rPr lang="de-CH" dirty="0" err="1">
                <a:latin typeface="Verdana" pitchFamily="34" charset="0"/>
              </a:rPr>
              <a:t>and</a:t>
            </a:r>
            <a:r>
              <a:rPr lang="de-CH" dirty="0">
                <a:latin typeface="Verdana" pitchFamily="34" charset="0"/>
              </a:rPr>
              <a:t> </a:t>
            </a:r>
            <a:r>
              <a:rPr lang="de-CH" dirty="0" err="1">
                <a:latin typeface="Verdana" pitchFamily="34" charset="0"/>
              </a:rPr>
              <a:t>cantonal</a:t>
            </a:r>
            <a:r>
              <a:rPr lang="de-CH" dirty="0">
                <a:latin typeface="Verdana" pitchFamily="34" charset="0"/>
              </a:rPr>
              <a:t>) </a:t>
            </a:r>
            <a:r>
              <a:rPr lang="de-CH" dirty="0" err="1">
                <a:latin typeface="Verdana" pitchFamily="34" charset="0"/>
              </a:rPr>
              <a:t>is</a:t>
            </a:r>
            <a:r>
              <a:rPr lang="de-CH" dirty="0">
                <a:latin typeface="Verdana" pitchFamily="34" charset="0"/>
              </a:rPr>
              <a:t> </a:t>
            </a:r>
            <a:r>
              <a:rPr lang="de-CH" dirty="0" err="1">
                <a:latin typeface="Verdana" pitchFamily="34" charset="0"/>
              </a:rPr>
              <a:t>at</a:t>
            </a:r>
            <a:r>
              <a:rPr lang="de-CH" dirty="0">
                <a:latin typeface="Verdana" pitchFamily="34" charset="0"/>
              </a:rPr>
              <a:t> 23 % </a:t>
            </a:r>
            <a:r>
              <a:rPr lang="de-CH" dirty="0" err="1">
                <a:latin typeface="Verdana" pitchFamily="34" charset="0"/>
              </a:rPr>
              <a:t>and</a:t>
            </a:r>
            <a:r>
              <a:rPr lang="de-CH" dirty="0">
                <a:latin typeface="Verdana" pitchFamily="34" charset="0"/>
              </a:rPr>
              <a:t> lies </a:t>
            </a:r>
            <a:r>
              <a:rPr lang="de-CH" dirty="0" err="1">
                <a:latin typeface="Verdana" pitchFamily="34" charset="0"/>
              </a:rPr>
              <a:t>below</a:t>
            </a:r>
            <a:r>
              <a:rPr lang="de-CH" dirty="0">
                <a:latin typeface="Verdana" pitchFamily="34" charset="0"/>
              </a:rPr>
              <a:t> </a:t>
            </a:r>
            <a:r>
              <a:rPr lang="de-CH" dirty="0" err="1">
                <a:latin typeface="Verdana" pitchFamily="34" charset="0"/>
              </a:rPr>
              <a:t>the</a:t>
            </a:r>
            <a:r>
              <a:rPr lang="de-CH" dirty="0">
                <a:latin typeface="Verdana" pitchFamily="34" charset="0"/>
              </a:rPr>
              <a:t> European </a:t>
            </a:r>
            <a:r>
              <a:rPr lang="de-CH" dirty="0" err="1">
                <a:latin typeface="Verdana" pitchFamily="34" charset="0"/>
              </a:rPr>
              <a:t>average</a:t>
            </a:r>
            <a:r>
              <a:rPr lang="de-CH" dirty="0">
                <a:latin typeface="Verdana" pitchFamily="34" charset="0"/>
              </a:rPr>
              <a:t>.</a:t>
            </a:r>
          </a:p>
          <a:p>
            <a:endParaRPr lang="de-CH" dirty="0">
              <a:latin typeface="Verdana" pitchFamily="34" charset="0"/>
            </a:endParaRPr>
          </a:p>
          <a:p>
            <a:endParaRPr lang="de-CH" dirty="0">
              <a:latin typeface="Verdana" pitchFamily="34" charset="0"/>
            </a:endParaRPr>
          </a:p>
          <a:p>
            <a:r>
              <a:rPr lang="de-CH" dirty="0">
                <a:latin typeface="Verdana" pitchFamily="34" charset="0"/>
              </a:rPr>
              <a:t>Source: Swiss Federal Office </a:t>
            </a:r>
            <a:r>
              <a:rPr lang="de-CH" dirty="0" err="1">
                <a:latin typeface="Verdana" pitchFamily="34" charset="0"/>
              </a:rPr>
              <a:t>of</a:t>
            </a:r>
            <a:r>
              <a:rPr lang="de-CH" dirty="0">
                <a:latin typeface="Verdana" pitchFamily="34" charset="0"/>
              </a:rPr>
              <a:t> </a:t>
            </a:r>
            <a:r>
              <a:rPr lang="de-CH" dirty="0" err="1">
                <a:latin typeface="Verdana" pitchFamily="34" charset="0"/>
              </a:rPr>
              <a:t>Statistics</a:t>
            </a:r>
            <a:r>
              <a:rPr lang="de-CH" dirty="0">
                <a:latin typeface="Verdana" pitchFamily="34" charset="0"/>
              </a:rPr>
              <a:t>, OECD, </a:t>
            </a:r>
            <a:r>
              <a:rPr lang="de-CH" dirty="0" err="1">
                <a:latin typeface="Verdana" pitchFamily="34" charset="0"/>
              </a:rPr>
              <a:t>as</a:t>
            </a:r>
            <a:r>
              <a:rPr lang="de-CH" dirty="0">
                <a:latin typeface="Verdana" pitchFamily="34" charset="0"/>
              </a:rPr>
              <a:t> </a:t>
            </a:r>
            <a:r>
              <a:rPr lang="de-CH" dirty="0" err="1">
                <a:latin typeface="Verdana" pitchFamily="34" charset="0"/>
              </a:rPr>
              <a:t>at</a:t>
            </a:r>
            <a:r>
              <a:rPr lang="de-CH" dirty="0">
                <a:latin typeface="Verdana" pitchFamily="34" charset="0"/>
              </a:rPr>
              <a:t> 2008</a:t>
            </a:r>
          </a:p>
          <a:p>
            <a:r>
              <a:rPr lang="de-CH" dirty="0" err="1">
                <a:latin typeface="Verdana" pitchFamily="34" charset="0"/>
              </a:rPr>
              <a:t>Including</a:t>
            </a:r>
            <a:r>
              <a:rPr lang="de-CH" dirty="0">
                <a:latin typeface="Verdana" pitchFamily="34" charset="0"/>
              </a:rPr>
              <a:t> </a:t>
            </a:r>
            <a:r>
              <a:rPr lang="de-CH" dirty="0" err="1">
                <a:latin typeface="Verdana" pitchFamily="34" charset="0"/>
              </a:rPr>
              <a:t>flows</a:t>
            </a:r>
            <a:r>
              <a:rPr lang="de-CH" dirty="0">
                <a:latin typeface="Verdana" pitchFamily="34" charset="0"/>
              </a:rPr>
              <a:t> </a:t>
            </a:r>
            <a:r>
              <a:rPr lang="de-CH" dirty="0" err="1">
                <a:latin typeface="Verdana" pitchFamily="34" charset="0"/>
              </a:rPr>
              <a:t>of</a:t>
            </a:r>
            <a:r>
              <a:rPr lang="de-CH" dirty="0">
                <a:latin typeface="Verdana" pitchFamily="34" charset="0"/>
              </a:rPr>
              <a:t> </a:t>
            </a:r>
            <a:r>
              <a:rPr lang="de-CH" dirty="0" err="1">
                <a:latin typeface="Verdana" pitchFamily="34" charset="0"/>
              </a:rPr>
              <a:t>funds</a:t>
            </a:r>
            <a:r>
              <a:rPr lang="de-CH" dirty="0">
                <a:latin typeface="Verdana" pitchFamily="34" charset="0"/>
              </a:rPr>
              <a:t> </a:t>
            </a:r>
            <a:r>
              <a:rPr lang="de-CH" dirty="0" err="1">
                <a:latin typeface="Verdana" pitchFamily="34" charset="0"/>
              </a:rPr>
              <a:t>abroad</a:t>
            </a:r>
            <a:endParaRPr lang="de-CH" dirty="0">
              <a:latin typeface="Verdana" pitchFamily="34" charset="0"/>
            </a:endParaRPr>
          </a:p>
        </p:txBody>
      </p:sp>
    </p:spTree>
    <p:extLst>
      <p:ext uri="{BB962C8B-B14F-4D97-AF65-F5344CB8AC3E}">
        <p14:creationId xmlns:p14="http://schemas.microsoft.com/office/powerpoint/2010/main" val="4064750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1748" eaLnBrk="0" hangingPunct="0">
              <a:defRPr sz="2200">
                <a:solidFill>
                  <a:schemeClr val="tx1"/>
                </a:solidFill>
                <a:latin typeface="Verdana" pitchFamily="34" charset="0"/>
                <a:cs typeface="Times New Roman" pitchFamily="18" charset="0"/>
              </a:defRPr>
            </a:lvl1pPr>
            <a:lvl2pPr marL="745040" indent="-286554" defTabSz="921748" eaLnBrk="0" hangingPunct="0">
              <a:defRPr sz="2200">
                <a:solidFill>
                  <a:schemeClr val="tx1"/>
                </a:solidFill>
                <a:latin typeface="Verdana" pitchFamily="34" charset="0"/>
                <a:cs typeface="Times New Roman" pitchFamily="18" charset="0"/>
              </a:defRPr>
            </a:lvl2pPr>
            <a:lvl3pPr marL="1146215" indent="-229243" defTabSz="921748" eaLnBrk="0" hangingPunct="0">
              <a:defRPr sz="2200">
                <a:solidFill>
                  <a:schemeClr val="tx1"/>
                </a:solidFill>
                <a:latin typeface="Verdana" pitchFamily="34" charset="0"/>
                <a:cs typeface="Times New Roman" pitchFamily="18" charset="0"/>
              </a:defRPr>
            </a:lvl3pPr>
            <a:lvl4pPr marL="1604702" indent="-229243" defTabSz="921748" eaLnBrk="0" hangingPunct="0">
              <a:defRPr sz="2200">
                <a:solidFill>
                  <a:schemeClr val="tx1"/>
                </a:solidFill>
                <a:latin typeface="Verdana" pitchFamily="34" charset="0"/>
                <a:cs typeface="Times New Roman" pitchFamily="18" charset="0"/>
              </a:defRPr>
            </a:lvl4pPr>
            <a:lvl5pPr marL="2063188" indent="-229243" defTabSz="921748" eaLnBrk="0" hangingPunct="0">
              <a:defRPr sz="2200">
                <a:solidFill>
                  <a:schemeClr val="tx1"/>
                </a:solidFill>
                <a:latin typeface="Verdana" pitchFamily="34" charset="0"/>
                <a:cs typeface="Times New Roman" pitchFamily="18" charset="0"/>
              </a:defRPr>
            </a:lvl5pPr>
            <a:lvl6pPr marL="2521674"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80160"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38646"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97133" indent="-229243" defTabSz="921748" eaLnBrk="0" fontAlgn="base" hangingPunct="0">
              <a:lnSpc>
                <a:spcPts val="2608"/>
              </a:lnSpc>
              <a:spcBef>
                <a:spcPts val="401"/>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a:buClr>
                <a:prstClr val="black"/>
              </a:buClr>
            </a:pPr>
            <a:fld id="{EBAA0090-4F3B-443F-98CC-D8F91876089C}" type="slidenum">
              <a:rPr lang="en-GB" sz="1200">
                <a:solidFill>
                  <a:srgbClr val="000000"/>
                </a:solidFill>
                <a:latin typeface="Times" pitchFamily="1" charset="0"/>
              </a:rPr>
              <a:pPr>
                <a:buClr>
                  <a:prstClr val="black"/>
                </a:buClr>
              </a:pPr>
              <a:t>10</a:t>
            </a:fld>
            <a:endParaRPr lang="en-GB" sz="1200">
              <a:solidFill>
                <a:srgbClr val="000000"/>
              </a:solidFill>
              <a:latin typeface="Times" pitchFamily="1" charset="0"/>
            </a:endParaRPr>
          </a:p>
        </p:txBody>
      </p:sp>
      <p:sp>
        <p:nvSpPr>
          <p:cNvPr id="172035" name="Rectangle 2"/>
          <p:cNvSpPr>
            <a:spLocks noGrp="1" noRot="1" noChangeAspect="1" noChangeArrowheads="1" noTextEdit="1"/>
          </p:cNvSpPr>
          <p:nvPr>
            <p:ph type="sldImg"/>
          </p:nvPr>
        </p:nvSpPr>
        <p:spPr>
          <a:xfrm>
            <a:off x="2693988" y="511175"/>
            <a:ext cx="4545012" cy="2557463"/>
          </a:xfrm>
          <a:ln/>
        </p:spPr>
      </p:sp>
      <p:sp>
        <p:nvSpPr>
          <p:cNvPr id="172036" name="Rectangle 3"/>
          <p:cNvSpPr>
            <a:spLocks noGrp="1" noChangeArrowheads="1"/>
          </p:cNvSpPr>
          <p:nvPr>
            <p:ph type="body" idx="1"/>
          </p:nvPr>
        </p:nvSpPr>
        <p:spPr>
          <a:xfrm>
            <a:off x="1323874" y="3239263"/>
            <a:ext cx="7283658" cy="30691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6972">
              <a:defRPr/>
            </a:pPr>
            <a:r>
              <a:rPr lang="de-CH" dirty="0" err="1">
                <a:latin typeface="Verdana" pitchFamily="34" charset="0"/>
              </a:rPr>
              <a:t>Approximately</a:t>
            </a:r>
            <a:r>
              <a:rPr lang="de-CH" dirty="0">
                <a:latin typeface="Verdana" pitchFamily="34" charset="0"/>
              </a:rPr>
              <a:t> a </a:t>
            </a:r>
            <a:r>
              <a:rPr lang="de-CH" dirty="0" err="1">
                <a:latin typeface="Verdana" pitchFamily="34" charset="0"/>
              </a:rPr>
              <a:t>quarter</a:t>
            </a:r>
            <a:r>
              <a:rPr lang="de-CH" dirty="0">
                <a:latin typeface="Verdana" pitchFamily="34" charset="0"/>
              </a:rPr>
              <a:t> </a:t>
            </a:r>
            <a:r>
              <a:rPr lang="de-CH" dirty="0" err="1">
                <a:latin typeface="Verdana" pitchFamily="34" charset="0"/>
              </a:rPr>
              <a:t>of</a:t>
            </a:r>
            <a:r>
              <a:rPr lang="de-CH" dirty="0">
                <a:latin typeface="Verdana" pitchFamily="34" charset="0"/>
              </a:rPr>
              <a:t> </a:t>
            </a:r>
            <a:r>
              <a:rPr lang="de-CH" dirty="0" err="1">
                <a:latin typeface="Verdana" pitchFamily="34" charset="0"/>
              </a:rPr>
              <a:t>federal</a:t>
            </a:r>
            <a:r>
              <a:rPr lang="de-CH" dirty="0">
                <a:latin typeface="Verdana" pitchFamily="34" charset="0"/>
              </a:rPr>
              <a:t> </a:t>
            </a:r>
            <a:r>
              <a:rPr lang="de-CH" dirty="0" err="1">
                <a:latin typeface="Verdana" pitchFamily="34" charset="0"/>
              </a:rPr>
              <a:t>funding</a:t>
            </a:r>
            <a:r>
              <a:rPr lang="de-CH" dirty="0">
                <a:latin typeface="Verdana" pitchFamily="34" charset="0"/>
              </a:rPr>
              <a:t> </a:t>
            </a:r>
            <a:r>
              <a:rPr lang="de-CH" dirty="0" err="1">
                <a:latin typeface="Verdana" pitchFamily="34" charset="0"/>
              </a:rPr>
              <a:t>for</a:t>
            </a:r>
            <a:r>
              <a:rPr lang="de-CH" dirty="0">
                <a:latin typeface="Verdana" pitchFamily="34" charset="0"/>
              </a:rPr>
              <a:t> </a:t>
            </a:r>
            <a:r>
              <a:rPr lang="de-CH" dirty="0" smtClean="0">
                <a:latin typeface="Verdana" pitchFamily="34" charset="0"/>
              </a:rPr>
              <a:t>R&amp;D</a:t>
            </a:r>
            <a:r>
              <a:rPr lang="de-CH" baseline="0" dirty="0" smtClean="0">
                <a:latin typeface="Verdana" pitchFamily="34" charset="0"/>
              </a:rPr>
              <a:t> </a:t>
            </a:r>
            <a:r>
              <a:rPr lang="de-CH" dirty="0" err="1" smtClean="0">
                <a:latin typeface="Verdana" pitchFamily="34" charset="0"/>
              </a:rPr>
              <a:t>is</a:t>
            </a:r>
            <a:r>
              <a:rPr lang="de-CH" dirty="0" smtClean="0">
                <a:latin typeface="Verdana" pitchFamily="34" charset="0"/>
              </a:rPr>
              <a:t> </a:t>
            </a:r>
            <a:r>
              <a:rPr lang="de-CH" dirty="0" err="1">
                <a:latin typeface="Verdana" pitchFamily="34" charset="0"/>
              </a:rPr>
              <a:t>distributed</a:t>
            </a:r>
            <a:r>
              <a:rPr lang="de-CH" dirty="0">
                <a:latin typeface="Verdana" pitchFamily="34" charset="0"/>
              </a:rPr>
              <a:t> </a:t>
            </a:r>
            <a:r>
              <a:rPr lang="de-CH" dirty="0" err="1">
                <a:latin typeface="Verdana" pitchFamily="34" charset="0"/>
              </a:rPr>
              <a:t>by</a:t>
            </a:r>
            <a:r>
              <a:rPr lang="de-CH" dirty="0">
                <a:latin typeface="Verdana" pitchFamily="34" charset="0"/>
              </a:rPr>
              <a:t> </a:t>
            </a:r>
            <a:r>
              <a:rPr lang="de-CH" dirty="0" err="1">
                <a:latin typeface="Verdana" pitchFamily="34" charset="0"/>
              </a:rPr>
              <a:t>the</a:t>
            </a:r>
            <a:r>
              <a:rPr lang="de-CH" dirty="0">
                <a:latin typeface="Verdana" pitchFamily="34" charset="0"/>
              </a:rPr>
              <a:t> SNSF. The SNSF </a:t>
            </a:r>
            <a:r>
              <a:rPr lang="de-CH" dirty="0" err="1">
                <a:latin typeface="Verdana" pitchFamily="34" charset="0"/>
              </a:rPr>
              <a:t>thereby</a:t>
            </a:r>
            <a:r>
              <a:rPr lang="de-CH" dirty="0">
                <a:latin typeface="Verdana" pitchFamily="34" charset="0"/>
              </a:rPr>
              <a:t> </a:t>
            </a:r>
            <a:r>
              <a:rPr lang="de-CH" dirty="0" err="1">
                <a:latin typeface="Verdana" pitchFamily="34" charset="0"/>
              </a:rPr>
              <a:t>supports</a:t>
            </a:r>
            <a:r>
              <a:rPr lang="de-CH" dirty="0">
                <a:latin typeface="Verdana" pitchFamily="34" charset="0"/>
              </a:rPr>
              <a:t> </a:t>
            </a:r>
            <a:r>
              <a:rPr lang="de-CH" dirty="0" err="1">
                <a:latin typeface="Verdana" pitchFamily="34" charset="0"/>
              </a:rPr>
              <a:t>research</a:t>
            </a:r>
            <a:r>
              <a:rPr lang="de-CH" dirty="0">
                <a:latin typeface="Verdana" pitchFamily="34" charset="0"/>
              </a:rPr>
              <a:t> </a:t>
            </a:r>
            <a:r>
              <a:rPr lang="de-CH" dirty="0" err="1">
                <a:latin typeface="Verdana" pitchFamily="34" charset="0"/>
              </a:rPr>
              <a:t>at</a:t>
            </a:r>
            <a:r>
              <a:rPr lang="de-CH" dirty="0">
                <a:latin typeface="Verdana" pitchFamily="34" charset="0"/>
              </a:rPr>
              <a:t> </a:t>
            </a:r>
            <a:r>
              <a:rPr lang="de-CH" dirty="0" err="1">
                <a:latin typeface="Verdana" pitchFamily="34" charset="0"/>
              </a:rPr>
              <a:t>higher</a:t>
            </a:r>
            <a:r>
              <a:rPr lang="de-CH" dirty="0">
                <a:latin typeface="Verdana" pitchFamily="34" charset="0"/>
              </a:rPr>
              <a:t> </a:t>
            </a:r>
            <a:r>
              <a:rPr lang="de-CH" dirty="0" err="1">
                <a:latin typeface="Verdana" pitchFamily="34" charset="0"/>
              </a:rPr>
              <a:t>education</a:t>
            </a:r>
            <a:r>
              <a:rPr lang="de-CH" dirty="0">
                <a:latin typeface="Verdana" pitchFamily="34" charset="0"/>
              </a:rPr>
              <a:t> </a:t>
            </a:r>
            <a:r>
              <a:rPr lang="de-CH" dirty="0" err="1">
                <a:latin typeface="Verdana" pitchFamily="34" charset="0"/>
              </a:rPr>
              <a:t>institutes</a:t>
            </a:r>
            <a:r>
              <a:rPr lang="de-CH" dirty="0">
                <a:latin typeface="Verdana" pitchFamily="34" charset="0"/>
              </a:rPr>
              <a:t> </a:t>
            </a:r>
            <a:r>
              <a:rPr lang="de-CH" dirty="0" err="1">
                <a:latin typeface="Verdana" pitchFamily="34" charset="0"/>
              </a:rPr>
              <a:t>and</a:t>
            </a:r>
            <a:r>
              <a:rPr lang="de-CH" dirty="0">
                <a:latin typeface="Verdana" pitchFamily="34" charset="0"/>
              </a:rPr>
              <a:t> </a:t>
            </a:r>
            <a:r>
              <a:rPr lang="de-CH" dirty="0" err="1">
                <a:latin typeface="Verdana" pitchFamily="34" charset="0"/>
              </a:rPr>
              <a:t>research</a:t>
            </a:r>
            <a:r>
              <a:rPr lang="de-CH" dirty="0">
                <a:latin typeface="Verdana" pitchFamily="34" charset="0"/>
              </a:rPr>
              <a:t> </a:t>
            </a:r>
            <a:r>
              <a:rPr lang="de-CH" dirty="0" err="1">
                <a:latin typeface="Verdana" pitchFamily="34" charset="0"/>
              </a:rPr>
              <a:t>institutions</a:t>
            </a:r>
            <a:r>
              <a:rPr lang="de-CH" dirty="0">
                <a:latin typeface="Verdana" pitchFamily="34" charset="0"/>
              </a:rPr>
              <a:t> </a:t>
            </a:r>
            <a:r>
              <a:rPr lang="de-CH" dirty="0" err="1">
                <a:latin typeface="Verdana" pitchFamily="34" charset="0"/>
              </a:rPr>
              <a:t>based</a:t>
            </a:r>
            <a:r>
              <a:rPr lang="de-CH" dirty="0">
                <a:latin typeface="Verdana" pitchFamily="34" charset="0"/>
              </a:rPr>
              <a:t> on a </a:t>
            </a:r>
            <a:r>
              <a:rPr lang="de-CH" dirty="0" err="1">
                <a:latin typeface="Verdana" pitchFamily="34" charset="0"/>
              </a:rPr>
              <a:t>competitive</a:t>
            </a:r>
            <a:r>
              <a:rPr lang="de-CH" dirty="0">
                <a:latin typeface="Verdana" pitchFamily="34" charset="0"/>
              </a:rPr>
              <a:t> </a:t>
            </a:r>
            <a:r>
              <a:rPr lang="de-CH" dirty="0" err="1">
                <a:latin typeface="Verdana" pitchFamily="34" charset="0"/>
              </a:rPr>
              <a:t>evaluation</a:t>
            </a:r>
            <a:r>
              <a:rPr lang="de-CH" dirty="0">
                <a:latin typeface="Verdana" pitchFamily="34" charset="0"/>
              </a:rPr>
              <a:t> </a:t>
            </a:r>
            <a:r>
              <a:rPr lang="de-CH" dirty="0" err="1">
                <a:latin typeface="Verdana" pitchFamily="34" charset="0"/>
              </a:rPr>
              <a:t>procedure</a:t>
            </a:r>
            <a:r>
              <a:rPr lang="de-CH" dirty="0">
                <a:latin typeface="Verdana" pitchFamily="34" charset="0"/>
              </a:rPr>
              <a:t>.</a:t>
            </a:r>
          </a:p>
          <a:p>
            <a:endParaRPr lang="de-CH" dirty="0">
              <a:latin typeface="Verdana" pitchFamily="34" charset="0"/>
            </a:endParaRPr>
          </a:p>
          <a:p>
            <a:r>
              <a:rPr lang="de-CH" dirty="0">
                <a:latin typeface="Verdana" pitchFamily="34" charset="0"/>
              </a:rPr>
              <a:t>Source: Swiss Federal Office </a:t>
            </a:r>
            <a:r>
              <a:rPr lang="de-CH" dirty="0" err="1">
                <a:latin typeface="Verdana" pitchFamily="34" charset="0"/>
              </a:rPr>
              <a:t>of</a:t>
            </a:r>
            <a:r>
              <a:rPr lang="de-CH" dirty="0">
                <a:latin typeface="Verdana" pitchFamily="34" charset="0"/>
              </a:rPr>
              <a:t> </a:t>
            </a:r>
            <a:r>
              <a:rPr lang="de-CH" dirty="0" err="1">
                <a:latin typeface="Verdana" pitchFamily="34" charset="0"/>
              </a:rPr>
              <a:t>Statistics</a:t>
            </a:r>
            <a:r>
              <a:rPr lang="de-CH" dirty="0">
                <a:latin typeface="Verdana" pitchFamily="34" charset="0"/>
              </a:rPr>
              <a:t>, </a:t>
            </a:r>
            <a:r>
              <a:rPr lang="de-CH" dirty="0" smtClean="0">
                <a:latin typeface="Verdana" pitchFamily="34" charset="0"/>
              </a:rPr>
              <a:t>2010</a:t>
            </a:r>
            <a:endParaRPr lang="de-CH" dirty="0">
              <a:latin typeface="Verdana" pitchFamily="34" charset="0"/>
            </a:endParaRPr>
          </a:p>
          <a:p>
            <a:r>
              <a:rPr lang="de-CH" dirty="0" err="1">
                <a:latin typeface="Verdana" pitchFamily="34" charset="0"/>
              </a:rPr>
              <a:t>Including</a:t>
            </a:r>
            <a:r>
              <a:rPr lang="de-CH" dirty="0">
                <a:latin typeface="Verdana" pitchFamily="34" charset="0"/>
              </a:rPr>
              <a:t> </a:t>
            </a:r>
            <a:r>
              <a:rPr lang="de-CH" dirty="0" err="1">
                <a:latin typeface="Verdana" pitchFamily="34" charset="0"/>
              </a:rPr>
              <a:t>flows</a:t>
            </a:r>
            <a:r>
              <a:rPr lang="de-CH" dirty="0">
                <a:latin typeface="Verdana" pitchFamily="34" charset="0"/>
              </a:rPr>
              <a:t> </a:t>
            </a:r>
            <a:r>
              <a:rPr lang="de-CH" dirty="0" err="1">
                <a:latin typeface="Verdana" pitchFamily="34" charset="0"/>
              </a:rPr>
              <a:t>of</a:t>
            </a:r>
            <a:r>
              <a:rPr lang="de-CH" dirty="0">
                <a:latin typeface="Verdana" pitchFamily="34" charset="0"/>
              </a:rPr>
              <a:t> </a:t>
            </a:r>
            <a:r>
              <a:rPr lang="de-CH" dirty="0" err="1">
                <a:latin typeface="Verdana" pitchFamily="34" charset="0"/>
              </a:rPr>
              <a:t>funds</a:t>
            </a:r>
            <a:r>
              <a:rPr lang="de-CH" dirty="0">
                <a:latin typeface="Verdana" pitchFamily="34" charset="0"/>
              </a:rPr>
              <a:t> </a:t>
            </a:r>
            <a:r>
              <a:rPr lang="de-CH" dirty="0" err="1">
                <a:latin typeface="Verdana" pitchFamily="34" charset="0"/>
              </a:rPr>
              <a:t>abroad</a:t>
            </a:r>
            <a:endParaRPr lang="de-CH" dirty="0">
              <a:latin typeface="Verdana" pitchFamily="34" charset="0"/>
            </a:endParaRPr>
          </a:p>
        </p:txBody>
      </p:sp>
    </p:spTree>
    <p:extLst>
      <p:ext uri="{BB962C8B-B14F-4D97-AF65-F5344CB8AC3E}">
        <p14:creationId xmlns:p14="http://schemas.microsoft.com/office/powerpoint/2010/main" val="1999083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403" eaLnBrk="0" hangingPunct="0">
              <a:defRPr sz="2200">
                <a:solidFill>
                  <a:schemeClr val="tx1"/>
                </a:solidFill>
                <a:latin typeface="Verdana" pitchFamily="34" charset="0"/>
                <a:cs typeface="Times New Roman" pitchFamily="18" charset="0"/>
              </a:defRPr>
            </a:lvl1pPr>
            <a:lvl2pPr marL="741528" indent="-285203" defTabSz="917403" eaLnBrk="0" hangingPunct="0">
              <a:defRPr sz="2200">
                <a:solidFill>
                  <a:schemeClr val="tx1"/>
                </a:solidFill>
                <a:latin typeface="Verdana" pitchFamily="34" charset="0"/>
                <a:cs typeface="Times New Roman" pitchFamily="18" charset="0"/>
              </a:defRPr>
            </a:lvl2pPr>
            <a:lvl3pPr marL="1140811" indent="-228162" defTabSz="917403" eaLnBrk="0" hangingPunct="0">
              <a:defRPr sz="2200">
                <a:solidFill>
                  <a:schemeClr val="tx1"/>
                </a:solidFill>
                <a:latin typeface="Verdana" pitchFamily="34" charset="0"/>
                <a:cs typeface="Times New Roman" pitchFamily="18" charset="0"/>
              </a:defRPr>
            </a:lvl3pPr>
            <a:lvl4pPr marL="1597136" indent="-228162" defTabSz="917403" eaLnBrk="0" hangingPunct="0">
              <a:defRPr sz="2200">
                <a:solidFill>
                  <a:schemeClr val="tx1"/>
                </a:solidFill>
                <a:latin typeface="Verdana" pitchFamily="34" charset="0"/>
                <a:cs typeface="Times New Roman" pitchFamily="18" charset="0"/>
              </a:defRPr>
            </a:lvl4pPr>
            <a:lvl5pPr marL="2053460" indent="-228162" defTabSz="917403" eaLnBrk="0" hangingPunct="0">
              <a:defRPr sz="2200">
                <a:solidFill>
                  <a:schemeClr val="tx1"/>
                </a:solidFill>
                <a:latin typeface="Verdana" pitchFamily="34" charset="0"/>
                <a:cs typeface="Times New Roman" pitchFamily="18" charset="0"/>
              </a:defRPr>
            </a:lvl5pPr>
            <a:lvl6pPr marL="2509785"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6610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2434"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78759" indent="-228162" defTabSz="917403" eaLnBrk="0" fontAlgn="base" hangingPunct="0">
              <a:lnSpc>
                <a:spcPts val="2595"/>
              </a:lnSpc>
              <a:spcBef>
                <a:spcPts val="399"/>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fld id="{CFF6A4F5-A81C-46AC-900F-1B0DA73D32A3}" type="slidenum">
              <a:rPr lang="de-CH" sz="1200">
                <a:latin typeface="Times" pitchFamily="1" charset="0"/>
              </a:rPr>
              <a:pPr/>
              <a:t>11</a:t>
            </a:fld>
            <a:endParaRPr lang="de-CH" sz="1200">
              <a:latin typeface="Times" pitchFamily="1"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649" eaLnBrk="1" hangingPunct="1">
              <a:defRPr/>
            </a:pPr>
            <a:r>
              <a:rPr lang="fr-CH" dirty="0" smtClean="0"/>
              <a:t>(Distribution of the </a:t>
            </a:r>
            <a:r>
              <a:rPr lang="fr-CH" dirty="0" err="1" smtClean="0"/>
              <a:t>approved</a:t>
            </a:r>
            <a:r>
              <a:rPr lang="fr-CH" baseline="0" dirty="0" smtClean="0"/>
              <a:t> </a:t>
            </a:r>
            <a:r>
              <a:rPr lang="fr-CH" baseline="0" dirty="0" err="1" smtClean="0"/>
              <a:t>amounts</a:t>
            </a:r>
            <a:r>
              <a:rPr lang="fr-CH" baseline="0" dirty="0" smtClean="0"/>
              <a:t>)</a:t>
            </a: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The allocation to the research areas has changed slightly year-on-year. The share of the humanities and social sciences has risen by three </a:t>
            </a:r>
            <a:r>
              <a:rPr lang="en-US" sz="1200" b="0" i="0" u="none" strike="noStrike" kern="1200" baseline="0" smtClean="0">
                <a:solidFill>
                  <a:schemeClr val="tx1"/>
                </a:solidFill>
                <a:latin typeface="Times" pitchFamily="1" charset="0"/>
                <a:ea typeface="ヒラギノ角ゴ Pro W3" pitchFamily="-110" charset="-128"/>
                <a:cs typeface="ヒラギノ角ゴ Pro W3" pitchFamily="-110" charset="-128"/>
              </a:rPr>
              <a:t>percent compared to 2012.</a:t>
            </a:r>
            <a:endPar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endParaRPr>
          </a:p>
          <a:p>
            <a:endParaRPr lang="en-US" sz="1200" b="0" i="0" u="none" strike="noStrike" kern="1200" baseline="0" dirty="0" smtClean="0">
              <a:solidFill>
                <a:schemeClr val="tx1"/>
              </a:solidFill>
              <a:latin typeface="Times" pitchFamily="1" charset="0"/>
              <a:ea typeface="ヒラギノ角ゴ Pro W3" pitchFamily="-110" charset="-128"/>
            </a:endParaRPr>
          </a:p>
          <a:p>
            <a:endParaRPr lang="fr-CH" dirty="0" smtClean="0"/>
          </a:p>
          <a:p>
            <a:pPr eaLnBrk="1" hangingPunct="1"/>
            <a:endParaRPr lang="de-CH" dirty="0" smtClean="0"/>
          </a:p>
        </p:txBody>
      </p:sp>
    </p:spTree>
    <p:extLst>
      <p:ext uri="{BB962C8B-B14F-4D97-AF65-F5344CB8AC3E}">
        <p14:creationId xmlns:p14="http://schemas.microsoft.com/office/powerpoint/2010/main" val="2034243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2649">
              <a:defRPr/>
            </a:pPr>
            <a:r>
              <a:rPr lang="fr-CH" dirty="0" smtClean="0"/>
              <a:t>(Distribution of the </a:t>
            </a:r>
            <a:r>
              <a:rPr lang="fr-CH" dirty="0" err="1" smtClean="0"/>
              <a:t>approved</a:t>
            </a:r>
            <a:r>
              <a:rPr lang="fr-CH" baseline="0" dirty="0" smtClean="0"/>
              <a:t> </a:t>
            </a:r>
            <a:r>
              <a:rPr lang="fr-CH" baseline="0" dirty="0" err="1" smtClean="0"/>
              <a:t>amounts</a:t>
            </a:r>
            <a:r>
              <a:rPr lang="fr-CH" baseline="0" dirty="0" smtClean="0"/>
              <a:t>)</a:t>
            </a:r>
          </a:p>
          <a:p>
            <a:r>
              <a:rPr lang="en-US" sz="1200" b="0" i="0" u="none" strike="noStrike" kern="1200" baseline="0" dirty="0" smtClean="0">
                <a:solidFill>
                  <a:schemeClr val="tx1"/>
                </a:solidFill>
                <a:latin typeface="Times" pitchFamily="1" charset="0"/>
                <a:ea typeface="ヒラギノ角ゴ Pro W3" pitchFamily="-110" charset="-128"/>
                <a:cs typeface="ヒラギノ角ゴ Pro W3" pitchFamily="-110" charset="-128"/>
              </a:rPr>
              <a:t>In 2013, the SNSF allocated more than half of its funds to its main funding scheme, project funding. The share of infrastructures has more than doubled year-on-year, from three to seven percent.</a:t>
            </a:r>
            <a:endParaRPr lang="fr-CH" dirty="0" smtClean="0"/>
          </a:p>
          <a:p>
            <a:endParaRPr lang="fr-CH" dirty="0"/>
          </a:p>
        </p:txBody>
      </p:sp>
      <p:sp>
        <p:nvSpPr>
          <p:cNvPr id="4" name="Espace réservé du numéro de diapositive 3"/>
          <p:cNvSpPr>
            <a:spLocks noGrp="1"/>
          </p:cNvSpPr>
          <p:nvPr>
            <p:ph type="sldNum" sz="quarter" idx="10"/>
          </p:nvPr>
        </p:nvSpPr>
        <p:spPr/>
        <p:txBody>
          <a:bodyPr/>
          <a:lstStyle/>
          <a:p>
            <a:pPr>
              <a:defRPr/>
            </a:pPr>
            <a:fld id="{3FF0BB01-ED33-49E3-87D8-BEE92D669681}" type="slidenum">
              <a:rPr lang="de-CH" smtClean="0"/>
              <a:pPr>
                <a:defRPr/>
              </a:pPr>
              <a:t>12</a:t>
            </a:fld>
            <a:endParaRPr lang="de-CH"/>
          </a:p>
        </p:txBody>
      </p:sp>
    </p:spTree>
    <p:extLst>
      <p:ext uri="{BB962C8B-B14F-4D97-AF65-F5344CB8AC3E}">
        <p14:creationId xmlns:p14="http://schemas.microsoft.com/office/powerpoint/2010/main" val="1202532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CH"/>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fld id="{EA06E3A1-E56D-43BA-B8AC-246B67C530FC}" type="datetimeFigureOut">
              <a:rPr lang="de-CH" smtClean="0"/>
              <a:t>26.02.2015</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575827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EA06E3A1-E56D-43BA-B8AC-246B67C530FC}" type="datetimeFigureOut">
              <a:rPr lang="de-CH" smtClean="0"/>
              <a:t>26.02.2015</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4081711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EA06E3A1-E56D-43BA-B8AC-246B67C530FC}" type="datetimeFigureOut">
              <a:rPr lang="de-CH" smtClean="0"/>
              <a:t>26.02.2015</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201775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apiteltitel">
    <p:spTree>
      <p:nvGrpSpPr>
        <p:cNvPr id="1" name=""/>
        <p:cNvGrpSpPr/>
        <p:nvPr/>
      </p:nvGrpSpPr>
      <p:grpSpPr>
        <a:xfrm>
          <a:off x="0" y="0"/>
          <a:ext cx="0" cy="0"/>
          <a:chOff x="0" y="0"/>
          <a:chExt cx="0" cy="0"/>
        </a:xfrm>
      </p:grpSpPr>
      <p:sp>
        <p:nvSpPr>
          <p:cNvPr id="4" name="Rechteck 6"/>
          <p:cNvSpPr>
            <a:spLocks noChangeArrowheads="1"/>
          </p:cNvSpPr>
          <p:nvPr userDrawn="1"/>
        </p:nvSpPr>
        <p:spPr bwMode="auto">
          <a:xfrm>
            <a:off x="1780118" y="0"/>
            <a:ext cx="1200149" cy="179388"/>
          </a:xfrm>
          <a:prstGeom prst="rect">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fr-FR" sz="1800">
              <a:solidFill>
                <a:srgbClr val="FF3300"/>
              </a:solidFill>
            </a:endParaRPr>
          </a:p>
        </p:txBody>
      </p:sp>
      <p:sp>
        <p:nvSpPr>
          <p:cNvPr id="6" name="Bildplatzhalter 2"/>
          <p:cNvSpPr>
            <a:spLocks noGrp="1"/>
          </p:cNvSpPr>
          <p:nvPr>
            <p:ph type="pic" idx="1"/>
          </p:nvPr>
        </p:nvSpPr>
        <p:spPr>
          <a:xfrm>
            <a:off x="1780117" y="0"/>
            <a:ext cx="10416000" cy="360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2" name="Titel 1"/>
          <p:cNvSpPr>
            <a:spLocks noGrp="1"/>
          </p:cNvSpPr>
          <p:nvPr>
            <p:ph type="title"/>
          </p:nvPr>
        </p:nvSpPr>
        <p:spPr>
          <a:xfrm>
            <a:off x="1752000" y="4065400"/>
            <a:ext cx="9600000" cy="1992500"/>
          </a:xfrm>
        </p:spPr>
        <p:txBody>
          <a:bodyPr/>
          <a:lstStyle>
            <a:lvl1pPr algn="l">
              <a:defRPr sz="2800" b="0"/>
            </a:lvl1pPr>
          </a:lstStyle>
          <a:p>
            <a:r>
              <a:rPr lang="de-DE" smtClean="0"/>
              <a:t>Titelmasterformat durch Klicken bearbeiten</a:t>
            </a:r>
            <a:endParaRPr lang="de-DE" dirty="0"/>
          </a:p>
        </p:txBody>
      </p:sp>
    </p:spTree>
    <p:extLst>
      <p:ext uri="{BB962C8B-B14F-4D97-AF65-F5344CB8AC3E}">
        <p14:creationId xmlns:p14="http://schemas.microsoft.com/office/powerpoint/2010/main" val="71923105"/>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3" name="Inhaltsplatzhalter 2"/>
          <p:cNvSpPr>
            <a:spLocks noGrp="1"/>
          </p:cNvSpPr>
          <p:nvPr>
            <p:ph idx="1"/>
          </p:nvPr>
        </p:nvSpPr>
        <p:spPr>
          <a:xfrm>
            <a:off x="1806221" y="1652400"/>
            <a:ext cx="9870723" cy="435610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endParaRPr lang="de-DE" dirty="0"/>
          </a:p>
        </p:txBody>
      </p:sp>
      <p:sp>
        <p:nvSpPr>
          <p:cNvPr id="4" name="Title 3"/>
          <p:cNvSpPr>
            <a:spLocks noGrp="1"/>
          </p:cNvSpPr>
          <p:nvPr>
            <p:ph type="title"/>
          </p:nvPr>
        </p:nvSpPr>
        <p:spPr/>
        <p:txBody>
          <a:bodyPr/>
          <a:lstStyle/>
          <a:p>
            <a:r>
              <a:rPr lang="en-US" smtClean="0"/>
              <a:t>Click to edit Master title style</a:t>
            </a:r>
            <a:endParaRPr lang="de-CH"/>
          </a:p>
        </p:txBody>
      </p:sp>
    </p:spTree>
    <p:extLst>
      <p:ext uri="{BB962C8B-B14F-4D97-AF65-F5344CB8AC3E}">
        <p14:creationId xmlns:p14="http://schemas.microsoft.com/office/powerpoint/2010/main" val="3933064021"/>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Bild quer">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795200" y="1657692"/>
            <a:ext cx="9340811" cy="466373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5" name="Titel 1"/>
          <p:cNvSpPr>
            <a:spLocks noGrp="1"/>
          </p:cNvSpPr>
          <p:nvPr>
            <p:ph type="title"/>
          </p:nvPr>
        </p:nvSpPr>
        <p:spPr>
          <a:xfrm>
            <a:off x="1801285" y="622300"/>
            <a:ext cx="9882716" cy="896938"/>
          </a:xfrm>
        </p:spPr>
        <p:txBody>
          <a:bodyPr/>
          <a:lstStyle/>
          <a:p>
            <a:r>
              <a:rPr lang="de-CH" dirty="0" smtClean="0"/>
              <a:t>Mastertitelformat bearbeiten</a:t>
            </a:r>
            <a:endParaRPr lang="de-DE" dirty="0"/>
          </a:p>
        </p:txBody>
      </p:sp>
    </p:spTree>
    <p:extLst>
      <p:ext uri="{BB962C8B-B14F-4D97-AF65-F5344CB8AC3E}">
        <p14:creationId xmlns:p14="http://schemas.microsoft.com/office/powerpoint/2010/main" val="128256874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Aufzählung">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marL="342900" marR="0" indent="-342900" algn="l" defTabSz="914400" rtl="0" eaLnBrk="1" fontAlgn="auto" latinLnBrk="0" hangingPunct="1">
              <a:lnSpc>
                <a:spcPct val="100000"/>
              </a:lnSpc>
              <a:spcBef>
                <a:spcPts val="1200"/>
              </a:spcBef>
              <a:spcAft>
                <a:spcPts val="0"/>
              </a:spcAft>
              <a:buClrTx/>
              <a:buSzTx/>
              <a:buFont typeface="Arial" pitchFamily="34" charset="0"/>
              <a:buChar char="•"/>
              <a:tabLst/>
              <a:defRPr/>
            </a:lvl1pPr>
            <a:lvl2pPr marL="742950" marR="0" indent="-285750" algn="l" defTabSz="914400" rtl="0" eaLnBrk="1" fontAlgn="auto" latinLnBrk="0" hangingPunct="1">
              <a:lnSpc>
                <a:spcPct val="100000"/>
              </a:lnSpc>
              <a:spcBef>
                <a:spcPts val="12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a:lvl5pPr>
          </a:lstStyle>
          <a:p>
            <a:pPr lvl="0"/>
            <a:r>
              <a:rPr lang="de-DE" noProof="0" dirty="0" smtClean="0"/>
              <a:t>Textmasterformat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endParaRPr lang="de-CH" noProof="0" dirty="0"/>
          </a:p>
        </p:txBody>
      </p:sp>
    </p:spTree>
    <p:extLst>
      <p:ext uri="{BB962C8B-B14F-4D97-AF65-F5344CB8AC3E}">
        <p14:creationId xmlns:p14="http://schemas.microsoft.com/office/powerpoint/2010/main" val="1199744073"/>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EA06E3A1-E56D-43BA-B8AC-246B67C530FC}" type="datetimeFigureOut">
              <a:rPr lang="de-CH" smtClean="0"/>
              <a:t>26.02.2015</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3585976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CH"/>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EA06E3A1-E56D-43BA-B8AC-246B67C530FC}" type="datetimeFigureOut">
              <a:rPr lang="de-CH" smtClean="0"/>
              <a:t>26.02.2015</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38227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fld id="{EA06E3A1-E56D-43BA-B8AC-246B67C530FC}" type="datetimeFigureOut">
              <a:rPr lang="de-CH" smtClean="0"/>
              <a:t>26.02.2015</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3223450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CH"/>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fld id="{EA06E3A1-E56D-43BA-B8AC-246B67C530FC}" type="datetimeFigureOut">
              <a:rPr lang="de-CH" smtClean="0"/>
              <a:t>26.02.2015</a:t>
            </a:fld>
            <a:endParaRPr lang="de-CH"/>
          </a:p>
        </p:txBody>
      </p:sp>
      <p:sp>
        <p:nvSpPr>
          <p:cNvPr id="8" name="Fußzeilenplatzhalter 7"/>
          <p:cNvSpPr>
            <a:spLocks noGrp="1"/>
          </p:cNvSpPr>
          <p:nvPr>
            <p:ph type="ftr" sz="quarter" idx="11"/>
          </p:nvPr>
        </p:nvSpPr>
        <p:spPr/>
        <p:txBody>
          <a:bodyPr/>
          <a:lstStyle/>
          <a:p>
            <a:endParaRPr lang="de-CH"/>
          </a:p>
        </p:txBody>
      </p:sp>
      <p:sp>
        <p:nvSpPr>
          <p:cNvPr id="9" name="Foliennummernplatzhalter 8"/>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733433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fld id="{EA06E3A1-E56D-43BA-B8AC-246B67C530FC}" type="datetimeFigureOut">
              <a:rPr lang="de-CH" smtClean="0"/>
              <a:t>26.02.2015</a:t>
            </a:fld>
            <a:endParaRPr lang="de-CH"/>
          </a:p>
        </p:txBody>
      </p:sp>
      <p:sp>
        <p:nvSpPr>
          <p:cNvPr id="4" name="Fußzeilenplatzhalter 3"/>
          <p:cNvSpPr>
            <a:spLocks noGrp="1"/>
          </p:cNvSpPr>
          <p:nvPr>
            <p:ph type="ftr" sz="quarter" idx="11"/>
          </p:nvPr>
        </p:nvSpPr>
        <p:spPr/>
        <p:txBody>
          <a:bodyPr/>
          <a:lstStyle/>
          <a:p>
            <a:endParaRPr lang="de-CH"/>
          </a:p>
        </p:txBody>
      </p:sp>
      <p:sp>
        <p:nvSpPr>
          <p:cNvPr id="5" name="Foliennummernplatzhalter 4"/>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565420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A06E3A1-E56D-43BA-B8AC-246B67C530FC}" type="datetimeFigureOut">
              <a:rPr lang="de-CH" smtClean="0"/>
              <a:t>26.02.2015</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3333071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CH"/>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A06E3A1-E56D-43BA-B8AC-246B67C530FC}" type="datetimeFigureOut">
              <a:rPr lang="de-CH" smtClean="0"/>
              <a:t>26.02.2015</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784414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CH"/>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A06E3A1-E56D-43BA-B8AC-246B67C530FC}" type="datetimeFigureOut">
              <a:rPr lang="de-CH" smtClean="0"/>
              <a:t>26.02.2015</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6C47D97-8975-466F-8CC7-DC3CFDEEBB14}" type="slidenum">
              <a:rPr lang="de-CH" smtClean="0"/>
              <a:t>‹Nr.›</a:t>
            </a:fld>
            <a:endParaRPr lang="de-CH"/>
          </a:p>
        </p:txBody>
      </p:sp>
    </p:spTree>
    <p:extLst>
      <p:ext uri="{BB962C8B-B14F-4D97-AF65-F5344CB8AC3E}">
        <p14:creationId xmlns:p14="http://schemas.microsoft.com/office/powerpoint/2010/main" val="245923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6E3A1-E56D-43BA-B8AC-246B67C530FC}" type="datetimeFigureOut">
              <a:rPr lang="de-CH" smtClean="0"/>
              <a:t>26.02.2015</a:t>
            </a:fld>
            <a:endParaRPr lang="de-CH"/>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C47D97-8975-466F-8CC7-DC3CFDEEBB14}" type="slidenum">
              <a:rPr lang="de-CH" smtClean="0"/>
              <a:t>‹Nr.›</a:t>
            </a:fld>
            <a:endParaRPr lang="de-CH"/>
          </a:p>
        </p:txBody>
      </p:sp>
    </p:spTree>
    <p:extLst>
      <p:ext uri="{BB962C8B-B14F-4D97-AF65-F5344CB8AC3E}">
        <p14:creationId xmlns:p14="http://schemas.microsoft.com/office/powerpoint/2010/main" val="300652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8" r:id="rId14"/>
    <p:sldLayoutId id="2147483670"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4.xml"/><Relationship Id="rId1" Type="http://schemas.openxmlformats.org/officeDocument/2006/relationships/slideLayout" Target="../slideLayouts/slideLayout15.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png"/></Relationships>
</file>

<file path=ppt/slides/_rels/slide6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Bildplatzhalter 3"/>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pic>
        <p:nvPicPr>
          <p:cNvPr id="7" name="Bildplatzhalter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55914" y="0"/>
            <a:ext cx="781208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itel 2"/>
          <p:cNvSpPr>
            <a:spLocks noGrp="1"/>
          </p:cNvSpPr>
          <p:nvPr>
            <p:ph type="title"/>
          </p:nvPr>
        </p:nvSpPr>
        <p:spPr/>
        <p:txBody>
          <a:bodyPr/>
          <a:lstStyle/>
          <a:p>
            <a:r>
              <a:rPr lang="en-GB" dirty="0" smtClean="0">
                <a:latin typeface="Verdana" pitchFamily="34" charset="0"/>
                <a:ea typeface="ヒラギノ角ゴ Pro W3"/>
                <a:cs typeface="Verdana" pitchFamily="34" charset="0"/>
              </a:rPr>
              <a:t>Portrait of the SNSF</a:t>
            </a:r>
            <a:endParaRPr lang="de-DE" dirty="0" smtClean="0">
              <a:latin typeface="Verdana" pitchFamily="34" charset="0"/>
              <a:ea typeface="ヒラギノ角ゴ Pro W3"/>
              <a:cs typeface="Verdana" pitchFamily="34" charset="0"/>
            </a:endParaRPr>
          </a:p>
        </p:txBody>
      </p:sp>
      <p:sp>
        <p:nvSpPr>
          <p:cNvPr id="5124" name="Rechteck 6"/>
          <p:cNvSpPr>
            <a:spLocks noChangeArrowheads="1"/>
          </p:cNvSpPr>
          <p:nvPr/>
        </p:nvSpPr>
        <p:spPr bwMode="auto">
          <a:xfrm>
            <a:off x="2859088"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fr-FR">
              <a:solidFill>
                <a:srgbClr val="FF3300"/>
              </a:solidFill>
              <a:latin typeface="Verdana" pitchFamily="34" charset="0"/>
              <a:cs typeface="Times New Roman" pitchFamily="18" charset="0"/>
            </a:endParaRPr>
          </a:p>
        </p:txBody>
      </p:sp>
      <p:sp>
        <p:nvSpPr>
          <p:cNvPr id="6" name="Titel 1"/>
          <p:cNvSpPr txBox="1">
            <a:spLocks/>
          </p:cNvSpPr>
          <p:nvPr/>
        </p:nvSpPr>
        <p:spPr bwMode="auto">
          <a:xfrm>
            <a:off x="1752000" y="5647531"/>
            <a:ext cx="7199313"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0" fontAlgn="base" latinLnBrk="0" hangingPunct="0">
              <a:lnSpc>
                <a:spcPts val="3400"/>
              </a:lnSpc>
              <a:spcBef>
                <a:spcPct val="0"/>
              </a:spcBef>
              <a:spcAft>
                <a:spcPct val="0"/>
              </a:spcAft>
              <a:buClrTx/>
              <a:buSzTx/>
              <a:buFontTx/>
              <a:buNone/>
              <a:tabLst/>
              <a:defRPr sz="2800" b="1">
                <a:solidFill>
                  <a:srgbClr val="003399"/>
                </a:solidFill>
                <a:latin typeface="Verdana"/>
                <a:ea typeface="ヒラギノ角ゴ Pro W3" pitchFamily="-110" charset="-128"/>
                <a:cs typeface="Verdana"/>
              </a:defRPr>
            </a:lvl1pPr>
            <a:lvl2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2pPr>
            <a:lvl3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3pPr>
            <a:lvl4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4pPr>
            <a:lvl5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5pPr>
            <a:lvl6pPr marL="457200" algn="l" rtl="0" fontAlgn="base">
              <a:lnSpc>
                <a:spcPts val="3800"/>
              </a:lnSpc>
              <a:spcBef>
                <a:spcPct val="0"/>
              </a:spcBef>
              <a:spcAft>
                <a:spcPct val="0"/>
              </a:spcAft>
              <a:defRPr sz="3000" b="1">
                <a:solidFill>
                  <a:schemeClr val="accent2"/>
                </a:solidFill>
                <a:latin typeface="Verdana" pitchFamily="-110" charset="0"/>
              </a:defRPr>
            </a:lvl6pPr>
            <a:lvl7pPr marL="914400" algn="l" rtl="0" fontAlgn="base">
              <a:lnSpc>
                <a:spcPts val="3800"/>
              </a:lnSpc>
              <a:spcBef>
                <a:spcPct val="0"/>
              </a:spcBef>
              <a:spcAft>
                <a:spcPct val="0"/>
              </a:spcAft>
              <a:defRPr sz="3000" b="1">
                <a:solidFill>
                  <a:schemeClr val="accent2"/>
                </a:solidFill>
                <a:latin typeface="Verdana" pitchFamily="-110" charset="0"/>
              </a:defRPr>
            </a:lvl7pPr>
            <a:lvl8pPr marL="1371600" algn="l" rtl="0" fontAlgn="base">
              <a:lnSpc>
                <a:spcPts val="3800"/>
              </a:lnSpc>
              <a:spcBef>
                <a:spcPct val="0"/>
              </a:spcBef>
              <a:spcAft>
                <a:spcPct val="0"/>
              </a:spcAft>
              <a:defRPr sz="3000" b="1">
                <a:solidFill>
                  <a:schemeClr val="accent2"/>
                </a:solidFill>
                <a:latin typeface="Verdana" pitchFamily="-110" charset="0"/>
              </a:defRPr>
            </a:lvl8pPr>
            <a:lvl9pPr marL="1828800" algn="l" rtl="0" fontAlgn="base">
              <a:lnSpc>
                <a:spcPts val="3800"/>
              </a:lnSpc>
              <a:spcBef>
                <a:spcPct val="0"/>
              </a:spcBef>
              <a:spcAft>
                <a:spcPct val="0"/>
              </a:spcAft>
              <a:defRPr sz="3000" b="1">
                <a:solidFill>
                  <a:schemeClr val="accent2"/>
                </a:solidFill>
                <a:latin typeface="Verdana" pitchFamily="-110" charset="0"/>
              </a:defRPr>
            </a:lvl9pPr>
          </a:lstStyle>
          <a:p>
            <a:r>
              <a:rPr lang="en-US" sz="1400" b="0" dirty="0" err="1">
                <a:solidFill>
                  <a:srgbClr val="606060"/>
                </a:solidFill>
                <a:ea typeface="ヒラギノ角ゴ Pro W3" pitchFamily="-112" charset="-128"/>
                <a:cs typeface="Verdana" pitchFamily="34" charset="0"/>
              </a:rPr>
              <a:t>Ayșim</a:t>
            </a:r>
            <a:r>
              <a:rPr lang="en-US" sz="1400" b="0" dirty="0">
                <a:solidFill>
                  <a:srgbClr val="606060"/>
                </a:solidFill>
                <a:ea typeface="ヒラギノ角ゴ Pro W3" pitchFamily="-112" charset="-128"/>
                <a:cs typeface="Verdana" pitchFamily="34" charset="0"/>
              </a:rPr>
              <a:t> Yılmaz, Head of Division Biology &amp; Medicine</a:t>
            </a:r>
          </a:p>
          <a:p>
            <a:endParaRPr lang="de-CH" sz="1400" b="0" dirty="0">
              <a:solidFill>
                <a:srgbClr val="606060"/>
              </a:solidFill>
              <a:ea typeface="ヒラギノ角ゴ Pro W3" pitchFamily="-112" charset="-128"/>
              <a:cs typeface="Verdana" pitchFamily="34" charset="0"/>
            </a:endParaRPr>
          </a:p>
          <a:p>
            <a:endParaRPr lang="de-CH" sz="1400" b="0" dirty="0">
              <a:solidFill>
                <a:srgbClr val="606060"/>
              </a:solidFill>
              <a:latin typeface="Verdana" pitchFamily="-112" charset="0"/>
              <a:ea typeface="ヒラギノ角ゴ Pro W3" pitchFamily="-112" charset="-128"/>
              <a:cs typeface="Verdana" pitchFamily="-112" charset="0"/>
            </a:endParaRPr>
          </a:p>
        </p:txBody>
      </p:sp>
    </p:spTree>
    <p:extLst>
      <p:ext uri="{BB962C8B-B14F-4D97-AF65-F5344CB8AC3E}">
        <p14:creationId xmlns:p14="http://schemas.microsoft.com/office/powerpoint/2010/main" val="27875728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030"/>
          <p:cNvSpPr txBox="1">
            <a:spLocks noChangeArrowheads="1"/>
          </p:cNvSpPr>
          <p:nvPr/>
        </p:nvSpPr>
        <p:spPr bwMode="auto">
          <a:xfrm>
            <a:off x="2047875" y="3816351"/>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6803" name="Text Box 1032"/>
          <p:cNvSpPr txBox="1">
            <a:spLocks noChangeArrowheads="1"/>
          </p:cNvSpPr>
          <p:nvPr/>
        </p:nvSpPr>
        <p:spPr bwMode="auto">
          <a:xfrm>
            <a:off x="2133600" y="4562476"/>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pic>
        <p:nvPicPr>
          <p:cNvPr id="2" name="Grafik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23862" y="1889597"/>
            <a:ext cx="8268494" cy="3831991"/>
          </a:xfrm>
          <a:prstGeom prst="rect">
            <a:avLst/>
          </a:prstGeom>
        </p:spPr>
      </p:pic>
      <p:sp>
        <p:nvSpPr>
          <p:cNvPr id="9" name="Textfeld 9"/>
          <p:cNvSpPr txBox="1"/>
          <p:nvPr/>
        </p:nvSpPr>
        <p:spPr>
          <a:xfrm>
            <a:off x="7389742" y="6343096"/>
            <a:ext cx="2798831" cy="230832"/>
          </a:xfrm>
          <a:prstGeom prst="rect">
            <a:avLst/>
          </a:prstGeom>
          <a:noFill/>
        </p:spPr>
        <p:txBody>
          <a:bodyPr wrap="square">
            <a:spAutoFit/>
          </a:bodyPr>
          <a:lstStyle/>
          <a:p>
            <a:pPr algn="r">
              <a:buClr>
                <a:srgbClr val="000000"/>
              </a:buClr>
              <a:buFont typeface="Times" pitchFamily="-112" charset="0"/>
              <a:buNone/>
              <a:defRPr/>
            </a:pPr>
            <a:r>
              <a:rPr lang="de-CH" sz="900" dirty="0">
                <a:solidFill>
                  <a:srgbClr val="000000"/>
                </a:solidFill>
                <a:latin typeface="Verdana" pitchFamily="-112" charset="0"/>
                <a:cs typeface="Times New Roman" pitchFamily="-112" charset="0"/>
              </a:rPr>
              <a:t>OFS, 2010</a:t>
            </a:r>
          </a:p>
        </p:txBody>
      </p:sp>
      <p:sp>
        <p:nvSpPr>
          <p:cNvPr id="10" name="Abgerundetes Rechteck 4"/>
          <p:cNvSpPr/>
          <p:nvPr/>
        </p:nvSpPr>
        <p:spPr bwMode="auto">
          <a:xfrm>
            <a:off x="6575149" y="2187113"/>
            <a:ext cx="3257827" cy="298177"/>
          </a:xfrm>
          <a:prstGeom prst="roundRect">
            <a:avLst/>
          </a:prstGeom>
          <a:noFill/>
          <a:ln>
            <a:solidFill>
              <a:srgbClr val="FF66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0" tIns="0" rIns="0" bIns="0"/>
          <a:lstStyle/>
          <a:p>
            <a:pPr marL="190500" indent="-190500">
              <a:lnSpc>
                <a:spcPts val="2600"/>
              </a:lnSpc>
              <a:spcBef>
                <a:spcPts val="400"/>
              </a:spcBef>
              <a:buClr>
                <a:schemeClr val="tx1"/>
              </a:buClr>
              <a:tabLst>
                <a:tab pos="190500" algn="l"/>
                <a:tab pos="195263" algn="l"/>
                <a:tab pos="762000" algn="l"/>
                <a:tab pos="8001000" algn="r"/>
              </a:tabLst>
              <a:defRPr/>
            </a:pPr>
            <a:endParaRPr lang="de-CH">
              <a:solidFill>
                <a:schemeClr val="tx1"/>
              </a:solidFill>
              <a:ea typeface="Times New Roman" pitchFamily="-110" charset="0"/>
              <a:cs typeface="Times New Roman" pitchFamily="-110" charset="0"/>
            </a:endParaRPr>
          </a:p>
        </p:txBody>
      </p:sp>
      <p:sp>
        <p:nvSpPr>
          <p:cNvPr id="11" name="Titel 1"/>
          <p:cNvSpPr txBox="1">
            <a:spLocks/>
          </p:cNvSpPr>
          <p:nvPr/>
        </p:nvSpPr>
        <p:spPr>
          <a:xfrm>
            <a:off x="2776536" y="681831"/>
            <a:ext cx="7412037" cy="896938"/>
          </a:xfrm>
          <a:prstGeom prst="rect">
            <a:avLst/>
          </a:prstGeom>
        </p:spPr>
        <p:txBody>
          <a:bodyPr/>
          <a:lstStyle>
            <a:lvl1pPr algn="l" rtl="0" eaLnBrk="0" fontAlgn="base" hangingPunct="0">
              <a:lnSpc>
                <a:spcPts val="3400"/>
              </a:lnSpc>
              <a:spcBef>
                <a:spcPct val="0"/>
              </a:spcBef>
              <a:spcAft>
                <a:spcPct val="0"/>
              </a:spcAft>
              <a:defRPr sz="2800">
                <a:solidFill>
                  <a:srgbClr val="003399"/>
                </a:solidFill>
                <a:latin typeface="Verdana"/>
                <a:ea typeface="ヒラギノ角ゴ Pro W3" pitchFamily="-110" charset="-128"/>
                <a:cs typeface="Verdana"/>
              </a:defRPr>
            </a:lvl1pPr>
            <a:lvl2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2pPr>
            <a:lvl3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3pPr>
            <a:lvl4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4pPr>
            <a:lvl5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5pPr>
            <a:lvl6pPr marL="457200" algn="l" rtl="0" fontAlgn="base">
              <a:lnSpc>
                <a:spcPts val="3800"/>
              </a:lnSpc>
              <a:spcBef>
                <a:spcPct val="0"/>
              </a:spcBef>
              <a:spcAft>
                <a:spcPct val="0"/>
              </a:spcAft>
              <a:defRPr sz="3000" b="1">
                <a:solidFill>
                  <a:schemeClr val="accent2"/>
                </a:solidFill>
                <a:latin typeface="Verdana" pitchFamily="-110" charset="0"/>
              </a:defRPr>
            </a:lvl6pPr>
            <a:lvl7pPr marL="914400" algn="l" rtl="0" fontAlgn="base">
              <a:lnSpc>
                <a:spcPts val="3800"/>
              </a:lnSpc>
              <a:spcBef>
                <a:spcPct val="0"/>
              </a:spcBef>
              <a:spcAft>
                <a:spcPct val="0"/>
              </a:spcAft>
              <a:defRPr sz="3000" b="1">
                <a:solidFill>
                  <a:schemeClr val="accent2"/>
                </a:solidFill>
                <a:latin typeface="Verdana" pitchFamily="-110" charset="0"/>
              </a:defRPr>
            </a:lvl7pPr>
            <a:lvl8pPr marL="1371600" algn="l" rtl="0" fontAlgn="base">
              <a:lnSpc>
                <a:spcPts val="3800"/>
              </a:lnSpc>
              <a:spcBef>
                <a:spcPct val="0"/>
              </a:spcBef>
              <a:spcAft>
                <a:spcPct val="0"/>
              </a:spcAft>
              <a:defRPr sz="3000" b="1">
                <a:solidFill>
                  <a:schemeClr val="accent2"/>
                </a:solidFill>
                <a:latin typeface="Verdana" pitchFamily="-110" charset="0"/>
              </a:defRPr>
            </a:lvl8pPr>
            <a:lvl9pPr marL="1828800" algn="l" rtl="0" fontAlgn="base">
              <a:lnSpc>
                <a:spcPts val="3800"/>
              </a:lnSpc>
              <a:spcBef>
                <a:spcPct val="0"/>
              </a:spcBef>
              <a:spcAft>
                <a:spcPct val="0"/>
              </a:spcAft>
              <a:defRPr sz="3000" b="1">
                <a:solidFill>
                  <a:schemeClr val="accent2"/>
                </a:solidFill>
                <a:latin typeface="Verdana" pitchFamily="-110" charset="0"/>
              </a:defRPr>
            </a:lvl9pPr>
          </a:lstStyle>
          <a:p>
            <a:pPr>
              <a:buClr>
                <a:srgbClr val="000000"/>
              </a:buClr>
              <a:buFont typeface="Times" pitchFamily="-112" charset="0"/>
              <a:buNone/>
            </a:pPr>
            <a:r>
              <a:rPr lang="de-DE" sz="3200" dirty="0" err="1"/>
              <a:t>Funding</a:t>
            </a:r>
            <a:r>
              <a:rPr lang="de-DE" sz="3200" dirty="0"/>
              <a:t>: in CH: </a:t>
            </a:r>
            <a:r>
              <a:rPr lang="de-DE" sz="3200" dirty="0">
                <a:solidFill>
                  <a:srgbClr val="FF6600"/>
                </a:solidFill>
              </a:rPr>
              <a:t>Federal</a:t>
            </a:r>
            <a:endParaRPr lang="fr-CH" sz="3200" dirty="0">
              <a:solidFill>
                <a:srgbClr val="FF6600"/>
              </a:solidFill>
            </a:endParaRPr>
          </a:p>
        </p:txBody>
      </p:sp>
      <p:sp>
        <p:nvSpPr>
          <p:cNvPr id="8" name="Text Box 3"/>
          <p:cNvSpPr txBox="1">
            <a:spLocks noChangeArrowheads="1"/>
          </p:cNvSpPr>
          <p:nvPr/>
        </p:nvSpPr>
        <p:spPr bwMode="auto">
          <a:xfrm>
            <a:off x="7081227" y="5364412"/>
            <a:ext cx="310911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algn="r" eaLnBrk="1" hangingPunct="1">
              <a:spcBef>
                <a:spcPct val="50000"/>
              </a:spcBef>
              <a:buClr>
                <a:srgbClr val="000000"/>
              </a:buClr>
              <a:buFont typeface="Times" pitchFamily="-112" charset="0"/>
              <a:buNone/>
            </a:pPr>
            <a:r>
              <a:rPr lang="de-CH" sz="2000" b="1" dirty="0">
                <a:solidFill>
                  <a:srgbClr val="333399"/>
                </a:solidFill>
              </a:rPr>
              <a:t>Total: </a:t>
            </a:r>
          </a:p>
          <a:p>
            <a:pPr algn="r" eaLnBrk="1" hangingPunct="1">
              <a:spcBef>
                <a:spcPct val="50000"/>
              </a:spcBef>
              <a:buClr>
                <a:srgbClr val="000000"/>
              </a:buClr>
              <a:buFont typeface="Times" pitchFamily="-112" charset="0"/>
              <a:buNone/>
            </a:pPr>
            <a:r>
              <a:rPr lang="de-CH" sz="2000" b="1" dirty="0">
                <a:solidFill>
                  <a:srgbClr val="333399"/>
                </a:solidFill>
              </a:rPr>
              <a:t>CHF 3.3 </a:t>
            </a:r>
            <a:r>
              <a:rPr lang="de-CH" sz="2000" b="1" dirty="0" err="1">
                <a:solidFill>
                  <a:srgbClr val="333399"/>
                </a:solidFill>
              </a:rPr>
              <a:t>billion</a:t>
            </a:r>
            <a:endParaRPr lang="de-CH" sz="2000" b="1" dirty="0">
              <a:solidFill>
                <a:srgbClr val="333399"/>
              </a:solidFill>
            </a:endParaRPr>
          </a:p>
        </p:txBody>
      </p:sp>
    </p:spTree>
    <p:extLst>
      <p:ext uri="{BB962C8B-B14F-4D97-AF65-F5344CB8AC3E}">
        <p14:creationId xmlns:p14="http://schemas.microsoft.com/office/powerpoint/2010/main" val="33928159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de-DE" sz="3200" dirty="0" err="1" smtClean="0">
                <a:solidFill>
                  <a:srgbClr val="003399"/>
                </a:solidFill>
                <a:latin typeface="Verdana" pitchFamily="34" charset="0"/>
                <a:cs typeface="Verdana" pitchFamily="34" charset="0"/>
              </a:rPr>
              <a:t>Funding</a:t>
            </a:r>
            <a:r>
              <a:rPr lang="de-DE" sz="3200" dirty="0" smtClean="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general</a:t>
            </a:r>
            <a:r>
              <a:rPr lang="de-DE" sz="3200" dirty="0" smtClean="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by</a:t>
            </a:r>
            <a:r>
              <a:rPr lang="de-DE" sz="3200" dirty="0" smtClean="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research</a:t>
            </a:r>
            <a:r>
              <a:rPr lang="de-DE" sz="3200" dirty="0" smtClean="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area</a:t>
            </a:r>
            <a:r>
              <a:rPr lang="de-DE" sz="3200" dirty="0" smtClean="0">
                <a:solidFill>
                  <a:srgbClr val="003399"/>
                </a:solidFill>
                <a:latin typeface="Verdana" pitchFamily="34" charset="0"/>
                <a:cs typeface="Verdana" pitchFamily="34" charset="0"/>
              </a:rPr>
              <a:t> </a:t>
            </a:r>
            <a:r>
              <a:rPr lang="de-DE" sz="3200" dirty="0" smtClean="0">
                <a:solidFill>
                  <a:srgbClr val="FF6600"/>
                </a:solidFill>
                <a:latin typeface="Verdana" pitchFamily="34" charset="0"/>
                <a:cs typeface="Verdana" pitchFamily="34" charset="0"/>
              </a:rPr>
              <a:t>2013</a:t>
            </a:r>
          </a:p>
        </p:txBody>
      </p:sp>
      <p:sp>
        <p:nvSpPr>
          <p:cNvPr id="47107" name="Text Box 3"/>
          <p:cNvSpPr txBox="1">
            <a:spLocks noChangeArrowheads="1"/>
          </p:cNvSpPr>
          <p:nvPr/>
        </p:nvSpPr>
        <p:spPr bwMode="auto">
          <a:xfrm>
            <a:off x="6967648" y="5592400"/>
            <a:ext cx="3246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Bef>
                <a:spcPct val="50000"/>
              </a:spcBef>
            </a:pPr>
            <a:r>
              <a:rPr lang="de-CH" sz="2000" dirty="0">
                <a:solidFill>
                  <a:schemeClr val="accent2"/>
                </a:solidFill>
              </a:rPr>
              <a:t>Total: CHF 818.8 </a:t>
            </a:r>
            <a:r>
              <a:rPr lang="de-CH" sz="2000" dirty="0" err="1">
                <a:solidFill>
                  <a:schemeClr val="accent2"/>
                </a:solidFill>
              </a:rPr>
              <a:t>million</a:t>
            </a:r>
            <a:endParaRPr lang="de-CH" sz="2000" dirty="0">
              <a:solidFill>
                <a:schemeClr val="accent2"/>
              </a:solidFill>
            </a:endParaRPr>
          </a:p>
        </p:txBody>
      </p:sp>
      <p:pic>
        <p:nvPicPr>
          <p:cNvPr id="5" name="Bild 5" descr="00_snf_1.1_EN.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779428" y="2218661"/>
            <a:ext cx="7849451" cy="299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2940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dirty="0" err="1" smtClean="0">
                <a:solidFill>
                  <a:srgbClr val="003399"/>
                </a:solidFill>
                <a:latin typeface="+mn-lt"/>
              </a:rPr>
              <a:t>Funding</a:t>
            </a:r>
            <a:r>
              <a:rPr lang="de-DE" sz="3200" dirty="0" smtClean="0">
                <a:solidFill>
                  <a:srgbClr val="003399"/>
                </a:solidFill>
                <a:latin typeface="+mn-lt"/>
              </a:rPr>
              <a:t> (</a:t>
            </a:r>
            <a:r>
              <a:rPr lang="de-DE" sz="3200" dirty="0" err="1" smtClean="0">
                <a:solidFill>
                  <a:srgbClr val="003399"/>
                </a:solidFill>
                <a:latin typeface="+mn-lt"/>
              </a:rPr>
              <a:t>general</a:t>
            </a:r>
            <a:r>
              <a:rPr lang="de-DE" sz="3200" dirty="0" smtClean="0">
                <a:solidFill>
                  <a:srgbClr val="003399"/>
                </a:solidFill>
                <a:latin typeface="+mn-lt"/>
              </a:rPr>
              <a:t>) </a:t>
            </a:r>
            <a:r>
              <a:rPr lang="de-DE" sz="3200" dirty="0" err="1" smtClean="0">
                <a:solidFill>
                  <a:srgbClr val="003399"/>
                </a:solidFill>
                <a:latin typeface="+mn-lt"/>
              </a:rPr>
              <a:t>by</a:t>
            </a:r>
            <a:r>
              <a:rPr lang="de-DE" sz="3200" dirty="0" smtClean="0">
                <a:solidFill>
                  <a:srgbClr val="003399"/>
                </a:solidFill>
                <a:latin typeface="+mn-lt"/>
              </a:rPr>
              <a:t> </a:t>
            </a:r>
            <a:r>
              <a:rPr lang="de-DE" sz="3200" dirty="0" err="1" smtClean="0">
                <a:solidFill>
                  <a:srgbClr val="003399"/>
                </a:solidFill>
                <a:latin typeface="+mn-lt"/>
              </a:rPr>
              <a:t>scheme</a:t>
            </a:r>
            <a:r>
              <a:rPr lang="de-DE" sz="3200" dirty="0" smtClean="0">
                <a:solidFill>
                  <a:srgbClr val="003399"/>
                </a:solidFill>
                <a:latin typeface="+mn-lt"/>
              </a:rPr>
              <a:t> </a:t>
            </a:r>
            <a:r>
              <a:rPr lang="de-DE" sz="3200" dirty="0" smtClean="0">
                <a:solidFill>
                  <a:srgbClr val="FF6600"/>
                </a:solidFill>
                <a:latin typeface="+mn-lt"/>
              </a:rPr>
              <a:t>2013</a:t>
            </a:r>
            <a:endParaRPr lang="fr-CH" sz="3200" dirty="0">
              <a:solidFill>
                <a:srgbClr val="FF6600"/>
              </a:solidFill>
              <a:latin typeface="+mn-lt"/>
            </a:endParaRPr>
          </a:p>
        </p:txBody>
      </p:sp>
      <p:sp>
        <p:nvSpPr>
          <p:cNvPr id="7" name="Text Box 3"/>
          <p:cNvSpPr txBox="1">
            <a:spLocks noChangeArrowheads="1"/>
          </p:cNvSpPr>
          <p:nvPr/>
        </p:nvSpPr>
        <p:spPr bwMode="auto">
          <a:xfrm>
            <a:off x="6967648" y="5578752"/>
            <a:ext cx="3246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Bef>
                <a:spcPct val="50000"/>
              </a:spcBef>
            </a:pPr>
            <a:r>
              <a:rPr lang="de-CH" sz="2000" dirty="0">
                <a:solidFill>
                  <a:schemeClr val="accent2"/>
                </a:solidFill>
              </a:rPr>
              <a:t>Total: CHF 818.8 </a:t>
            </a:r>
            <a:r>
              <a:rPr lang="de-CH" sz="2000" dirty="0" err="1">
                <a:solidFill>
                  <a:schemeClr val="accent2"/>
                </a:solidFill>
              </a:rPr>
              <a:t>million</a:t>
            </a:r>
            <a:endParaRPr lang="de-CH" sz="2000" dirty="0">
              <a:solidFill>
                <a:schemeClr val="accent2"/>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25254" y="2006157"/>
            <a:ext cx="6831738" cy="3427548"/>
          </a:xfrm>
          <a:prstGeom prst="rect">
            <a:avLst/>
          </a:prstGeom>
        </p:spPr>
      </p:pic>
    </p:spTree>
    <p:extLst>
      <p:ext uri="{BB962C8B-B14F-4D97-AF65-F5344CB8AC3E}">
        <p14:creationId xmlns:p14="http://schemas.microsoft.com/office/powerpoint/2010/main" val="2986967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r>
              <a:rPr lang="fr-CH" sz="3200" dirty="0" err="1">
                <a:solidFill>
                  <a:srgbClr val="003399"/>
                </a:solidFill>
                <a:latin typeface="Verdana" pitchFamily="-112" charset="0"/>
                <a:ea typeface="ヒラギノ角ゴ Pro W3" pitchFamily="-112" charset="-128"/>
                <a:cs typeface="Verdana" pitchFamily="-112" charset="0"/>
              </a:rPr>
              <a:t>Funding</a:t>
            </a:r>
            <a:r>
              <a:rPr lang="fr-CH" sz="3200" dirty="0">
                <a:solidFill>
                  <a:srgbClr val="003399"/>
                </a:solidFill>
                <a:latin typeface="Verdana" pitchFamily="-112" charset="0"/>
                <a:ea typeface="ヒラギノ角ゴ Pro W3" pitchFamily="-112" charset="-128"/>
                <a:cs typeface="Verdana" pitchFamily="-112" charset="0"/>
              </a:rPr>
              <a:t> by </a:t>
            </a:r>
            <a:r>
              <a:rPr lang="de-CH" sz="3200" dirty="0" err="1" smtClean="0">
                <a:solidFill>
                  <a:srgbClr val="003399"/>
                </a:solidFill>
                <a:latin typeface="Verdana" pitchFamily="-112" charset="0"/>
                <a:ea typeface="ヒラギノ角ゴ Pro W3" pitchFamily="-112" charset="-128"/>
                <a:cs typeface="Verdana" pitchFamily="-112" charset="0"/>
              </a:rPr>
              <a:t>schemes</a:t>
            </a:r>
            <a:r>
              <a:rPr lang="de-CH" sz="3200" dirty="0" smtClean="0">
                <a:solidFill>
                  <a:srgbClr val="003399"/>
                </a:solidFill>
                <a:latin typeface="Verdana" pitchFamily="-112" charset="0"/>
                <a:ea typeface="ヒラギノ角ゴ Pro W3" pitchFamily="-112" charset="-128"/>
                <a:cs typeface="Verdana" pitchFamily="-112" charset="0"/>
              </a:rPr>
              <a:t> </a:t>
            </a:r>
            <a:r>
              <a:rPr lang="en-US" sz="3200" b="1" dirty="0" smtClean="0">
                <a:solidFill>
                  <a:srgbClr val="FF9900"/>
                </a:solidFill>
              </a:rPr>
              <a:t>2013</a:t>
            </a:r>
            <a:r>
              <a:rPr lang="de-CH" sz="3200" dirty="0"/>
              <a:t/>
            </a:r>
            <a:br>
              <a:rPr lang="de-CH" sz="3200" dirty="0"/>
            </a:br>
            <a:endParaRPr lang="de-DE" sz="3200" dirty="0" smtClean="0">
              <a:solidFill>
                <a:srgbClr val="FF9900"/>
              </a:solidFill>
            </a:endParaRPr>
          </a:p>
        </p:txBody>
      </p:sp>
      <p:sp>
        <p:nvSpPr>
          <p:cNvPr id="23555" name="Rectangle 3"/>
          <p:cNvSpPr>
            <a:spLocks noGrp="1" noChangeArrowheads="1"/>
          </p:cNvSpPr>
          <p:nvPr>
            <p:ph type="body" idx="1"/>
          </p:nvPr>
        </p:nvSpPr>
        <p:spPr>
          <a:xfrm>
            <a:off x="2038351" y="1822492"/>
            <a:ext cx="8213725" cy="4114800"/>
          </a:xfrm>
        </p:spPr>
        <p:txBody>
          <a:bodyPr/>
          <a:lstStyle/>
          <a:p>
            <a:pPr marL="190500" indent="-190500">
              <a:buSzPct val="75000"/>
              <a:buFont typeface="Symbol" pitchFamily="18" charset="2"/>
              <a:buChar char="_"/>
              <a:tabLst>
                <a:tab pos="190500" algn="l"/>
                <a:tab pos="195263" algn="l"/>
                <a:tab pos="381000" algn="l"/>
                <a:tab pos="2008188" algn="l"/>
                <a:tab pos="8191500" algn="r"/>
              </a:tabLst>
            </a:pPr>
            <a:endParaRPr lang="de-CH" dirty="0" smtClean="0"/>
          </a:p>
          <a:p>
            <a:pPr marL="190500" indent="-190500">
              <a:buNone/>
              <a:tabLst>
                <a:tab pos="190500" algn="l"/>
                <a:tab pos="195263" algn="l"/>
                <a:tab pos="381000" algn="l"/>
                <a:tab pos="2008188" algn="l"/>
                <a:tab pos="8191500" algn="r"/>
              </a:tabLst>
            </a:pPr>
            <a:r>
              <a:rPr lang="de-CH" dirty="0" smtClean="0">
                <a:solidFill>
                  <a:schemeClr val="accent2"/>
                </a:solidFill>
              </a:rPr>
              <a:t>	 	</a:t>
            </a:r>
            <a:endParaRPr lang="de-CH" dirty="0" smtClean="0">
              <a:solidFill>
                <a:schemeClr val="accent2"/>
              </a:solidFill>
              <a:cs typeface="Times New Roman" pitchFamily="18" charset="0"/>
            </a:endParaRPr>
          </a:p>
          <a:p>
            <a:pPr marL="190500" indent="-190500">
              <a:tabLst>
                <a:tab pos="190500" algn="l"/>
                <a:tab pos="195263" algn="l"/>
                <a:tab pos="381000" algn="l"/>
                <a:tab pos="2008188" algn="l"/>
                <a:tab pos="8191500" algn="r"/>
              </a:tabLst>
            </a:pPr>
            <a:endParaRPr lang="de-CH" dirty="0" smtClean="0">
              <a:cs typeface="Times New Roman" pitchFamily="18" charset="0"/>
            </a:endParaRPr>
          </a:p>
          <a:p>
            <a:pPr marL="1600200" lvl="2" indent="-419100">
              <a:buNone/>
              <a:tabLst>
                <a:tab pos="190500" algn="l"/>
                <a:tab pos="195263" algn="l"/>
                <a:tab pos="381000" algn="l"/>
                <a:tab pos="2008188" algn="l"/>
                <a:tab pos="8191500" algn="r"/>
              </a:tabLst>
            </a:pPr>
            <a:endParaRPr lang="de-DE" dirty="0" smtClean="0">
              <a:solidFill>
                <a:schemeClr val="accent2"/>
              </a:solidFill>
            </a:endParaRPr>
          </a:p>
          <a:p>
            <a:pPr marL="1600200" lvl="2" indent="-419100">
              <a:buNone/>
              <a:tabLst>
                <a:tab pos="190500" algn="l"/>
                <a:tab pos="195263" algn="l"/>
                <a:tab pos="381000" algn="l"/>
                <a:tab pos="2008188" algn="l"/>
                <a:tab pos="8191500" algn="r"/>
              </a:tabLst>
            </a:pPr>
            <a:endParaRPr lang="de-DE" b="1" dirty="0" smtClean="0">
              <a:solidFill>
                <a:schemeClr val="accent2"/>
              </a:solidFill>
            </a:endParaRPr>
          </a:p>
          <a:p>
            <a:pPr marL="1600200" lvl="2" indent="-419100">
              <a:buNone/>
              <a:tabLst>
                <a:tab pos="190500" algn="l"/>
                <a:tab pos="195263" algn="l"/>
                <a:tab pos="381000" algn="l"/>
                <a:tab pos="2008188" algn="l"/>
                <a:tab pos="8191500" algn="r"/>
              </a:tabLst>
            </a:pPr>
            <a:endParaRPr lang="de-DE" dirty="0" smtClean="0">
              <a:solidFill>
                <a:schemeClr val="accent2"/>
              </a:solidFill>
            </a:endParaRPr>
          </a:p>
          <a:p>
            <a:pPr marL="1600200" lvl="2" indent="-419100">
              <a:buNone/>
              <a:tabLst>
                <a:tab pos="190500" algn="l"/>
                <a:tab pos="195263" algn="l"/>
                <a:tab pos="381000" algn="l"/>
                <a:tab pos="2008188" algn="l"/>
                <a:tab pos="8191500" algn="r"/>
              </a:tabLst>
            </a:pPr>
            <a:endParaRPr lang="de-DE" dirty="0" smtClean="0">
              <a:solidFill>
                <a:schemeClr val="accent2"/>
              </a:solidFill>
            </a:endParaRPr>
          </a:p>
        </p:txBody>
      </p:sp>
      <p:sp>
        <p:nvSpPr>
          <p:cNvPr id="5" name="Rectangle 4"/>
          <p:cNvSpPr/>
          <p:nvPr/>
        </p:nvSpPr>
        <p:spPr>
          <a:xfrm>
            <a:off x="2766117" y="1086090"/>
            <a:ext cx="7520884" cy="658642"/>
          </a:xfrm>
          <a:prstGeom prst="rect">
            <a:avLst/>
          </a:prstGeom>
        </p:spPr>
        <p:txBody>
          <a:bodyPr wrap="square">
            <a:spAutoFit/>
          </a:bodyPr>
          <a:lstStyle/>
          <a:p>
            <a:pPr>
              <a:lnSpc>
                <a:spcPct val="100000"/>
              </a:lnSpc>
              <a:spcBef>
                <a:spcPct val="30000"/>
              </a:spcBef>
              <a:buClrTx/>
              <a:defRPr/>
            </a:pPr>
            <a:r>
              <a:rPr lang="en-US" sz="1600" dirty="0">
                <a:solidFill>
                  <a:schemeClr val="bg2"/>
                </a:solidFill>
              </a:rPr>
              <a:t>How much money and time was on average assigned in the different </a:t>
            </a:r>
          </a:p>
          <a:p>
            <a:pPr>
              <a:lnSpc>
                <a:spcPct val="100000"/>
              </a:lnSpc>
              <a:spcBef>
                <a:spcPct val="30000"/>
              </a:spcBef>
              <a:buClrTx/>
              <a:defRPr/>
            </a:pPr>
            <a:r>
              <a:rPr lang="en-US" sz="1600" dirty="0">
                <a:solidFill>
                  <a:schemeClr val="bg2"/>
                </a:solidFill>
              </a:rPr>
              <a:t>funding instruments of the SNSF? </a:t>
            </a:r>
          </a:p>
        </p:txBody>
      </p:sp>
      <p:pic>
        <p:nvPicPr>
          <p:cNvPr id="2" name="Picture 1"/>
          <p:cNvPicPr>
            <a:picLocks noChangeAspect="1"/>
          </p:cNvPicPr>
          <p:nvPr/>
        </p:nvPicPr>
        <p:blipFill>
          <a:blip r:embed="rId3"/>
          <a:stretch>
            <a:fillRect/>
          </a:stretch>
        </p:blipFill>
        <p:spPr>
          <a:xfrm>
            <a:off x="2526083" y="1782285"/>
            <a:ext cx="8044111" cy="4610955"/>
          </a:xfrm>
          <a:prstGeom prst="rect">
            <a:avLst/>
          </a:prstGeom>
        </p:spPr>
      </p:pic>
    </p:spTree>
    <p:extLst>
      <p:ext uri="{BB962C8B-B14F-4D97-AF65-F5344CB8AC3E}">
        <p14:creationId xmlns:p14="http://schemas.microsoft.com/office/powerpoint/2010/main" val="2231619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de-DE" sz="3200" dirty="0" err="1" smtClean="0">
                <a:solidFill>
                  <a:srgbClr val="003399"/>
                </a:solidFill>
                <a:latin typeface="Calibri "/>
              </a:rPr>
              <a:t>Use</a:t>
            </a:r>
            <a:r>
              <a:rPr lang="de-DE" sz="3200" dirty="0" smtClean="0">
                <a:solidFill>
                  <a:srgbClr val="003399"/>
                </a:solidFill>
                <a:latin typeface="Calibri "/>
              </a:rPr>
              <a:t> </a:t>
            </a:r>
            <a:r>
              <a:rPr lang="de-DE" sz="3200" dirty="0" err="1" smtClean="0">
                <a:solidFill>
                  <a:srgbClr val="003399"/>
                </a:solidFill>
                <a:latin typeface="Calibri "/>
              </a:rPr>
              <a:t>of</a:t>
            </a:r>
            <a:r>
              <a:rPr lang="de-DE" sz="3200" dirty="0" smtClean="0">
                <a:solidFill>
                  <a:srgbClr val="003399"/>
                </a:solidFill>
                <a:latin typeface="Calibri "/>
              </a:rPr>
              <a:t> </a:t>
            </a:r>
            <a:r>
              <a:rPr lang="de-DE" sz="3200" dirty="0" err="1" smtClean="0">
                <a:solidFill>
                  <a:srgbClr val="003399"/>
                </a:solidFill>
                <a:latin typeface="Calibri "/>
              </a:rPr>
              <a:t>approved</a:t>
            </a:r>
            <a:r>
              <a:rPr lang="de-DE" sz="3200" dirty="0" smtClean="0">
                <a:solidFill>
                  <a:srgbClr val="003399"/>
                </a:solidFill>
                <a:latin typeface="Calibri "/>
              </a:rPr>
              <a:t> </a:t>
            </a:r>
            <a:r>
              <a:rPr lang="de-DE" sz="3200" dirty="0" err="1" smtClean="0">
                <a:solidFill>
                  <a:srgbClr val="003399"/>
                </a:solidFill>
                <a:latin typeface="Calibri "/>
              </a:rPr>
              <a:t>amounts</a:t>
            </a:r>
            <a:r>
              <a:rPr lang="de-DE" sz="3200" dirty="0" smtClean="0">
                <a:solidFill>
                  <a:srgbClr val="003399"/>
                </a:solidFill>
                <a:latin typeface="Calibri "/>
              </a:rPr>
              <a:t> </a:t>
            </a:r>
            <a:r>
              <a:rPr lang="de-DE" sz="3200" dirty="0" smtClean="0">
                <a:solidFill>
                  <a:srgbClr val="FF6600"/>
                </a:solidFill>
                <a:latin typeface="Calibri "/>
              </a:rPr>
              <a:t>2013</a:t>
            </a:r>
            <a:r>
              <a:rPr lang="en-GB" dirty="0"/>
              <a:t/>
            </a:r>
            <a:br>
              <a:rPr lang="en-GB" dirty="0"/>
            </a:br>
            <a:endParaRPr lang="en-GB" b="0" dirty="0"/>
          </a:p>
        </p:txBody>
      </p:sp>
      <p:sp>
        <p:nvSpPr>
          <p:cNvPr id="129027" name="Rectangle 3"/>
          <p:cNvSpPr>
            <a:spLocks noGrp="1" noChangeArrowheads="1"/>
          </p:cNvSpPr>
          <p:nvPr>
            <p:ph type="body" idx="1"/>
          </p:nvPr>
        </p:nvSpPr>
        <p:spPr/>
        <p:txBody>
          <a:bodyPr/>
          <a:lstStyle/>
          <a:p>
            <a:pPr marL="190500" indent="-190500" eaLnBrk="0" hangingPunct="0">
              <a:buSzPct val="75000"/>
              <a:buNone/>
              <a:tabLst>
                <a:tab pos="190500" algn="l"/>
                <a:tab pos="195263" algn="l"/>
                <a:tab pos="381000" algn="l"/>
                <a:tab pos="2008188" algn="l"/>
                <a:tab pos="8191500" algn="r"/>
              </a:tabLst>
            </a:pPr>
            <a:endParaRPr lang="en-GB" dirty="0"/>
          </a:p>
          <a:p>
            <a:pPr marL="190500" indent="-190500" eaLnBrk="0" hangingPunct="0">
              <a:buSzPct val="75000"/>
              <a:buNone/>
              <a:tabLst>
                <a:tab pos="190500" algn="l"/>
                <a:tab pos="195263" algn="l"/>
                <a:tab pos="381000" algn="l"/>
                <a:tab pos="2008188" algn="l"/>
                <a:tab pos="8191500" algn="r"/>
              </a:tabLst>
            </a:pPr>
            <a:r>
              <a:rPr lang="en-GB" dirty="0"/>
              <a:t>	</a:t>
            </a:r>
            <a:r>
              <a:rPr lang="en-GB" dirty="0">
                <a:solidFill>
                  <a:schemeClr val="accent2"/>
                </a:solidFill>
              </a:rPr>
              <a:t>		 	</a:t>
            </a:r>
            <a:endParaRPr lang="en-GB" dirty="0">
              <a:solidFill>
                <a:schemeClr val="accent2"/>
              </a:solidFill>
              <a:cs typeface="Times New Roman" pitchFamily="18" charset="0"/>
            </a:endParaRPr>
          </a:p>
          <a:p>
            <a:pPr marL="190500" indent="-190500">
              <a:tabLst>
                <a:tab pos="190500" algn="l"/>
                <a:tab pos="195263" algn="l"/>
                <a:tab pos="381000" algn="l"/>
                <a:tab pos="2008188" algn="l"/>
                <a:tab pos="8191500" algn="r"/>
              </a:tabLst>
            </a:pPr>
            <a:endParaRPr lang="en-GB" dirty="0">
              <a:cs typeface="Times New Roman" pitchFamily="18" charset="0"/>
            </a:endParaRPr>
          </a:p>
          <a:p>
            <a:pPr marL="190500" indent="-190500">
              <a:tabLst>
                <a:tab pos="190500" algn="l"/>
                <a:tab pos="195263" algn="l"/>
                <a:tab pos="381000" algn="l"/>
                <a:tab pos="2008188" algn="l"/>
                <a:tab pos="8191500" algn="r"/>
              </a:tabLst>
            </a:pPr>
            <a:endParaRPr lang="en-GB" dirty="0"/>
          </a:p>
          <a:p>
            <a:pPr marL="1600200" lvl="2" indent="-419100">
              <a:buNone/>
              <a:tabLst>
                <a:tab pos="190500" algn="l"/>
                <a:tab pos="195263" algn="l"/>
                <a:tab pos="381000" algn="l"/>
                <a:tab pos="2008188" algn="l"/>
                <a:tab pos="8191500" algn="r"/>
              </a:tabLst>
            </a:pPr>
            <a:endParaRPr lang="en-GB" dirty="0">
              <a:solidFill>
                <a:schemeClr val="accent2"/>
              </a:solidFill>
            </a:endParaRPr>
          </a:p>
          <a:p>
            <a:pPr marL="1600200" lvl="2" indent="-419100">
              <a:buNone/>
              <a:tabLst>
                <a:tab pos="190500" algn="l"/>
                <a:tab pos="195263" algn="l"/>
                <a:tab pos="381000" algn="l"/>
                <a:tab pos="2008188" algn="l"/>
                <a:tab pos="8191500" algn="r"/>
              </a:tabLst>
            </a:pPr>
            <a:endParaRPr lang="en-GB" b="1" dirty="0">
              <a:solidFill>
                <a:schemeClr val="accent2"/>
              </a:solidFill>
            </a:endParaRPr>
          </a:p>
          <a:p>
            <a:pPr marL="1600200" lvl="2" indent="-419100">
              <a:buNone/>
              <a:tabLst>
                <a:tab pos="190500" algn="l"/>
                <a:tab pos="195263" algn="l"/>
                <a:tab pos="381000" algn="l"/>
                <a:tab pos="2008188" algn="l"/>
                <a:tab pos="8191500" algn="r"/>
              </a:tabLst>
            </a:pPr>
            <a:endParaRPr lang="en-GB" dirty="0">
              <a:solidFill>
                <a:schemeClr val="accent2"/>
              </a:solidFill>
            </a:endParaRPr>
          </a:p>
          <a:p>
            <a:pPr marL="1600200" lvl="2" indent="-419100">
              <a:buNone/>
              <a:tabLst>
                <a:tab pos="190500" algn="l"/>
                <a:tab pos="195263" algn="l"/>
                <a:tab pos="381000" algn="l"/>
                <a:tab pos="2008188" algn="l"/>
                <a:tab pos="8191500" algn="r"/>
              </a:tabLst>
            </a:pPr>
            <a:endParaRPr lang="en-GB" dirty="0">
              <a:solidFill>
                <a:schemeClr val="accent2"/>
              </a:solidFill>
            </a:endParaRPr>
          </a:p>
        </p:txBody>
      </p:sp>
      <p:sp>
        <p:nvSpPr>
          <p:cNvPr id="5" name="Text Box 4"/>
          <p:cNvSpPr txBox="1">
            <a:spLocks noChangeArrowheads="1"/>
          </p:cNvSpPr>
          <p:nvPr/>
        </p:nvSpPr>
        <p:spPr bwMode="auto">
          <a:xfrm>
            <a:off x="7019926" y="5535414"/>
            <a:ext cx="3267075" cy="333425"/>
          </a:xfrm>
          <a:prstGeom prst="rect">
            <a:avLst/>
          </a:prstGeom>
          <a:noFill/>
          <a:ln w="9525">
            <a:noFill/>
            <a:miter lim="800000"/>
            <a:headEnd/>
            <a:tailEnd/>
          </a:ln>
        </p:spPr>
        <p:txBody>
          <a:bodyPr wrap="square" lIns="0" tIns="0" rIns="0" bIns="0">
            <a:spAutoFit/>
          </a:bodyPr>
          <a:lstStyle/>
          <a:p>
            <a:pPr algn="r">
              <a:lnSpc>
                <a:spcPts val="2600"/>
              </a:lnSpc>
              <a:spcBef>
                <a:spcPct val="50000"/>
              </a:spcBef>
              <a:buClr>
                <a:schemeClr val="tx1"/>
              </a:buClr>
            </a:pPr>
            <a:r>
              <a:rPr lang="de-CH" sz="2000" dirty="0">
                <a:solidFill>
                  <a:schemeClr val="accent2"/>
                </a:solidFill>
                <a:cs typeface="Times New Roman" pitchFamily="18" charset="0"/>
              </a:rPr>
              <a:t>Total: CHF 818.8 </a:t>
            </a:r>
            <a:r>
              <a:rPr lang="de-CH" sz="2000" dirty="0" err="1">
                <a:solidFill>
                  <a:schemeClr val="accent2"/>
                </a:solidFill>
                <a:cs typeface="Times New Roman" pitchFamily="18" charset="0"/>
              </a:rPr>
              <a:t>million</a:t>
            </a:r>
            <a:endParaRPr lang="de-CH" sz="2000" dirty="0">
              <a:solidFill>
                <a:schemeClr val="accent2"/>
              </a:solidFill>
              <a:cs typeface="Times New Roman" pitchFamily="18" charset="0"/>
            </a:endParaRPr>
          </a:p>
        </p:txBody>
      </p:sp>
      <p:pic>
        <p:nvPicPr>
          <p:cNvPr id="6" name="Bild 4" descr="00_snf_1.4_EN.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757494" y="1825625"/>
            <a:ext cx="7782396" cy="353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4730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3"/>
          <p:cNvSpPr txBox="1">
            <a:spLocks/>
          </p:cNvSpPr>
          <p:nvPr/>
        </p:nvSpPr>
        <p:spPr bwMode="auto">
          <a:xfrm>
            <a:off x="2503489" y="841375"/>
            <a:ext cx="7412037"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57200" indent="-4572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2pPr>
            <a:lvl3pPr marL="11430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9pPr>
          </a:lstStyle>
          <a:p>
            <a:pPr eaLnBrk="1" hangingPunct="1">
              <a:spcBef>
                <a:spcPct val="0"/>
              </a:spcBef>
              <a:buFontTx/>
              <a:buNone/>
            </a:pPr>
            <a:r>
              <a:rPr lang="en-US" sz="3200" dirty="0" smtClean="0">
                <a:solidFill>
                  <a:srgbClr val="003399"/>
                </a:solidFill>
              </a:rPr>
              <a:t>In summary….</a:t>
            </a:r>
            <a:endParaRPr lang="de-CH" sz="3200" dirty="0">
              <a:solidFill>
                <a:srgbClr val="FF0000"/>
              </a:solidFill>
            </a:endParaRPr>
          </a:p>
        </p:txBody>
      </p:sp>
      <p:sp>
        <p:nvSpPr>
          <p:cNvPr id="30724" name="Rechteck 3"/>
          <p:cNvSpPr>
            <a:spLocks noChangeArrowheads="1"/>
          </p:cNvSpPr>
          <p:nvPr/>
        </p:nvSpPr>
        <p:spPr bwMode="auto">
          <a:xfrm>
            <a:off x="2758839" y="1819108"/>
            <a:ext cx="7423150" cy="4272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2pPr>
            <a:lvl3pPr marL="11430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9pPr>
          </a:lstStyle>
          <a:p>
            <a:pPr>
              <a:lnSpc>
                <a:spcPts val="2600"/>
              </a:lnSpc>
              <a:spcBef>
                <a:spcPts val="400"/>
              </a:spcBef>
              <a:buClr>
                <a:schemeClr val="tx1"/>
              </a:buClr>
              <a:buNone/>
            </a:pPr>
            <a:r>
              <a:rPr lang="de-CH" sz="1800" b="1" dirty="0" err="1"/>
              <a:t>Funded</a:t>
            </a:r>
            <a:r>
              <a:rPr lang="de-CH" sz="1800" b="1" dirty="0"/>
              <a:t> </a:t>
            </a:r>
            <a:r>
              <a:rPr lang="de-CH" sz="1800" b="1" dirty="0" err="1"/>
              <a:t>over</a:t>
            </a:r>
            <a:r>
              <a:rPr lang="de-CH" sz="1800" b="1" dirty="0"/>
              <a:t> 3400 </a:t>
            </a:r>
            <a:r>
              <a:rPr lang="de-CH" sz="1800" b="1" dirty="0" err="1"/>
              <a:t>projects</a:t>
            </a:r>
            <a:r>
              <a:rPr lang="de-CH" sz="1800" b="1" dirty="0"/>
              <a:t> in </a:t>
            </a:r>
            <a:r>
              <a:rPr lang="de-CH" sz="1800" b="1" dirty="0">
                <a:solidFill>
                  <a:srgbClr val="FF6600"/>
                </a:solidFill>
              </a:rPr>
              <a:t>2013</a:t>
            </a:r>
          </a:p>
          <a:p>
            <a:pPr lvl="1">
              <a:lnSpc>
                <a:spcPts val="2600"/>
              </a:lnSpc>
              <a:spcBef>
                <a:spcPts val="400"/>
              </a:spcBef>
              <a:buClr>
                <a:schemeClr val="tx1"/>
              </a:buClr>
              <a:buNone/>
            </a:pPr>
            <a:r>
              <a:rPr lang="de-CH" sz="1800" dirty="0">
                <a:ea typeface="MS PGothic" panose="020B0600070205080204" pitchFamily="34" charset="-128"/>
              </a:rPr>
              <a:t>1700 </a:t>
            </a:r>
            <a:r>
              <a:rPr lang="de-CH" sz="1800" dirty="0" err="1">
                <a:ea typeface="MS PGothic" panose="020B0600070205080204" pitchFamily="34" charset="-128"/>
              </a:rPr>
              <a:t>grants</a:t>
            </a:r>
            <a:r>
              <a:rPr lang="de-CH" sz="1800" dirty="0">
                <a:ea typeface="MS PGothic" panose="020B0600070205080204" pitchFamily="34" charset="-128"/>
              </a:rPr>
              <a:t> </a:t>
            </a:r>
            <a:r>
              <a:rPr lang="de-CH" sz="1800" dirty="0" err="1">
                <a:ea typeface="MS PGothic" panose="020B0600070205080204" pitchFamily="34" charset="-128"/>
              </a:rPr>
              <a:t>for</a:t>
            </a:r>
            <a:r>
              <a:rPr lang="de-CH" sz="1800" dirty="0">
                <a:ea typeface="MS PGothic" panose="020B0600070205080204" pitchFamily="34" charset="-128"/>
              </a:rPr>
              <a:t> </a:t>
            </a:r>
            <a:r>
              <a:rPr lang="de-CH" sz="1800" dirty="0" err="1">
                <a:ea typeface="MS PGothic" panose="020B0600070205080204" pitchFamily="34" charset="-128"/>
              </a:rPr>
              <a:t>projects</a:t>
            </a:r>
            <a:r>
              <a:rPr lang="de-CH" sz="1800" dirty="0">
                <a:ea typeface="MS PGothic" panose="020B0600070205080204" pitchFamily="34" charset="-128"/>
              </a:rPr>
              <a:t> and </a:t>
            </a:r>
            <a:r>
              <a:rPr lang="de-CH" sz="1800" dirty="0" err="1">
                <a:ea typeface="MS PGothic" panose="020B0600070205080204" pitchFamily="34" charset="-128"/>
              </a:rPr>
              <a:t>programs</a:t>
            </a:r>
            <a:endParaRPr lang="de-CH" sz="1800" dirty="0">
              <a:ea typeface="MS PGothic" panose="020B0600070205080204" pitchFamily="34" charset="-128"/>
            </a:endParaRPr>
          </a:p>
          <a:p>
            <a:pPr lvl="1">
              <a:lnSpc>
                <a:spcPts val="2600"/>
              </a:lnSpc>
              <a:spcBef>
                <a:spcPts val="400"/>
              </a:spcBef>
              <a:buClr>
                <a:schemeClr val="tx1"/>
              </a:buClr>
              <a:buNone/>
            </a:pPr>
            <a:r>
              <a:rPr lang="de-CH" sz="1800" dirty="0">
                <a:ea typeface="MS PGothic" panose="020B0600070205080204" pitchFamily="34" charset="-128"/>
              </a:rPr>
              <a:t>1400 </a:t>
            </a:r>
            <a:r>
              <a:rPr lang="de-CH" sz="1800" dirty="0" err="1">
                <a:ea typeface="MS PGothic" panose="020B0600070205080204" pitchFamily="34" charset="-128"/>
              </a:rPr>
              <a:t>career</a:t>
            </a:r>
            <a:r>
              <a:rPr lang="de-CH" sz="1800" dirty="0">
                <a:ea typeface="MS PGothic" panose="020B0600070205080204" pitchFamily="34" charset="-128"/>
              </a:rPr>
              <a:t> </a:t>
            </a:r>
            <a:r>
              <a:rPr lang="de-CH" sz="1800" dirty="0" err="1">
                <a:ea typeface="MS PGothic" panose="020B0600070205080204" pitchFamily="34" charset="-128"/>
              </a:rPr>
              <a:t>grants</a:t>
            </a:r>
            <a:endParaRPr lang="de-CH" sz="1800" dirty="0">
              <a:ea typeface="MS PGothic" panose="020B0600070205080204" pitchFamily="34" charset="-128"/>
            </a:endParaRPr>
          </a:p>
          <a:p>
            <a:pPr lvl="1">
              <a:lnSpc>
                <a:spcPts val="2600"/>
              </a:lnSpc>
              <a:spcBef>
                <a:spcPts val="400"/>
              </a:spcBef>
              <a:buClr>
                <a:schemeClr val="tx1"/>
              </a:buClr>
              <a:buNone/>
            </a:pPr>
            <a:r>
              <a:rPr lang="de-CH" sz="1800" dirty="0">
                <a:ea typeface="MS PGothic" panose="020B0600070205080204" pitchFamily="34" charset="-128"/>
              </a:rPr>
              <a:t>  400 </a:t>
            </a:r>
            <a:r>
              <a:rPr lang="de-CH" sz="1800" dirty="0" err="1">
                <a:ea typeface="MS PGothic" panose="020B0600070205080204" pitchFamily="34" charset="-128"/>
              </a:rPr>
              <a:t>grants</a:t>
            </a:r>
            <a:r>
              <a:rPr lang="de-CH" sz="1800" dirty="0">
                <a:ea typeface="MS PGothic" panose="020B0600070205080204" pitchFamily="34" charset="-128"/>
              </a:rPr>
              <a:t> </a:t>
            </a:r>
            <a:r>
              <a:rPr lang="de-CH" sz="1800" dirty="0" err="1">
                <a:ea typeface="MS PGothic" panose="020B0600070205080204" pitchFamily="34" charset="-128"/>
              </a:rPr>
              <a:t>for</a:t>
            </a:r>
            <a:r>
              <a:rPr lang="de-CH" sz="1800" dirty="0">
                <a:ea typeface="MS PGothic" panose="020B0600070205080204" pitchFamily="34" charset="-128"/>
              </a:rPr>
              <a:t> </a:t>
            </a:r>
            <a:r>
              <a:rPr lang="de-CH" sz="1800" dirty="0" err="1">
                <a:ea typeface="MS PGothic" panose="020B0600070205080204" pitchFamily="34" charset="-128"/>
              </a:rPr>
              <a:t>science</a:t>
            </a:r>
            <a:r>
              <a:rPr lang="de-CH" sz="1800" dirty="0">
                <a:ea typeface="MS PGothic" panose="020B0600070205080204" pitchFamily="34" charset="-128"/>
              </a:rPr>
              <a:t> </a:t>
            </a:r>
            <a:r>
              <a:rPr lang="de-CH" sz="1800" dirty="0" err="1">
                <a:ea typeface="MS PGothic" panose="020B0600070205080204" pitchFamily="34" charset="-128"/>
              </a:rPr>
              <a:t>communication</a:t>
            </a:r>
            <a:endParaRPr lang="de-CH" sz="1800" dirty="0">
              <a:ea typeface="MS PGothic" panose="020B0600070205080204" pitchFamily="34" charset="-128"/>
            </a:endParaRPr>
          </a:p>
          <a:p>
            <a:pPr lvl="1">
              <a:lnSpc>
                <a:spcPts val="2600"/>
              </a:lnSpc>
              <a:spcBef>
                <a:spcPts val="400"/>
              </a:spcBef>
              <a:buClr>
                <a:schemeClr val="tx1"/>
              </a:buClr>
              <a:buNone/>
            </a:pPr>
            <a:endParaRPr lang="de-CH" sz="1800" dirty="0">
              <a:ea typeface="MS PGothic" panose="020B0600070205080204" pitchFamily="34" charset="-128"/>
            </a:endParaRPr>
          </a:p>
          <a:p>
            <a:pPr>
              <a:lnSpc>
                <a:spcPts val="2600"/>
              </a:lnSpc>
              <a:spcBef>
                <a:spcPts val="400"/>
              </a:spcBef>
              <a:buClr>
                <a:schemeClr val="tx1"/>
              </a:buClr>
              <a:buNone/>
            </a:pPr>
            <a:r>
              <a:rPr lang="de-CH" sz="1800" b="1" dirty="0" err="1">
                <a:ea typeface="MS PGothic" panose="020B0600070205080204" pitchFamily="34" charset="-128"/>
              </a:rPr>
              <a:t>Funded</a:t>
            </a:r>
            <a:r>
              <a:rPr lang="de-CH" sz="1800" b="1" dirty="0">
                <a:ea typeface="MS PGothic" panose="020B0600070205080204" pitchFamily="34" charset="-128"/>
              </a:rPr>
              <a:t> </a:t>
            </a:r>
            <a:r>
              <a:rPr lang="de-CH" sz="1800" b="1" dirty="0" err="1">
                <a:ea typeface="MS PGothic" panose="020B0600070205080204" pitchFamily="34" charset="-128"/>
              </a:rPr>
              <a:t>over</a:t>
            </a:r>
            <a:r>
              <a:rPr lang="de-CH" sz="1800" b="1" dirty="0">
                <a:ea typeface="MS PGothic" panose="020B0600070205080204" pitchFamily="34" charset="-128"/>
              </a:rPr>
              <a:t> 8900 </a:t>
            </a:r>
            <a:r>
              <a:rPr lang="de-CH" sz="1800" b="1" dirty="0" err="1">
                <a:ea typeface="MS PGothic" panose="020B0600070205080204" pitchFamily="34" charset="-128"/>
              </a:rPr>
              <a:t>collaborators</a:t>
            </a:r>
            <a:r>
              <a:rPr lang="de-CH" sz="1800" b="1" dirty="0">
                <a:ea typeface="MS PGothic" panose="020B0600070205080204" pitchFamily="34" charset="-128"/>
              </a:rPr>
              <a:t> in </a:t>
            </a:r>
            <a:r>
              <a:rPr lang="de-CH" sz="1800" b="1" dirty="0" err="1">
                <a:ea typeface="MS PGothic" panose="020B0600070205080204" pitchFamily="34" charset="-128"/>
              </a:rPr>
              <a:t>research</a:t>
            </a:r>
            <a:r>
              <a:rPr lang="de-CH" sz="1800" b="1" dirty="0">
                <a:ea typeface="MS PGothic" panose="020B0600070205080204" pitchFamily="34" charset="-128"/>
              </a:rPr>
              <a:t> </a:t>
            </a:r>
            <a:r>
              <a:rPr lang="de-CH" sz="1800" b="1" dirty="0" err="1">
                <a:ea typeface="MS PGothic" panose="020B0600070205080204" pitchFamily="34" charset="-128"/>
              </a:rPr>
              <a:t>projects</a:t>
            </a:r>
            <a:r>
              <a:rPr lang="de-CH" sz="1800" b="1" dirty="0">
                <a:ea typeface="MS PGothic" panose="020B0600070205080204" pitchFamily="34" charset="-128"/>
              </a:rPr>
              <a:t> </a:t>
            </a:r>
          </a:p>
          <a:p>
            <a:pPr>
              <a:lnSpc>
                <a:spcPts val="2600"/>
              </a:lnSpc>
              <a:spcBef>
                <a:spcPts val="400"/>
              </a:spcBef>
              <a:buClr>
                <a:schemeClr val="tx1"/>
              </a:buClr>
              <a:buNone/>
            </a:pPr>
            <a:r>
              <a:rPr lang="de-CH" sz="1800" b="1" dirty="0">
                <a:ea typeface="MS PGothic" panose="020B0600070205080204" pitchFamily="34" charset="-128"/>
              </a:rPr>
              <a:t>in </a:t>
            </a:r>
            <a:r>
              <a:rPr lang="de-CH" sz="1800" b="1" dirty="0">
                <a:solidFill>
                  <a:srgbClr val="FF6600"/>
                </a:solidFill>
              </a:rPr>
              <a:t>2013</a:t>
            </a:r>
            <a:endParaRPr lang="de-CH" sz="1800" b="1" dirty="0">
              <a:ea typeface="MS PGothic" panose="020B0600070205080204" pitchFamily="34" charset="-128"/>
            </a:endParaRPr>
          </a:p>
          <a:p>
            <a:pPr lvl="1">
              <a:spcBef>
                <a:spcPts val="400"/>
              </a:spcBef>
              <a:buNone/>
            </a:pPr>
            <a:r>
              <a:rPr lang="de-CH" sz="1800" dirty="0">
                <a:ea typeface="MS PGothic" panose="020B0600070205080204" pitchFamily="34" charset="-128"/>
              </a:rPr>
              <a:t>7900 via </a:t>
            </a:r>
            <a:r>
              <a:rPr lang="de-CH" sz="1800" dirty="0" err="1">
                <a:ea typeface="MS PGothic" panose="020B0600070205080204" pitchFamily="34" charset="-128"/>
              </a:rPr>
              <a:t>grants</a:t>
            </a:r>
            <a:r>
              <a:rPr lang="de-CH" sz="1800" dirty="0">
                <a:ea typeface="MS PGothic" panose="020B0600070205080204" pitchFamily="34" charset="-128"/>
              </a:rPr>
              <a:t> </a:t>
            </a:r>
            <a:r>
              <a:rPr lang="de-CH" sz="1800" dirty="0" err="1">
                <a:ea typeface="MS PGothic" panose="020B0600070205080204" pitchFamily="34" charset="-128"/>
              </a:rPr>
              <a:t>for</a:t>
            </a:r>
            <a:r>
              <a:rPr lang="de-CH" sz="1800" dirty="0">
                <a:ea typeface="MS PGothic" panose="020B0600070205080204" pitchFamily="34" charset="-128"/>
              </a:rPr>
              <a:t> </a:t>
            </a:r>
            <a:r>
              <a:rPr lang="de-CH" sz="1800" dirty="0" err="1">
                <a:ea typeface="MS PGothic" panose="020B0600070205080204" pitchFamily="34" charset="-128"/>
              </a:rPr>
              <a:t>projects</a:t>
            </a:r>
            <a:r>
              <a:rPr lang="de-CH" sz="1800" dirty="0">
                <a:ea typeface="MS PGothic" panose="020B0600070205080204" pitchFamily="34" charset="-128"/>
              </a:rPr>
              <a:t> and </a:t>
            </a:r>
            <a:r>
              <a:rPr lang="de-CH" sz="1800" dirty="0" err="1">
                <a:ea typeface="MS PGothic" panose="020B0600070205080204" pitchFamily="34" charset="-128"/>
              </a:rPr>
              <a:t>programs</a:t>
            </a:r>
            <a:endParaRPr lang="de-CH" sz="1800" dirty="0">
              <a:ea typeface="MS PGothic" panose="020B0600070205080204" pitchFamily="34" charset="-128"/>
            </a:endParaRPr>
          </a:p>
          <a:p>
            <a:pPr lvl="1">
              <a:lnSpc>
                <a:spcPts val="2600"/>
              </a:lnSpc>
              <a:spcBef>
                <a:spcPts val="400"/>
              </a:spcBef>
              <a:buClr>
                <a:schemeClr val="tx1"/>
              </a:buClr>
              <a:buNone/>
            </a:pPr>
            <a:r>
              <a:rPr lang="de-CH" sz="1800" dirty="0">
                <a:ea typeface="MS PGothic" panose="020B0600070205080204" pitchFamily="34" charset="-128"/>
              </a:rPr>
              <a:t>1000 via </a:t>
            </a:r>
            <a:r>
              <a:rPr lang="de-CH" sz="1800" dirty="0" err="1">
                <a:ea typeface="MS PGothic" panose="020B0600070205080204" pitchFamily="34" charset="-128"/>
              </a:rPr>
              <a:t>career</a:t>
            </a:r>
            <a:r>
              <a:rPr lang="de-CH" sz="1800" dirty="0">
                <a:ea typeface="MS PGothic" panose="020B0600070205080204" pitchFamily="34" charset="-128"/>
              </a:rPr>
              <a:t> </a:t>
            </a:r>
            <a:r>
              <a:rPr lang="de-CH" sz="1800" dirty="0" err="1">
                <a:ea typeface="MS PGothic" panose="020B0600070205080204" pitchFamily="34" charset="-128"/>
              </a:rPr>
              <a:t>grants</a:t>
            </a:r>
            <a:endParaRPr lang="de-CH" sz="1800" dirty="0">
              <a:ea typeface="MS PGothic" panose="020B0600070205080204" pitchFamily="34" charset="-128"/>
            </a:endParaRPr>
          </a:p>
          <a:p>
            <a:pPr lvl="1">
              <a:lnSpc>
                <a:spcPts val="2600"/>
              </a:lnSpc>
              <a:spcBef>
                <a:spcPts val="400"/>
              </a:spcBef>
              <a:buClr>
                <a:schemeClr val="tx1"/>
              </a:buClr>
              <a:buNone/>
            </a:pPr>
            <a:r>
              <a:rPr lang="de-CH" sz="1600" i="1" dirty="0">
                <a:ea typeface="MS PGothic" panose="020B0600070205080204" pitchFamily="34" charset="-128"/>
              </a:rPr>
              <a:t>(76% </a:t>
            </a:r>
            <a:r>
              <a:rPr lang="de-CH" sz="1600" i="1" dirty="0" err="1">
                <a:ea typeface="MS PGothic" panose="020B0600070205080204" pitchFamily="34" charset="-128"/>
              </a:rPr>
              <a:t>under</a:t>
            </a:r>
            <a:r>
              <a:rPr lang="de-CH" sz="1600" i="1" dirty="0">
                <a:ea typeface="MS PGothic" panose="020B0600070205080204" pitchFamily="34" charset="-128"/>
              </a:rPr>
              <a:t> 35 </a:t>
            </a:r>
            <a:r>
              <a:rPr lang="de-CH" sz="1600" i="1" dirty="0" err="1">
                <a:ea typeface="MS PGothic" panose="020B0600070205080204" pitchFamily="34" charset="-128"/>
              </a:rPr>
              <a:t>years</a:t>
            </a:r>
            <a:r>
              <a:rPr lang="de-CH" sz="1600" i="1" dirty="0">
                <a:ea typeface="MS PGothic" panose="020B0600070205080204" pitchFamily="34" charset="-128"/>
              </a:rPr>
              <a:t>, 46% </a:t>
            </a:r>
            <a:r>
              <a:rPr lang="de-CH" sz="1600" i="1" dirty="0" err="1">
                <a:ea typeface="MS PGothic" panose="020B0600070205080204" pitchFamily="34" charset="-128"/>
              </a:rPr>
              <a:t>women</a:t>
            </a:r>
            <a:r>
              <a:rPr lang="de-CH" sz="1600" i="1" dirty="0">
                <a:ea typeface="MS PGothic" panose="020B0600070205080204" pitchFamily="34" charset="-128"/>
              </a:rPr>
              <a:t>)</a:t>
            </a:r>
          </a:p>
          <a:p>
            <a:pPr lvl="1">
              <a:lnSpc>
                <a:spcPts val="2600"/>
              </a:lnSpc>
              <a:spcBef>
                <a:spcPts val="400"/>
              </a:spcBef>
              <a:buClr>
                <a:schemeClr val="tx1"/>
              </a:buClr>
              <a:buNone/>
            </a:pPr>
            <a:endParaRPr lang="de-CH" sz="1800" dirty="0">
              <a:ea typeface="MS PGothic" panose="020B0600070205080204" pitchFamily="34" charset="-128"/>
            </a:endParaRPr>
          </a:p>
        </p:txBody>
      </p:sp>
    </p:spTree>
    <p:extLst>
      <p:ext uri="{BB962C8B-B14F-4D97-AF65-F5344CB8AC3E}">
        <p14:creationId xmlns:p14="http://schemas.microsoft.com/office/powerpoint/2010/main" val="4068191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ild 3" descr="20120423_SNF_Infografik_d_f_e16.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5276" y="1651000"/>
            <a:ext cx="719931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 13"/>
          <p:cNvSpPr txBox="1">
            <a:spLocks/>
          </p:cNvSpPr>
          <p:nvPr/>
        </p:nvSpPr>
        <p:spPr bwMode="auto">
          <a:xfrm>
            <a:off x="2822576" y="461388"/>
            <a:ext cx="7412037" cy="70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ts val="3800"/>
              </a:lnSpc>
              <a:spcBef>
                <a:spcPct val="0"/>
              </a:spcBef>
              <a:spcAft>
                <a:spcPct val="0"/>
              </a:spcAft>
              <a:defRPr sz="3000" b="1">
                <a:solidFill>
                  <a:schemeClr val="accent2"/>
                </a:solidFill>
                <a:latin typeface="+mj-lt"/>
                <a:ea typeface="+mj-ea"/>
                <a:cs typeface="+mj-cs"/>
              </a:defRPr>
            </a:lvl1pPr>
            <a:lvl2pPr algn="l" rtl="0" fontAlgn="base">
              <a:lnSpc>
                <a:spcPts val="3800"/>
              </a:lnSpc>
              <a:spcBef>
                <a:spcPct val="0"/>
              </a:spcBef>
              <a:spcAft>
                <a:spcPct val="0"/>
              </a:spcAft>
              <a:defRPr sz="3000" b="1">
                <a:solidFill>
                  <a:schemeClr val="accent2"/>
                </a:solidFill>
                <a:latin typeface="Verdana" pitchFamily="34" charset="0"/>
              </a:defRPr>
            </a:lvl2pPr>
            <a:lvl3pPr algn="l" rtl="0" fontAlgn="base">
              <a:lnSpc>
                <a:spcPts val="3800"/>
              </a:lnSpc>
              <a:spcBef>
                <a:spcPct val="0"/>
              </a:spcBef>
              <a:spcAft>
                <a:spcPct val="0"/>
              </a:spcAft>
              <a:defRPr sz="3000" b="1">
                <a:solidFill>
                  <a:schemeClr val="accent2"/>
                </a:solidFill>
                <a:latin typeface="Verdana" pitchFamily="34" charset="0"/>
              </a:defRPr>
            </a:lvl3pPr>
            <a:lvl4pPr algn="l" rtl="0" fontAlgn="base">
              <a:lnSpc>
                <a:spcPts val="3800"/>
              </a:lnSpc>
              <a:spcBef>
                <a:spcPct val="0"/>
              </a:spcBef>
              <a:spcAft>
                <a:spcPct val="0"/>
              </a:spcAft>
              <a:defRPr sz="3000" b="1">
                <a:solidFill>
                  <a:schemeClr val="accent2"/>
                </a:solidFill>
                <a:latin typeface="Verdana" pitchFamily="34" charset="0"/>
              </a:defRPr>
            </a:lvl4pPr>
            <a:lvl5pPr algn="l" rtl="0" fontAlgn="base">
              <a:lnSpc>
                <a:spcPts val="3800"/>
              </a:lnSpc>
              <a:spcBef>
                <a:spcPct val="0"/>
              </a:spcBef>
              <a:spcAft>
                <a:spcPct val="0"/>
              </a:spcAft>
              <a:defRPr sz="3000" b="1">
                <a:solidFill>
                  <a:schemeClr val="accent2"/>
                </a:solidFill>
                <a:latin typeface="Verdana" pitchFamily="34" charset="0"/>
              </a:defRPr>
            </a:lvl5pPr>
            <a:lvl6pPr marL="457200" algn="l" rtl="0" fontAlgn="base">
              <a:lnSpc>
                <a:spcPts val="3800"/>
              </a:lnSpc>
              <a:spcBef>
                <a:spcPct val="0"/>
              </a:spcBef>
              <a:spcAft>
                <a:spcPct val="0"/>
              </a:spcAft>
              <a:defRPr sz="3000" b="1">
                <a:solidFill>
                  <a:schemeClr val="accent2"/>
                </a:solidFill>
                <a:latin typeface="Verdana" pitchFamily="34" charset="0"/>
              </a:defRPr>
            </a:lvl6pPr>
            <a:lvl7pPr marL="914400" algn="l" rtl="0" fontAlgn="base">
              <a:lnSpc>
                <a:spcPts val="3800"/>
              </a:lnSpc>
              <a:spcBef>
                <a:spcPct val="0"/>
              </a:spcBef>
              <a:spcAft>
                <a:spcPct val="0"/>
              </a:spcAft>
              <a:defRPr sz="3000" b="1">
                <a:solidFill>
                  <a:schemeClr val="accent2"/>
                </a:solidFill>
                <a:latin typeface="Verdana" pitchFamily="34" charset="0"/>
              </a:defRPr>
            </a:lvl7pPr>
            <a:lvl8pPr marL="1371600" algn="l" rtl="0" fontAlgn="base">
              <a:lnSpc>
                <a:spcPts val="3800"/>
              </a:lnSpc>
              <a:spcBef>
                <a:spcPct val="0"/>
              </a:spcBef>
              <a:spcAft>
                <a:spcPct val="0"/>
              </a:spcAft>
              <a:defRPr sz="3000" b="1">
                <a:solidFill>
                  <a:schemeClr val="accent2"/>
                </a:solidFill>
                <a:latin typeface="Verdana" pitchFamily="34" charset="0"/>
              </a:defRPr>
            </a:lvl8pPr>
            <a:lvl9pPr marL="1828800" algn="l" rtl="0" fontAlgn="base">
              <a:lnSpc>
                <a:spcPts val="3800"/>
              </a:lnSpc>
              <a:spcBef>
                <a:spcPct val="0"/>
              </a:spcBef>
              <a:spcAft>
                <a:spcPct val="0"/>
              </a:spcAft>
              <a:defRPr sz="3000" b="1">
                <a:solidFill>
                  <a:schemeClr val="accent2"/>
                </a:solidFill>
                <a:latin typeface="Verdana" pitchFamily="34" charset="0"/>
              </a:defRPr>
            </a:lvl9pPr>
          </a:lstStyle>
          <a:p>
            <a:pPr eaLnBrk="0" hangingPunct="0">
              <a:lnSpc>
                <a:spcPts val="3400"/>
              </a:lnSpc>
            </a:pPr>
            <a:r>
              <a:rPr lang="de-DE" sz="3200" b="0" dirty="0" err="1">
                <a:solidFill>
                  <a:srgbClr val="003399"/>
                </a:solidFill>
                <a:latin typeface="Verdana" pitchFamily="-112" charset="0"/>
                <a:ea typeface="ヒラギノ角ゴ Pro W3" pitchFamily="-112" charset="-128"/>
                <a:cs typeface="Verdana" pitchFamily="-112" charset="0"/>
              </a:rPr>
              <a:t>Funding</a:t>
            </a:r>
            <a:r>
              <a:rPr lang="de-DE" sz="3200" b="0" dirty="0">
                <a:solidFill>
                  <a:srgbClr val="003399"/>
                </a:solidFill>
                <a:latin typeface="Verdana" pitchFamily="-112" charset="0"/>
                <a:ea typeface="ヒラギノ角ゴ Pro W3" pitchFamily="-112" charset="-128"/>
                <a:cs typeface="Verdana" pitchFamily="-112" charset="0"/>
              </a:rPr>
              <a:t> </a:t>
            </a:r>
            <a:r>
              <a:rPr lang="de-DE" sz="3200" b="0" dirty="0" err="1">
                <a:solidFill>
                  <a:srgbClr val="003399"/>
                </a:solidFill>
                <a:latin typeface="Verdana" pitchFamily="-112" charset="0"/>
                <a:ea typeface="ヒラギノ角ゴ Pro W3" pitchFamily="-112" charset="-128"/>
                <a:cs typeface="Verdana" pitchFamily="-112" charset="0"/>
              </a:rPr>
              <a:t>opportunities</a:t>
            </a:r>
            <a:r>
              <a:rPr lang="de-DE" sz="3200" b="0" dirty="0">
                <a:solidFill>
                  <a:srgbClr val="003399"/>
                </a:solidFill>
                <a:latin typeface="Verdana" pitchFamily="-112" charset="0"/>
                <a:ea typeface="ヒラギノ角ゴ Pro W3" pitchFamily="-112" charset="-128"/>
                <a:cs typeface="Verdana" pitchFamily="-112" charset="0"/>
              </a:rPr>
              <a:t>: </a:t>
            </a:r>
            <a:r>
              <a:rPr lang="de-DE" sz="3200" b="0" dirty="0" err="1">
                <a:solidFill>
                  <a:srgbClr val="003399"/>
                </a:solidFill>
                <a:latin typeface="Verdana" pitchFamily="-112" charset="0"/>
                <a:ea typeface="ヒラギノ角ゴ Pro W3" pitchFamily="-112" charset="-128"/>
                <a:cs typeface="Verdana" pitchFamily="-112" charset="0"/>
              </a:rPr>
              <a:t>Overview</a:t>
            </a:r>
            <a:endParaRPr lang="de-DE" sz="3200" b="0" dirty="0">
              <a:solidFill>
                <a:srgbClr val="003399"/>
              </a:solidFill>
              <a:latin typeface="Verdana" pitchFamily="-112" charset="0"/>
              <a:ea typeface="ヒラギノ角ゴ Pro W3" pitchFamily="-112" charset="-128"/>
              <a:cs typeface="Verdana" pitchFamily="-112" charset="0"/>
            </a:endParaRPr>
          </a:p>
        </p:txBody>
      </p:sp>
      <p:sp>
        <p:nvSpPr>
          <p:cNvPr id="8" name="Rectangle 6"/>
          <p:cNvSpPr/>
          <p:nvPr/>
        </p:nvSpPr>
        <p:spPr bwMode="auto">
          <a:xfrm>
            <a:off x="3638551" y="2295526"/>
            <a:ext cx="4333875" cy="276225"/>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fontAlgn="base">
              <a:lnSpc>
                <a:spcPts val="2600"/>
              </a:lnSpc>
              <a:spcBef>
                <a:spcPts val="400"/>
              </a:spcBef>
              <a:spcAft>
                <a:spcPct val="0"/>
              </a:spcAft>
              <a:buClr>
                <a:schemeClr val="tx1"/>
              </a:buClr>
              <a:tabLst>
                <a:tab pos="190500" algn="l"/>
                <a:tab pos="195263" algn="l"/>
                <a:tab pos="762000" algn="l"/>
                <a:tab pos="8001000" algn="r"/>
              </a:tabLst>
            </a:pPr>
            <a:endParaRPr lang="de-CH" sz="2200">
              <a:latin typeface="Verdana" pitchFamily="-110" charset="0"/>
              <a:ea typeface="Times New Roman" pitchFamily="-110" charset="0"/>
              <a:cs typeface="Times New Roman" pitchFamily="-110" charset="0"/>
            </a:endParaRPr>
          </a:p>
        </p:txBody>
      </p:sp>
      <p:sp>
        <p:nvSpPr>
          <p:cNvPr id="10" name="Rectangle 8"/>
          <p:cNvSpPr/>
          <p:nvPr/>
        </p:nvSpPr>
        <p:spPr bwMode="auto">
          <a:xfrm>
            <a:off x="4848226" y="1162050"/>
            <a:ext cx="1533525" cy="66675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fontAlgn="base">
              <a:lnSpc>
                <a:spcPts val="2600"/>
              </a:lnSpc>
              <a:spcBef>
                <a:spcPts val="400"/>
              </a:spcBef>
              <a:spcAft>
                <a:spcPct val="0"/>
              </a:spcAft>
              <a:buClr>
                <a:schemeClr val="tx1"/>
              </a:buClr>
              <a:tabLst>
                <a:tab pos="190500" algn="l"/>
                <a:tab pos="195263" algn="l"/>
                <a:tab pos="762000" algn="l"/>
                <a:tab pos="8001000" algn="r"/>
              </a:tabLst>
            </a:pPr>
            <a:endParaRPr lang="de-CH" sz="2200">
              <a:latin typeface="Verdana" pitchFamily="-110" charset="0"/>
              <a:ea typeface="Times New Roman" pitchFamily="-110" charset="0"/>
              <a:cs typeface="Times New Roman" pitchFamily="-110" charset="0"/>
            </a:endParaRPr>
          </a:p>
        </p:txBody>
      </p:sp>
      <p:cxnSp>
        <p:nvCxnSpPr>
          <p:cNvPr id="16" name="Straight Connector 4"/>
          <p:cNvCxnSpPr/>
          <p:nvPr/>
        </p:nvCxnSpPr>
        <p:spPr bwMode="auto">
          <a:xfrm>
            <a:off x="5249219" y="3800476"/>
            <a:ext cx="4533900" cy="9525"/>
          </a:xfrm>
          <a:prstGeom prst="line">
            <a:avLst/>
          </a:prstGeom>
          <a:noFill/>
          <a:ln w="63500" cap="flat" cmpd="sng" algn="ctr">
            <a:solidFill>
              <a:srgbClr val="FF0000"/>
            </a:solidFill>
            <a:prstDash val="solid"/>
            <a:round/>
            <a:headEnd type="none" w="med" len="med"/>
            <a:tailEnd type="none" w="med" len="med"/>
          </a:ln>
          <a:effectLst/>
        </p:spPr>
      </p:cxnSp>
      <p:cxnSp>
        <p:nvCxnSpPr>
          <p:cNvPr id="17" name="Straight Connector 5"/>
          <p:cNvCxnSpPr/>
          <p:nvPr/>
        </p:nvCxnSpPr>
        <p:spPr bwMode="auto">
          <a:xfrm>
            <a:off x="5248275" y="3495675"/>
            <a:ext cx="4533900" cy="0"/>
          </a:xfrm>
          <a:prstGeom prst="line">
            <a:avLst/>
          </a:prstGeom>
          <a:noFill/>
          <a:ln w="63500" cap="flat" cmpd="sng" algn="ctr">
            <a:solidFill>
              <a:srgbClr val="FF0000"/>
            </a:solidFill>
            <a:prstDash val="solid"/>
            <a:round/>
            <a:headEnd type="none" w="med" len="med"/>
            <a:tailEnd type="none" w="med" len="med"/>
          </a:ln>
          <a:effectLst/>
        </p:spPr>
      </p:cxnSp>
      <p:sp>
        <p:nvSpPr>
          <p:cNvPr id="18" name="Rectangle 6"/>
          <p:cNvSpPr/>
          <p:nvPr/>
        </p:nvSpPr>
        <p:spPr bwMode="auto">
          <a:xfrm>
            <a:off x="3638551" y="2295526"/>
            <a:ext cx="4333875" cy="276225"/>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fontAlgn="base">
              <a:lnSpc>
                <a:spcPts val="2600"/>
              </a:lnSpc>
              <a:spcBef>
                <a:spcPts val="400"/>
              </a:spcBef>
              <a:spcAft>
                <a:spcPct val="0"/>
              </a:spcAft>
              <a:buClr>
                <a:schemeClr val="tx1"/>
              </a:buClr>
              <a:tabLst>
                <a:tab pos="190500" algn="l"/>
                <a:tab pos="195263" algn="l"/>
                <a:tab pos="762000" algn="l"/>
                <a:tab pos="8001000" algn="r"/>
              </a:tabLst>
            </a:pPr>
            <a:endParaRPr lang="de-CH" sz="2200">
              <a:latin typeface="Verdana" pitchFamily="-110" charset="0"/>
              <a:ea typeface="Times New Roman" pitchFamily="-110" charset="0"/>
              <a:cs typeface="Times New Roman" pitchFamily="-110" charset="0"/>
            </a:endParaRPr>
          </a:p>
        </p:txBody>
      </p:sp>
      <p:sp>
        <p:nvSpPr>
          <p:cNvPr id="20" name="Rectangle 8"/>
          <p:cNvSpPr/>
          <p:nvPr/>
        </p:nvSpPr>
        <p:spPr bwMode="auto">
          <a:xfrm>
            <a:off x="4848226" y="1162050"/>
            <a:ext cx="1533525" cy="66675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fontAlgn="base">
              <a:lnSpc>
                <a:spcPts val="2600"/>
              </a:lnSpc>
              <a:spcBef>
                <a:spcPts val="400"/>
              </a:spcBef>
              <a:spcAft>
                <a:spcPct val="0"/>
              </a:spcAft>
              <a:buClr>
                <a:schemeClr val="tx1"/>
              </a:buClr>
              <a:tabLst>
                <a:tab pos="190500" algn="l"/>
                <a:tab pos="195263" algn="l"/>
                <a:tab pos="762000" algn="l"/>
                <a:tab pos="8001000" algn="r"/>
              </a:tabLst>
            </a:pPr>
            <a:endParaRPr lang="de-CH" sz="2200">
              <a:latin typeface="Verdana" pitchFamily="-110" charset="0"/>
              <a:ea typeface="Times New Roman" pitchFamily="-110" charset="0"/>
              <a:cs typeface="Times New Roman" pitchFamily="-110" charset="0"/>
            </a:endParaRPr>
          </a:p>
        </p:txBody>
      </p:sp>
      <p:cxnSp>
        <p:nvCxnSpPr>
          <p:cNvPr id="12" name="Straight Connector 5"/>
          <p:cNvCxnSpPr/>
          <p:nvPr/>
        </p:nvCxnSpPr>
        <p:spPr bwMode="auto">
          <a:xfrm>
            <a:off x="3638551" y="1982560"/>
            <a:ext cx="4272642" cy="9526"/>
          </a:xfrm>
          <a:prstGeom prst="line">
            <a:avLst/>
          </a:prstGeom>
          <a:noFill/>
          <a:ln w="63500" cap="flat" cmpd="sng" algn="ctr">
            <a:solidFill>
              <a:srgbClr val="FF0000"/>
            </a:solidFill>
            <a:prstDash val="solid"/>
            <a:round/>
            <a:headEnd type="none" w="med" len="med"/>
            <a:tailEnd type="none" w="med" len="med"/>
          </a:ln>
          <a:effectLst/>
        </p:spPr>
      </p:cxnSp>
      <p:cxnSp>
        <p:nvCxnSpPr>
          <p:cNvPr id="14" name="Straight Connector 5"/>
          <p:cNvCxnSpPr/>
          <p:nvPr/>
        </p:nvCxnSpPr>
        <p:spPr bwMode="auto">
          <a:xfrm>
            <a:off x="3638551" y="2295526"/>
            <a:ext cx="4272642" cy="0"/>
          </a:xfrm>
          <a:prstGeom prst="line">
            <a:avLst/>
          </a:prstGeom>
          <a:noFill/>
          <a:ln w="635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771183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943100" y="702129"/>
            <a:ext cx="8776607" cy="605932"/>
          </a:xfrm>
        </p:spPr>
        <p:txBody>
          <a:bodyPr>
            <a:normAutofit fontScale="90000"/>
          </a:bodyPr>
          <a:lstStyle/>
          <a:p>
            <a:r>
              <a:rPr lang="en-GB" sz="3600" dirty="0" smtClean="0">
                <a:solidFill>
                  <a:srgbClr val="003399"/>
                </a:solidFill>
                <a:latin typeface="Verdana" pitchFamily="34" charset="0"/>
                <a:cs typeface="Verdana" pitchFamily="34" charset="0"/>
              </a:rPr>
              <a:t>Projects – Funding </a:t>
            </a:r>
            <a:r>
              <a:rPr lang="de-DE" sz="3600" dirty="0" err="1" smtClean="0">
                <a:solidFill>
                  <a:srgbClr val="003399"/>
                </a:solidFill>
                <a:latin typeface="Verdana" pitchFamily="34" charset="0"/>
                <a:cs typeface="Verdana" pitchFamily="34" charset="0"/>
              </a:rPr>
              <a:t>by</a:t>
            </a:r>
            <a:r>
              <a:rPr lang="de-DE" sz="3600" dirty="0" smtClean="0">
                <a:solidFill>
                  <a:srgbClr val="003399"/>
                </a:solidFill>
                <a:latin typeface="Verdana" pitchFamily="34" charset="0"/>
                <a:cs typeface="Verdana" pitchFamily="34" charset="0"/>
              </a:rPr>
              <a:t> </a:t>
            </a:r>
            <a:r>
              <a:rPr lang="de-DE" sz="3600" dirty="0" err="1" smtClean="0">
                <a:solidFill>
                  <a:srgbClr val="003399"/>
                </a:solidFill>
                <a:latin typeface="Verdana" pitchFamily="34" charset="0"/>
                <a:cs typeface="Verdana" pitchFamily="34" charset="0"/>
              </a:rPr>
              <a:t>research</a:t>
            </a:r>
            <a:r>
              <a:rPr lang="de-DE" sz="3600" dirty="0" smtClean="0">
                <a:solidFill>
                  <a:srgbClr val="003399"/>
                </a:solidFill>
                <a:latin typeface="Verdana" pitchFamily="34" charset="0"/>
                <a:cs typeface="Verdana" pitchFamily="34" charset="0"/>
              </a:rPr>
              <a:t> </a:t>
            </a:r>
            <a:r>
              <a:rPr lang="de-DE" sz="3600" dirty="0" err="1" smtClean="0">
                <a:solidFill>
                  <a:srgbClr val="003399"/>
                </a:solidFill>
                <a:latin typeface="Verdana" pitchFamily="34" charset="0"/>
                <a:cs typeface="Verdana" pitchFamily="34" charset="0"/>
              </a:rPr>
              <a:t>area</a:t>
            </a:r>
            <a:r>
              <a:rPr lang="de-DE" sz="3600" dirty="0" smtClean="0">
                <a:solidFill>
                  <a:srgbClr val="003399"/>
                </a:solidFill>
                <a:latin typeface="Verdana" pitchFamily="34" charset="0"/>
                <a:cs typeface="Verdana" pitchFamily="34" charset="0"/>
              </a:rPr>
              <a:t> </a:t>
            </a:r>
            <a:r>
              <a:rPr lang="de-DE" sz="3600" dirty="0" smtClean="0">
                <a:solidFill>
                  <a:srgbClr val="FF6600"/>
                </a:solidFill>
                <a:latin typeface="Verdana" pitchFamily="34" charset="0"/>
                <a:cs typeface="Verdana" pitchFamily="34" charset="0"/>
              </a:rPr>
              <a:t>2013</a:t>
            </a:r>
            <a:r>
              <a:rPr lang="en-GB" dirty="0" smtClean="0">
                <a:latin typeface="Verdana" pitchFamily="34" charset="0"/>
                <a:cs typeface="Verdana" pitchFamily="34" charset="0"/>
              </a:rPr>
              <a:t/>
            </a:r>
            <a:br>
              <a:rPr lang="en-GB" dirty="0" smtClean="0">
                <a:latin typeface="Verdana" pitchFamily="34" charset="0"/>
                <a:cs typeface="Verdana" pitchFamily="34" charset="0"/>
              </a:rPr>
            </a:br>
            <a:endParaRPr lang="en-GB" dirty="0" smtClean="0">
              <a:latin typeface="Verdana" pitchFamily="34" charset="0"/>
              <a:cs typeface="Verdana" pitchFamily="34" charset="0"/>
            </a:endParaRPr>
          </a:p>
        </p:txBody>
      </p:sp>
      <p:sp>
        <p:nvSpPr>
          <p:cNvPr id="5" name="Text Box 4"/>
          <p:cNvSpPr txBox="1">
            <a:spLocks noChangeArrowheads="1"/>
          </p:cNvSpPr>
          <p:nvPr/>
        </p:nvSpPr>
        <p:spPr bwMode="auto">
          <a:xfrm>
            <a:off x="7096125" y="5761176"/>
            <a:ext cx="3324224" cy="333425"/>
          </a:xfrm>
          <a:prstGeom prst="rect">
            <a:avLst/>
          </a:prstGeom>
          <a:noFill/>
          <a:ln w="9525">
            <a:noFill/>
            <a:miter lim="800000"/>
            <a:headEnd/>
            <a:tailEnd/>
          </a:ln>
        </p:spPr>
        <p:txBody>
          <a:bodyPr wrap="square" lIns="0" tIns="0" rIns="0" bIns="0">
            <a:spAutoFit/>
          </a:bodyPr>
          <a:lstStyle/>
          <a:p>
            <a:pPr>
              <a:lnSpc>
                <a:spcPts val="2600"/>
              </a:lnSpc>
              <a:spcBef>
                <a:spcPct val="50000"/>
              </a:spcBef>
              <a:buClr>
                <a:schemeClr val="tx1"/>
              </a:buClr>
            </a:pPr>
            <a:r>
              <a:rPr lang="de-CH" sz="2000" dirty="0">
                <a:solidFill>
                  <a:schemeClr val="accent2"/>
                </a:solidFill>
                <a:cs typeface="Times New Roman" pitchFamily="18" charset="0"/>
              </a:rPr>
              <a:t>Total: CHF 416.5 </a:t>
            </a:r>
            <a:r>
              <a:rPr lang="de-CH" sz="2000" dirty="0" err="1">
                <a:solidFill>
                  <a:schemeClr val="accent2"/>
                </a:solidFill>
                <a:cs typeface="Times New Roman" pitchFamily="18" charset="0"/>
              </a:rPr>
              <a:t>million</a:t>
            </a:r>
            <a:endParaRPr lang="de-CH" sz="2000" dirty="0">
              <a:solidFill>
                <a:schemeClr val="accent2"/>
              </a:solidFill>
              <a:cs typeface="Times New Roman" pitchFamily="18" charset="0"/>
            </a:endParaRPr>
          </a:p>
        </p:txBody>
      </p:sp>
      <p:pic>
        <p:nvPicPr>
          <p:cNvPr id="6" name="Bild 4" descr="00_snf_2.1_EN.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25750" y="1937676"/>
            <a:ext cx="7679732" cy="3193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1568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477736" y="604157"/>
            <a:ext cx="8809265" cy="915081"/>
          </a:xfrm>
        </p:spPr>
        <p:txBody>
          <a:bodyPr>
            <a:noAutofit/>
          </a:bodyPr>
          <a:lstStyle/>
          <a:p>
            <a:r>
              <a:rPr lang="en-GB" sz="3200" dirty="0">
                <a:solidFill>
                  <a:srgbClr val="003399"/>
                </a:solidFill>
                <a:latin typeface="Verdana" pitchFamily="34" charset="0"/>
                <a:cs typeface="Verdana" pitchFamily="34" charset="0"/>
              </a:rPr>
              <a:t>Careers – Funding </a:t>
            </a:r>
            <a:r>
              <a:rPr lang="de-DE" sz="3200" dirty="0" err="1">
                <a:solidFill>
                  <a:srgbClr val="003399"/>
                </a:solidFill>
                <a:latin typeface="Verdana" pitchFamily="34" charset="0"/>
                <a:cs typeface="Verdana" pitchFamily="34" charset="0"/>
              </a:rPr>
              <a:t>by</a:t>
            </a:r>
            <a:r>
              <a:rPr lang="de-DE" sz="3200" dirty="0">
                <a:solidFill>
                  <a:srgbClr val="003399"/>
                </a:solidFill>
                <a:latin typeface="Verdana" pitchFamily="34" charset="0"/>
                <a:cs typeface="Verdana" pitchFamily="34" charset="0"/>
              </a:rPr>
              <a:t> </a:t>
            </a:r>
            <a:r>
              <a:rPr lang="de-DE" sz="3200" dirty="0" err="1">
                <a:solidFill>
                  <a:srgbClr val="003399"/>
                </a:solidFill>
                <a:latin typeface="Verdana" pitchFamily="34" charset="0"/>
                <a:cs typeface="Verdana" pitchFamily="34" charset="0"/>
              </a:rPr>
              <a:t>research</a:t>
            </a:r>
            <a:r>
              <a:rPr lang="de-DE" sz="3200" dirty="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area</a:t>
            </a:r>
            <a:r>
              <a:rPr lang="de-DE" sz="3200" dirty="0" smtClean="0">
                <a:solidFill>
                  <a:srgbClr val="003399"/>
                </a:solidFill>
                <a:latin typeface="Verdana" pitchFamily="34" charset="0"/>
                <a:cs typeface="Verdana" pitchFamily="34" charset="0"/>
              </a:rPr>
              <a:t> </a:t>
            </a:r>
            <a:r>
              <a:rPr lang="de-DE" sz="3200" dirty="0" smtClean="0">
                <a:solidFill>
                  <a:srgbClr val="FF6600"/>
                </a:solidFill>
                <a:latin typeface="Verdana" pitchFamily="34" charset="0"/>
                <a:cs typeface="Verdana" pitchFamily="34" charset="0"/>
              </a:rPr>
              <a:t>2013</a:t>
            </a:r>
            <a:r>
              <a:rPr lang="en-GB" sz="3200" dirty="0" smtClean="0">
                <a:latin typeface="Verdana" pitchFamily="34" charset="0"/>
                <a:cs typeface="Verdana" pitchFamily="34" charset="0"/>
              </a:rPr>
              <a:t/>
            </a:r>
            <a:br>
              <a:rPr lang="en-GB" sz="3200" dirty="0" smtClean="0">
                <a:latin typeface="Verdana" pitchFamily="34" charset="0"/>
                <a:cs typeface="Verdana" pitchFamily="34" charset="0"/>
              </a:rPr>
            </a:br>
            <a:endParaRPr lang="en-GB" sz="3200" dirty="0" smtClean="0">
              <a:latin typeface="Verdana" pitchFamily="34" charset="0"/>
              <a:cs typeface="Verdana" pitchFamily="34" charset="0"/>
            </a:endParaRPr>
          </a:p>
        </p:txBody>
      </p:sp>
      <p:sp>
        <p:nvSpPr>
          <p:cNvPr id="5" name="Text Box 3"/>
          <p:cNvSpPr txBox="1">
            <a:spLocks noChangeArrowheads="1"/>
          </p:cNvSpPr>
          <p:nvPr/>
        </p:nvSpPr>
        <p:spPr bwMode="auto">
          <a:xfrm>
            <a:off x="7039583" y="5724220"/>
            <a:ext cx="3121566" cy="333425"/>
          </a:xfrm>
          <a:prstGeom prst="rect">
            <a:avLst/>
          </a:prstGeom>
          <a:noFill/>
          <a:ln w="9525">
            <a:noFill/>
            <a:miter lim="800000"/>
            <a:headEnd/>
            <a:tailEnd/>
          </a:ln>
        </p:spPr>
        <p:txBody>
          <a:bodyPr wrap="square" lIns="0" tIns="0" rIns="0" bIns="0">
            <a:spAutoFit/>
          </a:bodyPr>
          <a:lstStyle/>
          <a:p>
            <a:pPr>
              <a:lnSpc>
                <a:spcPts val="2600"/>
              </a:lnSpc>
              <a:spcBef>
                <a:spcPct val="50000"/>
              </a:spcBef>
              <a:buClr>
                <a:schemeClr val="tx1"/>
              </a:buClr>
            </a:pPr>
            <a:r>
              <a:rPr lang="de-CH" sz="2000" dirty="0">
                <a:solidFill>
                  <a:schemeClr val="accent2"/>
                </a:solidFill>
                <a:cs typeface="Times New Roman" pitchFamily="18" charset="0"/>
              </a:rPr>
              <a:t>Total: CHF 179.2 </a:t>
            </a:r>
            <a:r>
              <a:rPr lang="de-CH" sz="2000" dirty="0" err="1">
                <a:solidFill>
                  <a:schemeClr val="accent2"/>
                </a:solidFill>
                <a:cs typeface="Times New Roman" pitchFamily="18" charset="0"/>
              </a:rPr>
              <a:t>million</a:t>
            </a:r>
            <a:endParaRPr lang="de-CH" sz="2000" dirty="0">
              <a:solidFill>
                <a:schemeClr val="accent2"/>
              </a:solidFill>
              <a:cs typeface="Times New Roman" pitchFamily="18" charset="0"/>
            </a:endParaRPr>
          </a:p>
        </p:txBody>
      </p:sp>
      <p:pic>
        <p:nvPicPr>
          <p:cNvPr id="8" name="Bild 4" descr="00_snf_3.2_EN.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16231" y="2136136"/>
            <a:ext cx="7800970" cy="296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779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869621" y="842736"/>
            <a:ext cx="8343901" cy="946642"/>
          </a:xfrm>
        </p:spPr>
        <p:txBody>
          <a:bodyPr>
            <a:normAutofit fontScale="90000"/>
          </a:bodyPr>
          <a:lstStyle/>
          <a:p>
            <a:r>
              <a:rPr lang="en-GB" sz="3600" dirty="0" smtClean="0">
                <a:solidFill>
                  <a:srgbClr val="003399"/>
                </a:solidFill>
                <a:latin typeface="Verdana" pitchFamily="34" charset="0"/>
                <a:cs typeface="Verdana" pitchFamily="34" charset="0"/>
              </a:rPr>
              <a:t>Careers – Funding </a:t>
            </a:r>
            <a:r>
              <a:rPr lang="de-DE" sz="3600" dirty="0" err="1" smtClean="0">
                <a:solidFill>
                  <a:srgbClr val="003399"/>
                </a:solidFill>
                <a:latin typeface="Verdana" pitchFamily="34" charset="0"/>
                <a:cs typeface="Verdana" pitchFamily="34" charset="0"/>
              </a:rPr>
              <a:t>by</a:t>
            </a:r>
            <a:r>
              <a:rPr lang="de-DE" sz="3600" dirty="0" smtClean="0">
                <a:solidFill>
                  <a:srgbClr val="003399"/>
                </a:solidFill>
                <a:latin typeface="Verdana" pitchFamily="34" charset="0"/>
                <a:cs typeface="Verdana" pitchFamily="34" charset="0"/>
              </a:rPr>
              <a:t> </a:t>
            </a:r>
            <a:r>
              <a:rPr lang="de-DE" sz="3600" dirty="0" err="1" smtClean="0">
                <a:solidFill>
                  <a:srgbClr val="003399"/>
                </a:solidFill>
                <a:latin typeface="Verdana" pitchFamily="34" charset="0"/>
                <a:cs typeface="Verdana" pitchFamily="34" charset="0"/>
              </a:rPr>
              <a:t>scheme</a:t>
            </a:r>
            <a:r>
              <a:rPr lang="de-DE" sz="3600" dirty="0" smtClean="0">
                <a:solidFill>
                  <a:srgbClr val="003399"/>
                </a:solidFill>
                <a:latin typeface="Verdana" pitchFamily="34" charset="0"/>
                <a:cs typeface="Verdana" pitchFamily="34" charset="0"/>
              </a:rPr>
              <a:t> </a:t>
            </a:r>
            <a:r>
              <a:rPr lang="de-DE" sz="3600" dirty="0" smtClean="0">
                <a:solidFill>
                  <a:srgbClr val="FF6600"/>
                </a:solidFill>
                <a:latin typeface="Verdana" pitchFamily="34" charset="0"/>
                <a:cs typeface="Verdana" pitchFamily="34" charset="0"/>
              </a:rPr>
              <a:t>2013</a:t>
            </a:r>
            <a:r>
              <a:rPr lang="de-DE" sz="3600" dirty="0" smtClean="0">
                <a:solidFill>
                  <a:srgbClr val="FF9900"/>
                </a:solidFill>
                <a:latin typeface="Verdana" pitchFamily="34" charset="0"/>
                <a:cs typeface="Verdana" pitchFamily="34" charset="0"/>
              </a:rPr>
              <a:t/>
            </a:r>
            <a:br>
              <a:rPr lang="de-DE" sz="3600" dirty="0" smtClean="0">
                <a:solidFill>
                  <a:srgbClr val="FF9900"/>
                </a:solidFill>
                <a:latin typeface="Verdana" pitchFamily="34" charset="0"/>
                <a:cs typeface="Verdana" pitchFamily="34" charset="0"/>
              </a:rPr>
            </a:br>
            <a:r>
              <a:rPr lang="en-GB" dirty="0" smtClean="0">
                <a:latin typeface="Verdana" pitchFamily="34" charset="0"/>
                <a:cs typeface="Verdana" pitchFamily="34" charset="0"/>
              </a:rPr>
              <a:t> </a:t>
            </a:r>
            <a:br>
              <a:rPr lang="en-GB" dirty="0" smtClean="0">
                <a:latin typeface="Verdana" pitchFamily="34" charset="0"/>
                <a:cs typeface="Verdana" pitchFamily="34" charset="0"/>
              </a:rPr>
            </a:br>
            <a:endParaRPr lang="en-GB" dirty="0" smtClean="0">
              <a:latin typeface="Verdana" pitchFamily="34" charset="0"/>
              <a:cs typeface="Verdana" pitchFamily="34" charset="0"/>
            </a:endParaRPr>
          </a:p>
        </p:txBody>
      </p:sp>
      <p:sp>
        <p:nvSpPr>
          <p:cNvPr id="5" name="Text Box 3"/>
          <p:cNvSpPr txBox="1">
            <a:spLocks noChangeArrowheads="1"/>
          </p:cNvSpPr>
          <p:nvPr/>
        </p:nvSpPr>
        <p:spPr bwMode="auto">
          <a:xfrm>
            <a:off x="7030058" y="5574199"/>
            <a:ext cx="3121566" cy="333425"/>
          </a:xfrm>
          <a:prstGeom prst="rect">
            <a:avLst/>
          </a:prstGeom>
          <a:noFill/>
          <a:ln w="9525">
            <a:noFill/>
            <a:miter lim="800000"/>
            <a:headEnd/>
            <a:tailEnd/>
          </a:ln>
        </p:spPr>
        <p:txBody>
          <a:bodyPr wrap="square" lIns="0" tIns="0" rIns="0" bIns="0">
            <a:spAutoFit/>
          </a:bodyPr>
          <a:lstStyle/>
          <a:p>
            <a:pPr>
              <a:lnSpc>
                <a:spcPts val="2600"/>
              </a:lnSpc>
              <a:spcBef>
                <a:spcPct val="50000"/>
              </a:spcBef>
              <a:buClr>
                <a:schemeClr val="tx1"/>
              </a:buClr>
            </a:pPr>
            <a:r>
              <a:rPr lang="de-CH" sz="2000" dirty="0">
                <a:solidFill>
                  <a:schemeClr val="accent2"/>
                </a:solidFill>
                <a:cs typeface="Times New Roman" pitchFamily="18" charset="0"/>
              </a:rPr>
              <a:t>Total: CHF 179.2 </a:t>
            </a:r>
            <a:r>
              <a:rPr lang="de-CH" sz="2000" dirty="0" err="1">
                <a:solidFill>
                  <a:schemeClr val="accent2"/>
                </a:solidFill>
                <a:cs typeface="Times New Roman" pitchFamily="18" charset="0"/>
              </a:rPr>
              <a:t>million</a:t>
            </a:r>
            <a:endParaRPr lang="de-CH" sz="2000" dirty="0">
              <a:solidFill>
                <a:schemeClr val="accent2"/>
              </a:solidFill>
              <a:cs typeface="Times New Roman" pitchFamily="18" charset="0"/>
            </a:endParaRPr>
          </a:p>
        </p:txBody>
      </p:sp>
      <p:pic>
        <p:nvPicPr>
          <p:cNvPr id="6" name="Bild 5" descr="00_snf_3.1_EN.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9250" y="1937974"/>
            <a:ext cx="7577282" cy="326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229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CH" sz="3200" dirty="0" smtClean="0">
                <a:solidFill>
                  <a:srgbClr val="003399"/>
                </a:solidFill>
              </a:rPr>
              <a:t>Contents</a:t>
            </a:r>
            <a:endParaRPr lang="de-CH" sz="3200" dirty="0">
              <a:solidFill>
                <a:srgbClr val="003399"/>
              </a:solidFill>
            </a:endParaRPr>
          </a:p>
        </p:txBody>
      </p:sp>
      <p:sp>
        <p:nvSpPr>
          <p:cNvPr id="5" name="Inhaltsplatzhalter 4"/>
          <p:cNvSpPr>
            <a:spLocks noGrp="1"/>
          </p:cNvSpPr>
          <p:nvPr>
            <p:ph idx="1"/>
          </p:nvPr>
        </p:nvSpPr>
        <p:spPr/>
        <p:txBody>
          <a:bodyPr/>
          <a:lstStyle/>
          <a:p>
            <a:pPr marL="457200" indent="-457200">
              <a:spcBef>
                <a:spcPts val="600"/>
              </a:spcBef>
              <a:buFont typeface="+mj-lt"/>
              <a:buAutoNum type="arabicPeriod"/>
              <a:tabLst>
                <a:tab pos="952500" algn="l"/>
                <a:tab pos="8001000" algn="r"/>
              </a:tabLst>
            </a:pPr>
            <a:r>
              <a:rPr lang="de-DE" dirty="0" smtClean="0"/>
              <a:t>The </a:t>
            </a:r>
            <a:r>
              <a:rPr lang="de-DE" dirty="0" err="1" smtClean="0"/>
              <a:t>institution</a:t>
            </a:r>
            <a:endParaRPr lang="de-DE" dirty="0"/>
          </a:p>
          <a:p>
            <a:pPr marL="457200" indent="-457200">
              <a:lnSpc>
                <a:spcPct val="120000"/>
              </a:lnSpc>
              <a:spcBef>
                <a:spcPts val="600"/>
              </a:spcBef>
              <a:buFont typeface="+mj-lt"/>
              <a:buAutoNum type="arabicPeriod"/>
              <a:tabLst>
                <a:tab pos="952500" algn="l"/>
                <a:tab pos="8001000" algn="r"/>
              </a:tabLst>
            </a:pPr>
            <a:r>
              <a:rPr lang="de-DE" dirty="0" err="1"/>
              <a:t>Use</a:t>
            </a:r>
            <a:r>
              <a:rPr lang="de-DE" dirty="0"/>
              <a:t> </a:t>
            </a:r>
            <a:r>
              <a:rPr lang="de-DE" dirty="0" err="1"/>
              <a:t>of</a:t>
            </a:r>
            <a:r>
              <a:rPr lang="de-DE" dirty="0"/>
              <a:t> </a:t>
            </a:r>
            <a:r>
              <a:rPr lang="de-DE" dirty="0" err="1"/>
              <a:t>funds</a:t>
            </a:r>
            <a:endParaRPr lang="de-DE" dirty="0"/>
          </a:p>
          <a:p>
            <a:pPr marL="457200" indent="-457200">
              <a:lnSpc>
                <a:spcPct val="120000"/>
              </a:lnSpc>
              <a:spcBef>
                <a:spcPts val="600"/>
              </a:spcBef>
              <a:buFont typeface="+mj-lt"/>
              <a:buAutoNum type="arabicPeriod"/>
              <a:tabLst>
                <a:tab pos="952500" algn="l"/>
                <a:tab pos="8001000" algn="r"/>
              </a:tabLst>
            </a:pPr>
            <a:r>
              <a:rPr lang="de-DE" dirty="0" smtClean="0"/>
              <a:t>Project </a:t>
            </a:r>
            <a:r>
              <a:rPr lang="de-DE" dirty="0" err="1" smtClean="0"/>
              <a:t>Funding</a:t>
            </a:r>
            <a:endParaRPr lang="de-DE" dirty="0" smtClean="0"/>
          </a:p>
          <a:p>
            <a:pPr marL="457200" indent="-457200">
              <a:lnSpc>
                <a:spcPct val="120000"/>
              </a:lnSpc>
              <a:spcBef>
                <a:spcPts val="600"/>
              </a:spcBef>
              <a:buFont typeface="+mj-lt"/>
              <a:buAutoNum type="arabicPeriod"/>
              <a:tabLst>
                <a:tab pos="952500" algn="l"/>
                <a:tab pos="8001000" algn="r"/>
              </a:tabLst>
            </a:pPr>
            <a:r>
              <a:rPr lang="de-DE" dirty="0" err="1" smtClean="0"/>
              <a:t>Career</a:t>
            </a:r>
            <a:r>
              <a:rPr lang="de-DE" dirty="0" smtClean="0"/>
              <a:t> </a:t>
            </a:r>
            <a:r>
              <a:rPr lang="de-DE" dirty="0" err="1" smtClean="0"/>
              <a:t>Funding</a:t>
            </a:r>
            <a:endParaRPr lang="de-DE" dirty="0"/>
          </a:p>
          <a:p>
            <a:pPr marL="457200" indent="-457200">
              <a:lnSpc>
                <a:spcPct val="120000"/>
              </a:lnSpc>
              <a:spcBef>
                <a:spcPts val="600"/>
              </a:spcBef>
              <a:buFont typeface="+mj-lt"/>
              <a:buAutoNum type="arabicPeriod"/>
              <a:tabLst>
                <a:tab pos="952500" algn="l"/>
                <a:tab pos="8001000" algn="r"/>
              </a:tabLst>
            </a:pPr>
            <a:r>
              <a:rPr lang="de-DE" dirty="0" smtClean="0"/>
              <a:t>Swiss </a:t>
            </a:r>
            <a:r>
              <a:rPr lang="de-DE" dirty="0" err="1"/>
              <a:t>research</a:t>
            </a:r>
            <a:r>
              <a:rPr lang="de-DE" dirty="0"/>
              <a:t> </a:t>
            </a:r>
            <a:r>
              <a:rPr lang="de-DE" dirty="0" err="1" smtClean="0"/>
              <a:t>landscape</a:t>
            </a:r>
            <a:endParaRPr lang="de-DE" dirty="0"/>
          </a:p>
          <a:p>
            <a:endParaRPr lang="de-CH" dirty="0"/>
          </a:p>
        </p:txBody>
      </p:sp>
    </p:spTree>
    <p:extLst>
      <p:ext uri="{BB962C8B-B14F-4D97-AF65-F5344CB8AC3E}">
        <p14:creationId xmlns:p14="http://schemas.microsoft.com/office/powerpoint/2010/main" val="3474737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2"/>
          <p:cNvSpPr>
            <a:spLocks noGrp="1"/>
          </p:cNvSpPr>
          <p:nvPr>
            <p:ph type="title"/>
          </p:nvPr>
        </p:nvSpPr>
        <p:spPr>
          <a:xfrm>
            <a:off x="2838451" y="4065588"/>
            <a:ext cx="7199313" cy="1992312"/>
          </a:xfrm>
        </p:spPr>
        <p:txBody>
          <a:bodyPr>
            <a:normAutofit fontScale="90000"/>
          </a:bodyPr>
          <a:lstStyle/>
          <a:p>
            <a:r>
              <a:rPr lang="de-DE" sz="3200" dirty="0" smtClean="0">
                <a:solidFill>
                  <a:srgbClr val="003399"/>
                </a:solidFill>
                <a:latin typeface="Verdana" pitchFamily="34" charset="0"/>
                <a:ea typeface="ヒラギノ角ゴ Pro W3"/>
                <a:cs typeface="Verdana" pitchFamily="34" charset="0"/>
              </a:rPr>
              <a:t>Project </a:t>
            </a:r>
            <a:r>
              <a:rPr lang="de-DE" sz="3200" dirty="0" err="1" smtClean="0">
                <a:solidFill>
                  <a:srgbClr val="003399"/>
                </a:solidFill>
                <a:latin typeface="Verdana" pitchFamily="34" charset="0"/>
                <a:ea typeface="ヒラギノ角ゴ Pro W3"/>
                <a:cs typeface="Verdana" pitchFamily="34" charset="0"/>
              </a:rPr>
              <a:t>Funding</a:t>
            </a:r>
            <a:r>
              <a:rPr lang="de-DE" sz="3200" dirty="0" smtClean="0">
                <a:solidFill>
                  <a:srgbClr val="003399"/>
                </a:solidFill>
                <a:latin typeface="Verdana" pitchFamily="34" charset="0"/>
                <a:ea typeface="ヒラギノ角ゴ Pro W3"/>
                <a:cs typeface="Verdana" pitchFamily="34" charset="0"/>
              </a:rPr>
              <a:t> in Biology &amp; Medicine</a:t>
            </a:r>
            <a:r>
              <a:rPr lang="de-DE" dirty="0" smtClean="0">
                <a:solidFill>
                  <a:schemeClr val="accent2"/>
                </a:solidFill>
                <a:latin typeface="Verdana" pitchFamily="34" charset="0"/>
                <a:ea typeface="ヒラギノ角ゴ Pro W3"/>
                <a:cs typeface="Verdana" pitchFamily="34" charset="0"/>
              </a:rPr>
              <a:t/>
            </a:r>
            <a:br>
              <a:rPr lang="de-DE" dirty="0" smtClean="0">
                <a:solidFill>
                  <a:schemeClr val="accent2"/>
                </a:solidFill>
                <a:latin typeface="Verdana" pitchFamily="34" charset="0"/>
                <a:ea typeface="ヒラギノ角ゴ Pro W3"/>
                <a:cs typeface="Verdana" pitchFamily="34" charset="0"/>
              </a:rPr>
            </a:br>
            <a:r>
              <a:rPr lang="de-DE" dirty="0" smtClean="0">
                <a:solidFill>
                  <a:schemeClr val="accent2"/>
                </a:solidFill>
                <a:latin typeface="Verdana" pitchFamily="34" charset="0"/>
                <a:ea typeface="ヒラギノ角ゴ Pro W3"/>
                <a:cs typeface="Verdana" pitchFamily="34" charset="0"/>
              </a:rPr>
              <a:t/>
            </a:r>
            <a:br>
              <a:rPr lang="de-DE" dirty="0" smtClean="0">
                <a:solidFill>
                  <a:schemeClr val="accent2"/>
                </a:solidFill>
                <a:latin typeface="Verdana" pitchFamily="34" charset="0"/>
                <a:ea typeface="ヒラギノ角ゴ Pro W3"/>
                <a:cs typeface="Verdana" pitchFamily="34" charset="0"/>
              </a:rPr>
            </a:br>
            <a:r>
              <a:rPr lang="de-DE" dirty="0" smtClean="0">
                <a:latin typeface="Verdana" pitchFamily="34" charset="0"/>
                <a:ea typeface="ヒラギノ角ゴ Pro W3"/>
                <a:cs typeface="Verdana" pitchFamily="34" charset="0"/>
              </a:rPr>
              <a:t/>
            </a:r>
            <a:br>
              <a:rPr lang="de-DE" dirty="0" smtClean="0">
                <a:latin typeface="Verdana" pitchFamily="34" charset="0"/>
                <a:ea typeface="ヒラギノ角ゴ Pro W3"/>
                <a:cs typeface="Verdana" pitchFamily="34" charset="0"/>
              </a:rPr>
            </a:br>
            <a:endParaRPr lang="de-DE" dirty="0" smtClean="0">
              <a:latin typeface="Verdana" pitchFamily="34" charset="0"/>
              <a:ea typeface="ヒラギノ角ゴ Pro W3"/>
              <a:cs typeface="Verdana" pitchFamily="34" charset="0"/>
            </a:endParaRPr>
          </a:p>
        </p:txBody>
      </p:sp>
      <p:sp>
        <p:nvSpPr>
          <p:cNvPr id="6147" name="Rechteck 6"/>
          <p:cNvSpPr>
            <a:spLocks noChangeArrowheads="1"/>
          </p:cNvSpPr>
          <p:nvPr/>
        </p:nvSpPr>
        <p:spPr bwMode="auto">
          <a:xfrm>
            <a:off x="2859088"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fr-FR">
              <a:solidFill>
                <a:srgbClr val="FF3300"/>
              </a:solidFill>
              <a:latin typeface="Verdana" pitchFamily="34" charset="0"/>
              <a:cs typeface="Times New Roman" pitchFamily="18" charset="0"/>
            </a:endParaRPr>
          </a:p>
        </p:txBody>
      </p:sp>
      <p:pic>
        <p:nvPicPr>
          <p:cNvPr id="6148" name="Picture 5" descr="K:\PR Produkte\Folien SNF\_Redesign 2011\Neuer Inhalt\Bilder\Wahl\3a.Les subsides.jpg"/>
          <p:cNvPicPr>
            <a:picLocks noGrp="1" noChangeAspect="1" noChangeArrowheads="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2859089" y="0"/>
            <a:ext cx="7812087" cy="3600450"/>
          </a:xfrm>
        </p:spPr>
      </p:pic>
      <p:sp>
        <p:nvSpPr>
          <p:cNvPr id="6149" name="Rechteck 6"/>
          <p:cNvSpPr>
            <a:spLocks noChangeArrowheads="1"/>
          </p:cNvSpPr>
          <p:nvPr/>
        </p:nvSpPr>
        <p:spPr bwMode="auto">
          <a:xfrm>
            <a:off x="2859088" y="-4763"/>
            <a:ext cx="900112" cy="180976"/>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fr-FR">
              <a:solidFill>
                <a:srgbClr val="FF3300"/>
              </a:solidFill>
              <a:latin typeface="Verdana" pitchFamily="34" charset="0"/>
              <a:cs typeface="Times New Roman" pitchFamily="18" charset="0"/>
            </a:endParaRPr>
          </a:p>
        </p:txBody>
      </p:sp>
    </p:spTree>
    <p:extLst>
      <p:ext uri="{BB962C8B-B14F-4D97-AF65-F5344CB8AC3E}">
        <p14:creationId xmlns:p14="http://schemas.microsoft.com/office/powerpoint/2010/main" val="408948142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2866858" y="559881"/>
            <a:ext cx="7412037" cy="896938"/>
          </a:xfrm>
        </p:spPr>
        <p:txBody>
          <a:bodyPr>
            <a:normAutofit fontScale="90000"/>
          </a:bodyPr>
          <a:lstStyle/>
          <a:p>
            <a:r>
              <a:rPr lang="de-DE" sz="3600" dirty="0" smtClean="0">
                <a:solidFill>
                  <a:srgbClr val="003399"/>
                </a:solidFill>
                <a:latin typeface="Verdana" pitchFamily="-112" charset="0"/>
                <a:ea typeface="ヒラギノ角ゴ Pro W3" pitchFamily="-112" charset="-128"/>
                <a:cs typeface="Verdana" pitchFamily="-112" charset="0"/>
              </a:rPr>
              <a:t>Project </a:t>
            </a:r>
            <a:r>
              <a:rPr lang="de-DE" sz="3600" dirty="0" err="1" smtClean="0">
                <a:solidFill>
                  <a:srgbClr val="003399"/>
                </a:solidFill>
                <a:latin typeface="Verdana" pitchFamily="-112" charset="0"/>
                <a:ea typeface="ヒラギノ角ゴ Pro W3" pitchFamily="-112" charset="-128"/>
                <a:cs typeface="Verdana" pitchFamily="-112" charset="0"/>
              </a:rPr>
              <a:t>funding</a:t>
            </a:r>
            <a:r>
              <a:rPr lang="de-DE" dirty="0" smtClean="0">
                <a:latin typeface="Verdana" pitchFamily="-112" charset="0"/>
                <a:ea typeface="ヒラギノ角ゴ Pro W3" pitchFamily="-112" charset="-128"/>
                <a:cs typeface="Verdana" pitchFamily="-112" charset="0"/>
              </a:rPr>
              <a:t/>
            </a:r>
            <a:br>
              <a:rPr lang="de-DE" dirty="0" smtClean="0">
                <a:latin typeface="Verdana" pitchFamily="-112" charset="0"/>
                <a:ea typeface="ヒラギノ角ゴ Pro W3" pitchFamily="-112" charset="-128"/>
                <a:cs typeface="Verdana" pitchFamily="-112" charset="0"/>
              </a:rPr>
            </a:br>
            <a:endParaRPr lang="de-CH" dirty="0" smtClean="0">
              <a:latin typeface="Verdana" pitchFamily="-112" charset="0"/>
              <a:ea typeface="ヒラギノ角ゴ Pro W3" pitchFamily="-112" charset="-128"/>
              <a:cs typeface="Verdana" pitchFamily="-112" charset="0"/>
            </a:endParaRPr>
          </a:p>
        </p:txBody>
      </p:sp>
      <p:sp>
        <p:nvSpPr>
          <p:cNvPr id="5" name="Inhaltsplatzhalter 2"/>
          <p:cNvSpPr txBox="1">
            <a:spLocks/>
          </p:cNvSpPr>
          <p:nvPr/>
        </p:nvSpPr>
        <p:spPr bwMode="auto">
          <a:xfrm>
            <a:off x="2771776" y="1845554"/>
            <a:ext cx="7507118" cy="4336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Grants (&lt; 340’000/y) for research projects that </a:t>
            </a:r>
            <a:r>
              <a:rPr lang="en-GB" i="1" dirty="0">
                <a:latin typeface="Verdana" pitchFamily="-112" charset="0"/>
                <a:ea typeface="ヒラギノ角ゴ Pro W3" pitchFamily="-112" charset="-128"/>
                <a:cs typeface="Verdana" pitchFamily="-112" charset="0"/>
              </a:rPr>
              <a:t>do not pursue immediate commercial goals</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Open to </a:t>
            </a:r>
            <a:r>
              <a:rPr lang="en-GB" i="1" dirty="0">
                <a:latin typeface="Verdana" pitchFamily="-112" charset="0"/>
                <a:ea typeface="ヒラギノ角ゴ Pro W3" pitchFamily="-112" charset="-128"/>
                <a:cs typeface="Verdana" pitchFamily="-112" charset="0"/>
              </a:rPr>
              <a:t>all research topics </a:t>
            </a:r>
            <a:r>
              <a:rPr lang="en-GB" dirty="0">
                <a:latin typeface="Verdana" pitchFamily="-112" charset="0"/>
                <a:ea typeface="ヒラギノ角ゴ Pro W3" pitchFamily="-112" charset="-128"/>
                <a:cs typeface="Verdana" pitchFamily="-112" charset="0"/>
              </a:rPr>
              <a:t>and disciplines</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Individuals or research groups acting as applicants</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Project duration: up to 3 years </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Use of grant for personnel, research costs and small equipment, </a:t>
            </a:r>
            <a:r>
              <a:rPr lang="en-GB" i="1" dirty="0">
                <a:latin typeface="Verdana" pitchFamily="-112" charset="0"/>
                <a:ea typeface="ヒラギノ角ゴ Pro W3" pitchFamily="-112" charset="-128"/>
                <a:cs typeface="Verdana" pitchFamily="-112" charset="0"/>
              </a:rPr>
              <a:t>salary of applicant(s) excluded</a:t>
            </a:r>
          </a:p>
          <a:p>
            <a:pPr>
              <a:buFont typeface="Arial" charset="0"/>
              <a:buNone/>
            </a:pPr>
            <a:endParaRPr lang="de-DE" b="1" dirty="0">
              <a:latin typeface="Verdana" pitchFamily="-112" charset="0"/>
              <a:ea typeface="ヒラギノ角ゴ Pro W3" pitchFamily="-112" charset="-128"/>
              <a:cs typeface="Verdana" pitchFamily="-112" charset="0"/>
            </a:endParaRPr>
          </a:p>
        </p:txBody>
      </p:sp>
    </p:spTree>
    <p:extLst>
      <p:ext uri="{BB962C8B-B14F-4D97-AF65-F5344CB8AC3E}">
        <p14:creationId xmlns:p14="http://schemas.microsoft.com/office/powerpoint/2010/main" val="998932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sz="3200" dirty="0" smtClean="0">
                <a:solidFill>
                  <a:srgbClr val="003399"/>
                </a:solidFill>
                <a:latin typeface="Verdana" pitchFamily="34" charset="0"/>
                <a:cs typeface="Verdana" pitchFamily="34" charset="0"/>
              </a:rPr>
              <a:t>Project funding</a:t>
            </a:r>
            <a:r>
              <a:rPr lang="en-GB" dirty="0" smtClean="0">
                <a:latin typeface="Verdana" pitchFamily="34" charset="0"/>
                <a:cs typeface="Verdana" pitchFamily="34" charset="0"/>
              </a:rPr>
              <a:t/>
            </a:r>
            <a:br>
              <a:rPr lang="en-GB" dirty="0" smtClean="0">
                <a:latin typeface="Verdana" pitchFamily="34" charset="0"/>
                <a:cs typeface="Verdana" pitchFamily="34" charset="0"/>
              </a:rPr>
            </a:br>
            <a:endParaRPr lang="en-GB" dirty="0" smtClean="0">
              <a:latin typeface="Verdana" pitchFamily="34" charset="0"/>
              <a:cs typeface="Verdana" pitchFamily="34" charset="0"/>
            </a:endParaRPr>
          </a:p>
        </p:txBody>
      </p:sp>
      <p:sp>
        <p:nvSpPr>
          <p:cNvPr id="32771" name="Rectangle 3"/>
          <p:cNvSpPr>
            <a:spLocks noGrp="1" noChangeArrowheads="1"/>
          </p:cNvSpPr>
          <p:nvPr>
            <p:ph type="body" idx="1"/>
          </p:nvPr>
        </p:nvSpPr>
        <p:spPr>
          <a:xfrm>
            <a:off x="2581275" y="1809750"/>
            <a:ext cx="7556500" cy="4294188"/>
          </a:xfrm>
        </p:spPr>
        <p:txBody>
          <a:bodyPr/>
          <a:lstStyle/>
          <a:p>
            <a:pPr marL="685800" fontAlgn="base">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Free choice of research themes</a:t>
            </a:r>
          </a:p>
          <a:p>
            <a:pPr marL="685800" fontAlgn="base">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All scientific disciplines</a:t>
            </a:r>
          </a:p>
          <a:p>
            <a:pPr marL="685800" fontAlgn="base">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Calls: 1</a:t>
            </a:r>
            <a:r>
              <a:rPr lang="en-GB" sz="2000" baseline="30000" dirty="0" smtClean="0">
                <a:latin typeface="Verdana" pitchFamily="34" charset="0"/>
                <a:cs typeface="Verdana" pitchFamily="34" charset="0"/>
              </a:rPr>
              <a:t>st </a:t>
            </a:r>
            <a:r>
              <a:rPr lang="en-GB" sz="2000" dirty="0" smtClean="0">
                <a:latin typeface="Verdana" pitchFamily="34" charset="0"/>
                <a:cs typeface="Verdana" pitchFamily="34" charset="0"/>
              </a:rPr>
              <a:t>April / 1</a:t>
            </a:r>
            <a:r>
              <a:rPr lang="en-GB" sz="2000" baseline="30000" dirty="0" smtClean="0">
                <a:latin typeface="Verdana" pitchFamily="34" charset="0"/>
                <a:cs typeface="Verdana" pitchFamily="34" charset="0"/>
              </a:rPr>
              <a:t>st</a:t>
            </a:r>
            <a:r>
              <a:rPr lang="en-GB" sz="2000" dirty="0" smtClean="0">
                <a:latin typeface="Verdana" pitchFamily="34" charset="0"/>
                <a:cs typeface="Verdana" pitchFamily="34" charset="0"/>
              </a:rPr>
              <a:t> October (excl. spec. programmes)</a:t>
            </a:r>
          </a:p>
          <a:p>
            <a:pPr marL="685800" fontAlgn="base">
              <a:lnSpc>
                <a:spcPct val="120000"/>
              </a:lnSpc>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Project evaluation (</a:t>
            </a:r>
            <a:r>
              <a:rPr lang="en-GB" sz="2000" dirty="0" smtClean="0">
                <a:solidFill>
                  <a:srgbClr val="FF0000"/>
                </a:solidFill>
                <a:latin typeface="Verdana" pitchFamily="34" charset="0"/>
                <a:cs typeface="Verdana" pitchFamily="34" charset="0"/>
              </a:rPr>
              <a:t>peer review</a:t>
            </a:r>
            <a:r>
              <a:rPr lang="en-GB" sz="2000" dirty="0" smtClean="0">
                <a:latin typeface="Verdana" pitchFamily="34" charset="0"/>
                <a:cs typeface="Verdana" pitchFamily="34" charset="0"/>
              </a:rPr>
              <a:t>):</a:t>
            </a:r>
          </a:p>
          <a:p>
            <a:pPr marL="685800" fontAlgn="base">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Selection of projects in competition</a:t>
            </a:r>
          </a:p>
          <a:p>
            <a:pPr marL="685800" fontAlgn="base">
              <a:spcAft>
                <a:spcPct val="0"/>
              </a:spcAft>
              <a:tabLst>
                <a:tab pos="190500" algn="l"/>
                <a:tab pos="195263" algn="l"/>
                <a:tab pos="762000" algn="l"/>
                <a:tab pos="3151188" algn="l"/>
                <a:tab pos="8001000" algn="r"/>
              </a:tabLst>
            </a:pPr>
            <a:r>
              <a:rPr lang="en-GB" sz="2000" dirty="0" smtClean="0">
                <a:latin typeface="Verdana" pitchFamily="34" charset="0"/>
                <a:cs typeface="Verdana" pitchFamily="34" charset="0"/>
              </a:rPr>
              <a:t>Decision about six months after submission</a:t>
            </a:r>
          </a:p>
          <a:p>
            <a:pPr indent="190500" eaLnBrk="0" fontAlgn="base" hangingPunct="0">
              <a:spcAft>
                <a:spcPct val="0"/>
              </a:spcAft>
              <a:buSzPct val="75000"/>
              <a:buNone/>
              <a:tabLst>
                <a:tab pos="190500" algn="l"/>
                <a:tab pos="195263" algn="l"/>
                <a:tab pos="762000" algn="l"/>
                <a:tab pos="3151188" algn="l"/>
                <a:tab pos="8001000" algn="r"/>
              </a:tabLst>
            </a:pPr>
            <a:endParaRPr lang="en-GB" dirty="0" smtClean="0">
              <a:latin typeface="Verdana" pitchFamily="34" charset="0"/>
              <a:cs typeface="Verdana" pitchFamily="34" charset="0"/>
            </a:endParaRPr>
          </a:p>
        </p:txBody>
      </p:sp>
    </p:spTree>
    <p:extLst>
      <p:ext uri="{BB962C8B-B14F-4D97-AF65-F5344CB8AC3E}">
        <p14:creationId xmlns:p14="http://schemas.microsoft.com/office/powerpoint/2010/main" val="2278045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400300" y="365125"/>
            <a:ext cx="8953500" cy="1439182"/>
          </a:xfrm>
        </p:spPr>
        <p:txBody>
          <a:bodyPr>
            <a:normAutofit/>
          </a:bodyPr>
          <a:lstStyle/>
          <a:p>
            <a:r>
              <a:rPr lang="en-GB" sz="3200" dirty="0" smtClean="0">
                <a:solidFill>
                  <a:srgbClr val="003399"/>
                </a:solidFill>
                <a:latin typeface="Verdana" pitchFamily="34" charset="0"/>
                <a:cs typeface="Verdana" pitchFamily="34" charset="0"/>
              </a:rPr>
              <a:t>Evaluation criteria </a:t>
            </a:r>
          </a:p>
        </p:txBody>
      </p:sp>
      <p:sp>
        <p:nvSpPr>
          <p:cNvPr id="33795" name="Rectangle 3"/>
          <p:cNvSpPr>
            <a:spLocks noGrp="1" noChangeArrowheads="1"/>
          </p:cNvSpPr>
          <p:nvPr>
            <p:ph type="body" idx="1"/>
          </p:nvPr>
        </p:nvSpPr>
        <p:spPr>
          <a:xfrm>
            <a:off x="2638426" y="1651000"/>
            <a:ext cx="7669213" cy="4356100"/>
          </a:xfrm>
        </p:spPr>
        <p:txBody>
          <a:bodyPr/>
          <a:lstStyle/>
          <a:p>
            <a:pPr indent="190500" eaLnBrk="0" fontAlgn="base" hangingPunct="0">
              <a:spcAft>
                <a:spcPct val="0"/>
              </a:spcAft>
              <a:buSzPct val="75000"/>
              <a:buNone/>
              <a:tabLst>
                <a:tab pos="190500" algn="l"/>
                <a:tab pos="195263" algn="l"/>
                <a:tab pos="762000" algn="l"/>
                <a:tab pos="8001000" algn="r"/>
              </a:tabLst>
            </a:pPr>
            <a:endParaRPr lang="en-GB" dirty="0" smtClean="0">
              <a:latin typeface="Verdana" pitchFamily="34" charset="0"/>
              <a:cs typeface="Verdana" pitchFamily="34" charset="0"/>
            </a:endParaRPr>
          </a:p>
          <a:p>
            <a:pPr marL="0" indent="0">
              <a:buNone/>
            </a:pPr>
            <a:r>
              <a:rPr lang="en-GB" dirty="0"/>
              <a:t>Proposed project</a:t>
            </a:r>
            <a:endParaRPr lang="de-CH" dirty="0"/>
          </a:p>
          <a:p>
            <a:pPr lvl="1"/>
            <a:r>
              <a:rPr lang="en-GB" dirty="0"/>
              <a:t>Scientific </a:t>
            </a:r>
            <a:r>
              <a:rPr lang="en-GB" dirty="0" smtClean="0"/>
              <a:t>(</a:t>
            </a:r>
            <a:r>
              <a:rPr lang="en-GB" i="1" dirty="0" smtClean="0"/>
              <a:t>clinical</a:t>
            </a:r>
            <a:r>
              <a:rPr lang="en-GB" dirty="0" smtClean="0"/>
              <a:t>) relevance</a:t>
            </a:r>
            <a:r>
              <a:rPr lang="en-GB" dirty="0"/>
              <a:t>, topicality and originality</a:t>
            </a:r>
            <a:endParaRPr lang="de-CH" sz="2800" dirty="0"/>
          </a:p>
          <a:p>
            <a:pPr lvl="1"/>
            <a:r>
              <a:rPr lang="en-GB" dirty="0"/>
              <a:t>Suitability of methods and </a:t>
            </a:r>
            <a:r>
              <a:rPr lang="en-GB" dirty="0" smtClean="0"/>
              <a:t>feasibility (</a:t>
            </a:r>
            <a:r>
              <a:rPr lang="en-GB" i="1" dirty="0" smtClean="0"/>
              <a:t>within grant period</a:t>
            </a:r>
            <a:r>
              <a:rPr lang="en-GB" dirty="0" smtClean="0"/>
              <a:t>)</a:t>
            </a:r>
          </a:p>
          <a:p>
            <a:pPr lvl="1"/>
            <a:endParaRPr lang="de-CH" sz="2800" dirty="0"/>
          </a:p>
          <a:p>
            <a:pPr marL="0" indent="0">
              <a:buNone/>
            </a:pPr>
            <a:r>
              <a:rPr lang="en-GB" dirty="0"/>
              <a:t>Applicants</a:t>
            </a:r>
            <a:endParaRPr lang="de-CH" dirty="0"/>
          </a:p>
          <a:p>
            <a:pPr lvl="1"/>
            <a:r>
              <a:rPr lang="en-GB" dirty="0"/>
              <a:t>Scientific track record</a:t>
            </a:r>
            <a:endParaRPr lang="de-CH" sz="2800" dirty="0"/>
          </a:p>
          <a:p>
            <a:pPr lvl="1"/>
            <a:r>
              <a:rPr lang="en-GB" dirty="0" smtClean="0"/>
              <a:t>(</a:t>
            </a:r>
            <a:r>
              <a:rPr lang="en-GB" i="1" dirty="0" smtClean="0"/>
              <a:t>documented</a:t>
            </a:r>
            <a:r>
              <a:rPr lang="en-GB" dirty="0" smtClean="0"/>
              <a:t>) Professional </a:t>
            </a:r>
            <a:r>
              <a:rPr lang="en-GB" dirty="0"/>
              <a:t>expertise with regard to the </a:t>
            </a:r>
            <a:r>
              <a:rPr lang="en-GB" dirty="0" smtClean="0"/>
              <a:t>project</a:t>
            </a:r>
            <a:endParaRPr lang="de-CH" sz="2800" dirty="0"/>
          </a:p>
          <a:p>
            <a:pPr indent="190500" eaLnBrk="0" fontAlgn="base" hangingPunct="0">
              <a:spcAft>
                <a:spcPct val="0"/>
              </a:spcAft>
              <a:buSzPct val="75000"/>
              <a:buNone/>
              <a:tabLst>
                <a:tab pos="190500" algn="l"/>
                <a:tab pos="195263" algn="l"/>
                <a:tab pos="762000" algn="l"/>
                <a:tab pos="8001000" algn="r"/>
              </a:tabLst>
            </a:pPr>
            <a:endParaRPr lang="en-GB" dirty="0" smtClean="0">
              <a:latin typeface="Verdana" pitchFamily="34" charset="0"/>
              <a:cs typeface="Verdana" pitchFamily="34" charset="0"/>
            </a:endParaRPr>
          </a:p>
        </p:txBody>
      </p:sp>
    </p:spTree>
    <p:extLst>
      <p:ext uri="{BB962C8B-B14F-4D97-AF65-F5344CB8AC3E}">
        <p14:creationId xmlns:p14="http://schemas.microsoft.com/office/powerpoint/2010/main" val="2790300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2024744" y="702129"/>
            <a:ext cx="8618765" cy="1005249"/>
          </a:xfrm>
        </p:spPr>
        <p:txBody>
          <a:bodyPr>
            <a:normAutofit fontScale="90000"/>
          </a:bodyPr>
          <a:lstStyle/>
          <a:p>
            <a:r>
              <a:rPr lang="de-DE" sz="3600" dirty="0" smtClean="0">
                <a:solidFill>
                  <a:srgbClr val="003399"/>
                </a:solidFill>
                <a:latin typeface="Verdana" pitchFamily="-112" charset="0"/>
                <a:ea typeface="ヒラギノ角ゴ Pro W3" pitchFamily="-112" charset="-128"/>
                <a:cs typeface="Verdana" pitchFamily="-112" charset="0"/>
              </a:rPr>
              <a:t>Who </a:t>
            </a:r>
            <a:r>
              <a:rPr lang="de-DE" sz="3600" dirty="0" err="1" smtClean="0">
                <a:solidFill>
                  <a:srgbClr val="003399"/>
                </a:solidFill>
                <a:latin typeface="Verdana" pitchFamily="-112" charset="0"/>
                <a:ea typeface="ヒラギノ角ゴ Pro W3" pitchFamily="-112" charset="-128"/>
                <a:cs typeface="Verdana" pitchFamily="-112" charset="0"/>
              </a:rPr>
              <a:t>is</a:t>
            </a:r>
            <a:r>
              <a:rPr lang="de-DE" sz="3600" dirty="0" smtClean="0">
                <a:solidFill>
                  <a:srgbClr val="003399"/>
                </a:solidFill>
                <a:latin typeface="Verdana" pitchFamily="-112" charset="0"/>
                <a:ea typeface="ヒラギノ角ゴ Pro W3" pitchFamily="-112" charset="-128"/>
                <a:cs typeface="Verdana" pitchFamily="-112" charset="0"/>
              </a:rPr>
              <a:t> </a:t>
            </a:r>
            <a:r>
              <a:rPr lang="de-DE" sz="3600" dirty="0" err="1" smtClean="0">
                <a:solidFill>
                  <a:srgbClr val="003399"/>
                </a:solidFill>
                <a:latin typeface="Verdana" pitchFamily="-112" charset="0"/>
                <a:ea typeface="ヒラギノ角ゴ Pro W3" pitchFamily="-112" charset="-128"/>
                <a:cs typeface="Verdana" pitchFamily="-112" charset="0"/>
              </a:rPr>
              <a:t>eligible</a:t>
            </a:r>
            <a:r>
              <a:rPr lang="de-DE" sz="3600" dirty="0" smtClean="0">
                <a:solidFill>
                  <a:srgbClr val="003399"/>
                </a:solidFill>
                <a:latin typeface="Verdana" pitchFamily="-112" charset="0"/>
                <a:ea typeface="ヒラギノ角ゴ Pro W3" pitchFamily="-112" charset="-128"/>
                <a:cs typeface="Verdana" pitchFamily="-112" charset="0"/>
              </a:rPr>
              <a:t> </a:t>
            </a:r>
            <a:r>
              <a:rPr lang="de-DE" sz="3600" dirty="0" err="1" smtClean="0">
                <a:solidFill>
                  <a:srgbClr val="003399"/>
                </a:solidFill>
                <a:latin typeface="Verdana" pitchFamily="-112" charset="0"/>
                <a:ea typeface="ヒラギノ角ゴ Pro W3" pitchFamily="-112" charset="-128"/>
                <a:cs typeface="Verdana" pitchFamily="-112" charset="0"/>
              </a:rPr>
              <a:t>for</a:t>
            </a:r>
            <a:r>
              <a:rPr lang="de-DE" sz="3600" dirty="0" smtClean="0">
                <a:solidFill>
                  <a:srgbClr val="003399"/>
                </a:solidFill>
                <a:latin typeface="Verdana" pitchFamily="-112" charset="0"/>
                <a:ea typeface="ヒラギノ角ゴ Pro W3" pitchFamily="-112" charset="-128"/>
                <a:cs typeface="Verdana" pitchFamily="-112" charset="0"/>
              </a:rPr>
              <a:t> </a:t>
            </a:r>
            <a:r>
              <a:rPr lang="de-DE" sz="3600" dirty="0" err="1" smtClean="0">
                <a:solidFill>
                  <a:srgbClr val="003399"/>
                </a:solidFill>
                <a:latin typeface="Verdana" pitchFamily="-112" charset="0"/>
                <a:ea typeface="ヒラギノ角ゴ Pro W3" pitchFamily="-112" charset="-128"/>
                <a:cs typeface="Verdana" pitchFamily="-112" charset="0"/>
              </a:rPr>
              <a:t>project</a:t>
            </a:r>
            <a:r>
              <a:rPr lang="de-DE" sz="3600" dirty="0" smtClean="0">
                <a:solidFill>
                  <a:srgbClr val="003399"/>
                </a:solidFill>
                <a:latin typeface="Verdana" pitchFamily="-112" charset="0"/>
                <a:ea typeface="ヒラギノ角ゴ Pro W3" pitchFamily="-112" charset="-128"/>
                <a:cs typeface="Verdana" pitchFamily="-112" charset="0"/>
              </a:rPr>
              <a:t> </a:t>
            </a:r>
            <a:r>
              <a:rPr lang="de-DE" sz="3600" dirty="0" err="1" smtClean="0">
                <a:solidFill>
                  <a:srgbClr val="003399"/>
                </a:solidFill>
                <a:latin typeface="Verdana" pitchFamily="-112" charset="0"/>
                <a:ea typeface="ヒラギノ角ゴ Pro W3" pitchFamily="-112" charset="-128"/>
                <a:cs typeface="Verdana" pitchFamily="-112" charset="0"/>
              </a:rPr>
              <a:t>funding</a:t>
            </a:r>
            <a:r>
              <a:rPr lang="de-DE" sz="3600" dirty="0" smtClean="0">
                <a:solidFill>
                  <a:srgbClr val="003399"/>
                </a:solidFill>
                <a:latin typeface="Verdana" pitchFamily="-112" charset="0"/>
                <a:ea typeface="ヒラギノ角ゴ Pro W3" pitchFamily="-112" charset="-128"/>
                <a:cs typeface="Verdana" pitchFamily="-112" charset="0"/>
              </a:rPr>
              <a:t>?</a:t>
            </a:r>
            <a:r>
              <a:rPr lang="de-DE" dirty="0" smtClean="0">
                <a:latin typeface="Verdana" pitchFamily="-112" charset="0"/>
                <a:ea typeface="ヒラギノ角ゴ Pro W3" pitchFamily="-112" charset="-128"/>
                <a:cs typeface="Verdana" pitchFamily="-112" charset="0"/>
              </a:rPr>
              <a:t/>
            </a:r>
            <a:br>
              <a:rPr lang="de-DE" dirty="0" smtClean="0">
                <a:latin typeface="Verdana" pitchFamily="-112" charset="0"/>
                <a:ea typeface="ヒラギノ角ゴ Pro W3" pitchFamily="-112" charset="-128"/>
                <a:cs typeface="Verdana" pitchFamily="-112" charset="0"/>
              </a:rPr>
            </a:br>
            <a:endParaRPr lang="de-CH" dirty="0" smtClean="0">
              <a:latin typeface="Verdana" pitchFamily="-112" charset="0"/>
              <a:ea typeface="ヒラギノ角ゴ Pro W3" pitchFamily="-112" charset="-128"/>
              <a:cs typeface="Verdana" pitchFamily="-112" charset="0"/>
            </a:endParaRPr>
          </a:p>
        </p:txBody>
      </p:sp>
      <p:sp>
        <p:nvSpPr>
          <p:cNvPr id="5" name="Inhaltsplatzhalter 2"/>
          <p:cNvSpPr>
            <a:spLocks noGrp="1"/>
          </p:cNvSpPr>
          <p:nvPr>
            <p:ph idx="1"/>
          </p:nvPr>
        </p:nvSpPr>
        <p:spPr>
          <a:xfrm>
            <a:off x="2525811" y="2043812"/>
            <a:ext cx="6924878" cy="3755956"/>
          </a:xfrm>
        </p:spPr>
        <p:txBody>
          <a:bodyPr>
            <a:noAutofit/>
          </a:bodyPr>
          <a:lstStyle/>
          <a:p>
            <a:pPr marL="190500" indent="-190500" fontAlgn="base">
              <a:spcAft>
                <a:spcPct val="0"/>
              </a:spcAft>
              <a:buNone/>
              <a:tabLst>
                <a:tab pos="190500" algn="l"/>
                <a:tab pos="195263" algn="l"/>
                <a:tab pos="762000" algn="l"/>
                <a:tab pos="8001000" algn="r"/>
              </a:tabLst>
            </a:pPr>
            <a:r>
              <a:rPr lang="en-GB" sz="2000" dirty="0" smtClean="0">
                <a:solidFill>
                  <a:srgbClr val="003399"/>
                </a:solidFill>
                <a:latin typeface="Verdana" pitchFamily="-112" charset="0"/>
                <a:ea typeface="ヒラギノ角ゴ Pro W3" pitchFamily="-112" charset="-128"/>
                <a:cs typeface="Verdana" pitchFamily="-112" charset="0"/>
              </a:rPr>
              <a:t>Project funding is for researchers who…</a:t>
            </a:r>
          </a:p>
          <a:p>
            <a:pPr marL="190500" indent="-190500" fontAlgn="base">
              <a:spcBef>
                <a:spcPts val="1800"/>
              </a:spcBef>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can show that they have </a:t>
            </a:r>
            <a:r>
              <a:rPr lang="en-GB" sz="2000" dirty="0" smtClean="0">
                <a:solidFill>
                  <a:srgbClr val="003399"/>
                </a:solidFill>
                <a:latin typeface="Verdana" pitchFamily="-112" charset="0"/>
                <a:ea typeface="ヒラギノ角ゴ Pro W3" pitchFamily="-112" charset="-128"/>
                <a:cs typeface="Times New Roman" pitchFamily="-112" charset="0"/>
              </a:rPr>
              <a:t>success</a:t>
            </a:r>
            <a:r>
              <a:rPr lang="en-GB" sz="2000" dirty="0" smtClean="0">
                <a:latin typeface="Verdana" pitchFamily="-112" charset="0"/>
                <a:ea typeface="ヒラギノ角ゴ Pro W3" pitchFamily="-112" charset="-128"/>
                <a:cs typeface="Times New Roman" pitchFamily="-112" charset="0"/>
              </a:rPr>
              <a:t>fully worked as researchers (post doc) for several years</a:t>
            </a:r>
          </a:p>
          <a:p>
            <a:pPr marL="190500" indent="-190500" fontAlgn="base">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are capable to conduct their own research project </a:t>
            </a:r>
            <a:r>
              <a:rPr lang="en-GB" sz="2000" dirty="0" smtClean="0">
                <a:solidFill>
                  <a:srgbClr val="003399"/>
                </a:solidFill>
                <a:latin typeface="Verdana" pitchFamily="-112" charset="0"/>
                <a:ea typeface="ヒラギノ角ゴ Pro W3" pitchFamily="-112" charset="-128"/>
                <a:cs typeface="Times New Roman" pitchFamily="-112" charset="0"/>
              </a:rPr>
              <a:t>independently</a:t>
            </a:r>
            <a:r>
              <a:rPr lang="en-GB" sz="2000" dirty="0" smtClean="0">
                <a:latin typeface="Verdana" pitchFamily="-112" charset="0"/>
                <a:ea typeface="ヒラギノ角ゴ Pro W3" pitchFamily="-112" charset="-128"/>
                <a:cs typeface="Times New Roman" pitchFamily="-112" charset="0"/>
              </a:rPr>
              <a:t> (group leaders)</a:t>
            </a:r>
          </a:p>
          <a:p>
            <a:pPr marL="190500" indent="-190500" fontAlgn="base">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make a substantial (at least 30%) personal </a:t>
            </a:r>
            <a:r>
              <a:rPr lang="en-GB" sz="2000" dirty="0" smtClean="0">
                <a:solidFill>
                  <a:srgbClr val="003399"/>
                </a:solidFill>
                <a:latin typeface="Verdana" pitchFamily="-112" charset="0"/>
                <a:ea typeface="ヒラギノ角ゴ Pro W3" pitchFamily="-112" charset="-128"/>
                <a:cs typeface="Times New Roman" pitchFamily="-112" charset="0"/>
              </a:rPr>
              <a:t>contribution</a:t>
            </a:r>
            <a:r>
              <a:rPr lang="en-GB" sz="2000" dirty="0" smtClean="0">
                <a:latin typeface="Verdana" pitchFamily="-112" charset="0"/>
                <a:ea typeface="ヒラギノ角ゴ Pro W3" pitchFamily="-112" charset="-128"/>
                <a:cs typeface="Times New Roman" pitchFamily="-112" charset="0"/>
              </a:rPr>
              <a:t> to the project</a:t>
            </a:r>
          </a:p>
          <a:p>
            <a:pPr marL="190500" indent="-190500" fontAlgn="base">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have access to the necessary </a:t>
            </a:r>
            <a:r>
              <a:rPr lang="en-GB" sz="2000" dirty="0" smtClean="0">
                <a:solidFill>
                  <a:srgbClr val="003399"/>
                </a:solidFill>
                <a:latin typeface="Verdana" pitchFamily="-112" charset="0"/>
                <a:ea typeface="ヒラギノ角ゴ Pro W3" pitchFamily="-112" charset="-128"/>
                <a:cs typeface="Times New Roman" pitchFamily="-112" charset="0"/>
              </a:rPr>
              <a:t>infrastructure</a:t>
            </a:r>
          </a:p>
          <a:p>
            <a:pPr marL="190500" indent="-190500" fontAlgn="base">
              <a:spcAft>
                <a:spcPct val="0"/>
              </a:spcAft>
              <a:buFont typeface="Arial" charset="0"/>
              <a:buChar char="•"/>
              <a:tabLst>
                <a:tab pos="190500" algn="l"/>
                <a:tab pos="195263" algn="l"/>
                <a:tab pos="762000" algn="l"/>
                <a:tab pos="8001000" algn="r"/>
              </a:tabLst>
            </a:pPr>
            <a:endParaRPr lang="en-GB" sz="2000" dirty="0" smtClean="0">
              <a:latin typeface="Verdana" pitchFamily="-112" charset="0"/>
              <a:ea typeface="ヒラギノ角ゴ Pro W3" pitchFamily="-112" charset="-128"/>
              <a:cs typeface="Times New Roman" pitchFamily="-112" charset="0"/>
            </a:endParaRPr>
          </a:p>
          <a:p>
            <a:pPr marL="0" indent="0" fontAlgn="base">
              <a:spcAft>
                <a:spcPct val="0"/>
              </a:spcAft>
              <a:buNone/>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a:t>
            </a:r>
            <a:r>
              <a:rPr lang="en-GB" sz="2000" i="1" dirty="0" smtClean="0">
                <a:latin typeface="Verdana" pitchFamily="-112" charset="0"/>
                <a:ea typeface="ヒラギノ角ゴ Pro W3" pitchFamily="-112" charset="-128"/>
                <a:cs typeface="Times New Roman" pitchFamily="-112" charset="0"/>
              </a:rPr>
              <a:t>see “SNSF funding regulations”, article 8/13</a:t>
            </a:r>
            <a:r>
              <a:rPr lang="en-GB" sz="2000" dirty="0" smtClean="0">
                <a:latin typeface="Verdana" pitchFamily="-112" charset="0"/>
                <a:ea typeface="ヒラギノ角ゴ Pro W3" pitchFamily="-112" charset="-128"/>
                <a:cs typeface="Times New Roman" pitchFamily="-112" charset="0"/>
              </a:rPr>
              <a:t>)</a:t>
            </a:r>
          </a:p>
        </p:txBody>
      </p:sp>
    </p:spTree>
    <p:extLst>
      <p:ext uri="{BB962C8B-B14F-4D97-AF65-F5344CB8AC3E}">
        <p14:creationId xmlns:p14="http://schemas.microsoft.com/office/powerpoint/2010/main" val="1098133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899457" y="754367"/>
            <a:ext cx="7412037" cy="896938"/>
          </a:xfrm>
        </p:spPr>
        <p:txBody>
          <a:bodyPr>
            <a:normAutofit fontScale="90000"/>
          </a:bodyPr>
          <a:lstStyle/>
          <a:p>
            <a:pPr eaLnBrk="1" hangingPunct="1"/>
            <a:r>
              <a:rPr lang="en-GB" sz="3600" dirty="0" smtClean="0">
                <a:solidFill>
                  <a:srgbClr val="003399"/>
                </a:solidFill>
              </a:rPr>
              <a:t>Evaluation steps</a:t>
            </a:r>
            <a:r>
              <a:rPr lang="en-GB" dirty="0" smtClean="0"/>
              <a:t/>
            </a:r>
            <a:br>
              <a:rPr lang="en-GB" dirty="0" smtClean="0"/>
            </a:br>
            <a:endParaRPr lang="en-GB" b="0" dirty="0" smtClean="0"/>
          </a:p>
        </p:txBody>
      </p:sp>
      <p:sp>
        <p:nvSpPr>
          <p:cNvPr id="7" name="Rectangle 3"/>
          <p:cNvSpPr txBox="1">
            <a:spLocks noChangeArrowheads="1"/>
          </p:cNvSpPr>
          <p:nvPr/>
        </p:nvSpPr>
        <p:spPr bwMode="auto">
          <a:xfrm>
            <a:off x="2507116" y="1651305"/>
            <a:ext cx="7029450" cy="438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marL="457200" lvl="1" indent="0">
              <a:lnSpc>
                <a:spcPct val="100000"/>
              </a:lnSpc>
              <a:buNone/>
              <a:tabLst>
                <a:tab pos="190500" algn="l"/>
                <a:tab pos="195263" algn="l"/>
                <a:tab pos="762000" algn="l"/>
                <a:tab pos="3151188" algn="l"/>
                <a:tab pos="8001000" algn="r"/>
              </a:tabLst>
            </a:pPr>
            <a:endParaRPr lang="fr-CH" dirty="0" smtClean="0"/>
          </a:p>
          <a:p>
            <a:pPr marL="800100" lvl="1" indent="-342900">
              <a:lnSpc>
                <a:spcPct val="100000"/>
              </a:lnSpc>
              <a:buFont typeface="Arial" panose="020B0604020202020204" pitchFamily="34" charset="0"/>
              <a:buChar char="•"/>
              <a:tabLst>
                <a:tab pos="190500" algn="l"/>
                <a:tab pos="195263" algn="l"/>
                <a:tab pos="762000" algn="l"/>
                <a:tab pos="3151188" algn="l"/>
                <a:tab pos="8001000" algn="r"/>
              </a:tabLst>
            </a:pPr>
            <a:r>
              <a:rPr lang="fr-CH" dirty="0" err="1" smtClean="0"/>
              <a:t>Formal</a:t>
            </a:r>
            <a:r>
              <a:rPr lang="fr-CH" dirty="0" smtClean="0"/>
              <a:t> check (</a:t>
            </a:r>
            <a:r>
              <a:rPr lang="fr-CH" i="1" dirty="0" err="1" smtClean="0"/>
              <a:t>eligibility</a:t>
            </a:r>
            <a:r>
              <a:rPr lang="fr-CH" i="1" dirty="0" smtClean="0"/>
              <a:t>, </a:t>
            </a:r>
            <a:r>
              <a:rPr lang="fr-CH" i="1" dirty="0" err="1" smtClean="0"/>
              <a:t>manifestly</a:t>
            </a:r>
            <a:r>
              <a:rPr lang="fr-CH" i="1" dirty="0" smtClean="0"/>
              <a:t> </a:t>
            </a:r>
            <a:r>
              <a:rPr lang="fr-CH" i="1" dirty="0" err="1" smtClean="0"/>
              <a:t>insufficient</a:t>
            </a:r>
            <a:r>
              <a:rPr lang="fr-CH" dirty="0" smtClean="0"/>
              <a:t>)</a:t>
            </a:r>
          </a:p>
          <a:p>
            <a:pPr marL="800100" lvl="1" indent="-342900">
              <a:lnSpc>
                <a:spcPct val="100000"/>
              </a:lnSpc>
              <a:buFont typeface="Arial" panose="020B0604020202020204" pitchFamily="34" charset="0"/>
              <a:buChar char="•"/>
              <a:tabLst>
                <a:tab pos="190500" algn="l"/>
                <a:tab pos="195263" algn="l"/>
                <a:tab pos="762000" algn="l"/>
                <a:tab pos="3151188" algn="l"/>
                <a:tab pos="8001000" algn="r"/>
              </a:tabLst>
            </a:pPr>
            <a:endParaRPr lang="fr-CH" dirty="0" smtClean="0"/>
          </a:p>
          <a:p>
            <a:pPr marL="800100" lvl="1" indent="-342900">
              <a:lnSpc>
                <a:spcPct val="100000"/>
              </a:lnSpc>
              <a:buFont typeface="Arial" panose="020B0604020202020204" pitchFamily="34" charset="0"/>
              <a:buChar char="•"/>
              <a:tabLst>
                <a:tab pos="190500" algn="l"/>
                <a:tab pos="195263" algn="l"/>
                <a:tab pos="762000" algn="l"/>
                <a:tab pos="3151188" algn="l"/>
                <a:tab pos="8001000" algn="r"/>
              </a:tabLst>
            </a:pPr>
            <a:r>
              <a:rPr lang="fr-CH" dirty="0" smtClean="0"/>
              <a:t>International </a:t>
            </a:r>
            <a:r>
              <a:rPr lang="fr-CH" dirty="0" err="1" smtClean="0"/>
              <a:t>peer</a:t>
            </a:r>
            <a:r>
              <a:rPr lang="fr-CH" dirty="0" smtClean="0"/>
              <a:t> </a:t>
            </a:r>
            <a:r>
              <a:rPr lang="fr-CH" dirty="0" err="1" smtClean="0"/>
              <a:t>review</a:t>
            </a:r>
            <a:endParaRPr lang="fr-CH" dirty="0" smtClean="0"/>
          </a:p>
          <a:p>
            <a:pPr marL="800100" lvl="1" indent="-342900">
              <a:lnSpc>
                <a:spcPct val="100000"/>
              </a:lnSpc>
              <a:buFont typeface="Arial" panose="020B0604020202020204" pitchFamily="34" charset="0"/>
              <a:buChar char="•"/>
              <a:tabLst>
                <a:tab pos="190500" algn="l"/>
                <a:tab pos="195263" algn="l"/>
                <a:tab pos="762000" algn="l"/>
                <a:tab pos="3151188" algn="l"/>
                <a:tab pos="8001000" algn="r"/>
              </a:tabLst>
            </a:pPr>
            <a:endParaRPr lang="fr-CH" dirty="0" smtClean="0"/>
          </a:p>
          <a:p>
            <a:pPr marL="800100" lvl="1" indent="-342900">
              <a:lnSpc>
                <a:spcPct val="100000"/>
              </a:lnSpc>
              <a:buFont typeface="Arial" panose="020B0604020202020204" pitchFamily="34" charset="0"/>
              <a:buChar char="•"/>
              <a:tabLst>
                <a:tab pos="190500" algn="l"/>
                <a:tab pos="195263" algn="l"/>
                <a:tab pos="762000" algn="l"/>
                <a:tab pos="3151188" algn="l"/>
                <a:tab pos="8001000" algn="r"/>
              </a:tabLst>
            </a:pPr>
            <a:r>
              <a:rPr lang="fr-CH" dirty="0" err="1" smtClean="0"/>
              <a:t>Competitive</a:t>
            </a:r>
            <a:r>
              <a:rPr lang="fr-CH" dirty="0" smtClean="0"/>
              <a:t> </a:t>
            </a:r>
            <a:r>
              <a:rPr lang="fr-CH" dirty="0" err="1" smtClean="0"/>
              <a:t>evaluation</a:t>
            </a:r>
            <a:r>
              <a:rPr lang="fr-CH" dirty="0" smtClean="0"/>
              <a:t> and </a:t>
            </a:r>
            <a:r>
              <a:rPr lang="fr-CH" dirty="0" err="1" smtClean="0"/>
              <a:t>selection</a:t>
            </a:r>
            <a:r>
              <a:rPr lang="fr-CH" dirty="0" smtClean="0"/>
              <a:t> by the National </a:t>
            </a:r>
            <a:r>
              <a:rPr lang="fr-CH" dirty="0" err="1" smtClean="0"/>
              <a:t>Research</a:t>
            </a:r>
            <a:r>
              <a:rPr lang="fr-CH" dirty="0" smtClean="0"/>
              <a:t> Council</a:t>
            </a:r>
          </a:p>
          <a:p>
            <a:pPr marL="342900" indent="-342900">
              <a:lnSpc>
                <a:spcPct val="100000"/>
              </a:lnSpc>
              <a:buFont typeface="Arial" panose="020B0604020202020204" pitchFamily="34" charset="0"/>
              <a:buChar char="•"/>
              <a:tabLst>
                <a:tab pos="190500" algn="l"/>
                <a:tab pos="195263" algn="l"/>
                <a:tab pos="762000" algn="l"/>
                <a:tab pos="3151188" algn="l"/>
                <a:tab pos="8001000" algn="r"/>
              </a:tabLst>
            </a:pPr>
            <a:endParaRPr lang="en-GB" dirty="0" smtClean="0"/>
          </a:p>
          <a:p>
            <a:pPr indent="190500">
              <a:buClrTx/>
              <a:buSzPct val="75000"/>
              <a:tabLst>
                <a:tab pos="190500" algn="l"/>
                <a:tab pos="195263" algn="l"/>
                <a:tab pos="762000" algn="l"/>
                <a:tab pos="3151188" algn="l"/>
                <a:tab pos="8001000" algn="r"/>
              </a:tabLst>
            </a:pPr>
            <a:endParaRPr lang="en-GB" dirty="0"/>
          </a:p>
        </p:txBody>
      </p:sp>
    </p:spTree>
    <p:extLst>
      <p:ext uri="{BB962C8B-B14F-4D97-AF65-F5344CB8AC3E}">
        <p14:creationId xmlns:p14="http://schemas.microsoft.com/office/powerpoint/2010/main" val="1630643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txBox="1">
            <a:spLocks/>
          </p:cNvSpPr>
          <p:nvPr/>
        </p:nvSpPr>
        <p:spPr bwMode="auto">
          <a:xfrm>
            <a:off x="2837877" y="568584"/>
            <a:ext cx="7595662"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ts val="3400"/>
              </a:lnSpc>
              <a:spcBef>
                <a:spcPct val="0"/>
              </a:spcBef>
              <a:spcAft>
                <a:spcPct val="0"/>
              </a:spcAft>
              <a:defRPr sz="2800">
                <a:solidFill>
                  <a:srgbClr val="003399"/>
                </a:solidFill>
                <a:latin typeface="Verdana"/>
                <a:ea typeface="ヒラギノ角ゴ Pro W3" pitchFamily="-110" charset="-128"/>
                <a:cs typeface="Verdana"/>
              </a:defRPr>
            </a:lvl1pPr>
            <a:lvl2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2pPr>
            <a:lvl3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3pPr>
            <a:lvl4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4pPr>
            <a:lvl5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5pPr>
            <a:lvl6pPr marL="457200" algn="l" rtl="0" fontAlgn="base">
              <a:lnSpc>
                <a:spcPts val="3800"/>
              </a:lnSpc>
              <a:spcBef>
                <a:spcPct val="0"/>
              </a:spcBef>
              <a:spcAft>
                <a:spcPct val="0"/>
              </a:spcAft>
              <a:defRPr sz="3000" b="1">
                <a:solidFill>
                  <a:schemeClr val="accent2"/>
                </a:solidFill>
                <a:latin typeface="Verdana" pitchFamily="-110" charset="0"/>
              </a:defRPr>
            </a:lvl6pPr>
            <a:lvl7pPr marL="914400" algn="l" rtl="0" fontAlgn="base">
              <a:lnSpc>
                <a:spcPts val="3800"/>
              </a:lnSpc>
              <a:spcBef>
                <a:spcPct val="0"/>
              </a:spcBef>
              <a:spcAft>
                <a:spcPct val="0"/>
              </a:spcAft>
              <a:defRPr sz="3000" b="1">
                <a:solidFill>
                  <a:schemeClr val="accent2"/>
                </a:solidFill>
                <a:latin typeface="Verdana" pitchFamily="-110" charset="0"/>
              </a:defRPr>
            </a:lvl7pPr>
            <a:lvl8pPr marL="1371600" algn="l" rtl="0" fontAlgn="base">
              <a:lnSpc>
                <a:spcPts val="3800"/>
              </a:lnSpc>
              <a:spcBef>
                <a:spcPct val="0"/>
              </a:spcBef>
              <a:spcAft>
                <a:spcPct val="0"/>
              </a:spcAft>
              <a:defRPr sz="3000" b="1">
                <a:solidFill>
                  <a:schemeClr val="accent2"/>
                </a:solidFill>
                <a:latin typeface="Verdana" pitchFamily="-110" charset="0"/>
              </a:defRPr>
            </a:lvl8pPr>
            <a:lvl9pPr marL="1828800" algn="l" rtl="0" fontAlgn="base">
              <a:lnSpc>
                <a:spcPts val="3800"/>
              </a:lnSpc>
              <a:spcBef>
                <a:spcPct val="0"/>
              </a:spcBef>
              <a:spcAft>
                <a:spcPct val="0"/>
              </a:spcAft>
              <a:defRPr sz="3000" b="1">
                <a:solidFill>
                  <a:schemeClr val="accent2"/>
                </a:solidFill>
                <a:latin typeface="Verdana" pitchFamily="-110" charset="0"/>
              </a:defRPr>
            </a:lvl9pPr>
          </a:lstStyle>
          <a:p>
            <a:r>
              <a:rPr lang="en-GB" sz="3200" dirty="0"/>
              <a:t>Writing a successful research proposal</a:t>
            </a:r>
            <a:r>
              <a:rPr lang="en-GB" sz="3200" dirty="0">
                <a:solidFill>
                  <a:schemeClr val="tx1"/>
                </a:solidFill>
                <a:latin typeface="Arial Black" pitchFamily="34" charset="0"/>
              </a:rPr>
              <a:t> </a:t>
            </a:r>
            <a:endParaRPr lang="en-GB" sz="3200" dirty="0" smtClean="0">
              <a:solidFill>
                <a:schemeClr val="tx1"/>
              </a:solidFill>
              <a:latin typeface="Arial Black" pitchFamily="34" charset="0"/>
            </a:endParaRPr>
          </a:p>
          <a:p>
            <a:endParaRPr lang="en-GB" sz="3200" dirty="0">
              <a:latin typeface="Verdana" pitchFamily="-110" charset="0"/>
              <a:cs typeface="Verdana" pitchFamily="-110" charset="0"/>
            </a:endParaRPr>
          </a:p>
        </p:txBody>
      </p:sp>
      <p:sp>
        <p:nvSpPr>
          <p:cNvPr id="5" name="Rectangle 3"/>
          <p:cNvSpPr txBox="1">
            <a:spLocks noChangeArrowheads="1"/>
          </p:cNvSpPr>
          <p:nvPr/>
        </p:nvSpPr>
        <p:spPr bwMode="auto">
          <a:xfrm>
            <a:off x="2780726" y="1724020"/>
            <a:ext cx="7424214" cy="48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a:tabLst/>
            </a:pPr>
            <a:r>
              <a:rPr lang="fr-CH" b="1" dirty="0"/>
              <a:t>A </a:t>
            </a:r>
            <a:r>
              <a:rPr lang="fr-CH" b="1" dirty="0" err="1"/>
              <a:t>solid</a:t>
            </a:r>
            <a:r>
              <a:rPr lang="fr-CH" b="1" dirty="0"/>
              <a:t> </a:t>
            </a:r>
            <a:r>
              <a:rPr lang="fr-CH" b="1" dirty="0" err="1"/>
              <a:t>research</a:t>
            </a:r>
            <a:r>
              <a:rPr lang="fr-CH" b="1" dirty="0"/>
              <a:t> plan </a:t>
            </a:r>
            <a:r>
              <a:rPr lang="fr-CH" b="1" dirty="0" err="1"/>
              <a:t>is</a:t>
            </a:r>
            <a:r>
              <a:rPr lang="fr-CH" b="1" dirty="0"/>
              <a:t> key!</a:t>
            </a:r>
          </a:p>
          <a:p>
            <a:pPr>
              <a:tabLst/>
            </a:pPr>
            <a:endParaRPr lang="en-GB" sz="1400" dirty="0"/>
          </a:p>
          <a:p>
            <a:pPr marL="342900" indent="-342900">
              <a:buFont typeface="Arial" pitchFamily="34" charset="0"/>
              <a:buChar char="•"/>
              <a:tabLst/>
            </a:pPr>
            <a:r>
              <a:rPr lang="en-GB" dirty="0"/>
              <a:t>Start early; read and follow the </a:t>
            </a:r>
            <a:r>
              <a:rPr lang="en-GB" dirty="0">
                <a:solidFill>
                  <a:srgbClr val="FF0000"/>
                </a:solidFill>
              </a:rPr>
              <a:t>guidelines</a:t>
            </a:r>
          </a:p>
          <a:p>
            <a:pPr marL="342900" indent="-342900">
              <a:buFont typeface="Arial" pitchFamily="34" charset="0"/>
              <a:buChar char="•"/>
              <a:tabLst/>
            </a:pPr>
            <a:r>
              <a:rPr lang="en-GB" dirty="0"/>
              <a:t>Adhere to </a:t>
            </a:r>
            <a:r>
              <a:rPr lang="en-GB" dirty="0">
                <a:solidFill>
                  <a:srgbClr val="FF0000"/>
                </a:solidFill>
              </a:rPr>
              <a:t>instructions</a:t>
            </a:r>
            <a:r>
              <a:rPr lang="en-GB" dirty="0"/>
              <a:t> re: structure, length, font size</a:t>
            </a:r>
            <a:endParaRPr lang="en-GB" sz="1400" dirty="0"/>
          </a:p>
          <a:p>
            <a:pPr marL="342900" indent="-342900">
              <a:buFont typeface="Arial" pitchFamily="34" charset="0"/>
              <a:buChar char="•"/>
              <a:tabLst/>
            </a:pPr>
            <a:r>
              <a:rPr lang="en-GB" dirty="0"/>
              <a:t>Build a </a:t>
            </a:r>
            <a:r>
              <a:rPr lang="en-GB" dirty="0">
                <a:solidFill>
                  <a:srgbClr val="FF0000"/>
                </a:solidFill>
              </a:rPr>
              <a:t>sound rationale</a:t>
            </a:r>
            <a:r>
              <a:rPr lang="en-GB" dirty="0"/>
              <a:t>, formulate few </a:t>
            </a:r>
            <a:r>
              <a:rPr lang="en-GB" dirty="0">
                <a:solidFill>
                  <a:srgbClr val="FF0000"/>
                </a:solidFill>
              </a:rPr>
              <a:t>focused and testable hypotheses</a:t>
            </a:r>
            <a:r>
              <a:rPr lang="en-GB" dirty="0"/>
              <a:t> based on a complete literature review and your previous related work</a:t>
            </a:r>
            <a:endParaRPr lang="en-GB" sz="1400" dirty="0"/>
          </a:p>
          <a:p>
            <a:pPr marL="342900" indent="-342900">
              <a:buFont typeface="Arial" pitchFamily="34" charset="0"/>
              <a:buChar char="•"/>
              <a:tabLst/>
            </a:pPr>
            <a:r>
              <a:rPr lang="en-GB" dirty="0"/>
              <a:t>Define expected </a:t>
            </a:r>
            <a:r>
              <a:rPr lang="en-GB" dirty="0">
                <a:solidFill>
                  <a:srgbClr val="FF0000"/>
                </a:solidFill>
              </a:rPr>
              <a:t>concrete outcome </a:t>
            </a:r>
            <a:r>
              <a:rPr lang="en-GB" dirty="0"/>
              <a:t>after 3 </a:t>
            </a:r>
            <a:r>
              <a:rPr lang="en-GB" dirty="0" smtClean="0"/>
              <a:t>years (</a:t>
            </a:r>
            <a:r>
              <a:rPr lang="en-GB" i="1" dirty="0" smtClean="0"/>
              <a:t>note</a:t>
            </a:r>
            <a:r>
              <a:rPr lang="en-GB" i="1" dirty="0"/>
              <a:t>: the SNSF funds projects, not </a:t>
            </a:r>
            <a:r>
              <a:rPr lang="en-GB" i="1" dirty="0" smtClean="0"/>
              <a:t>concepts)</a:t>
            </a:r>
            <a:endParaRPr lang="en-GB" i="1" dirty="0"/>
          </a:p>
          <a:p>
            <a:pPr marL="342900" indent="-342900">
              <a:buFont typeface="Arial" pitchFamily="34" charset="0"/>
              <a:buChar char="•"/>
              <a:tabLst/>
            </a:pPr>
            <a:r>
              <a:rPr lang="en-GB" dirty="0"/>
              <a:t>Describe methods, project management, </a:t>
            </a:r>
            <a:r>
              <a:rPr lang="en-GB" dirty="0" smtClean="0">
                <a:solidFill>
                  <a:srgbClr val="FF0000"/>
                </a:solidFill>
              </a:rPr>
              <a:t>alternatives, plan B</a:t>
            </a:r>
            <a:endParaRPr lang="en-GB" sz="1400" dirty="0">
              <a:solidFill>
                <a:srgbClr val="FF0000"/>
              </a:solidFill>
            </a:endParaRPr>
          </a:p>
          <a:p>
            <a:pPr marL="342900" indent="-342900">
              <a:buFont typeface="Arial" pitchFamily="34" charset="0"/>
              <a:buChar char="•"/>
              <a:tabLst/>
            </a:pPr>
            <a:r>
              <a:rPr lang="en-GB" dirty="0"/>
              <a:t>Own </a:t>
            </a:r>
            <a:r>
              <a:rPr lang="en-GB" dirty="0">
                <a:solidFill>
                  <a:srgbClr val="FF0000"/>
                </a:solidFill>
              </a:rPr>
              <a:t>preliminary results </a:t>
            </a:r>
            <a:r>
              <a:rPr lang="en-GB" dirty="0"/>
              <a:t>prove </a:t>
            </a:r>
            <a:r>
              <a:rPr lang="en-GB" dirty="0" smtClean="0"/>
              <a:t>feasibility</a:t>
            </a:r>
            <a:endParaRPr lang="en-GB" dirty="0"/>
          </a:p>
          <a:p>
            <a:pPr marL="342900" indent="-342900">
              <a:buFont typeface="Arial" pitchFamily="34" charset="0"/>
              <a:buChar char="•"/>
              <a:tabLst/>
            </a:pPr>
            <a:r>
              <a:rPr lang="en-GB" dirty="0"/>
              <a:t>A </a:t>
            </a:r>
            <a:r>
              <a:rPr lang="en-GB" dirty="0">
                <a:solidFill>
                  <a:srgbClr val="FF0000"/>
                </a:solidFill>
              </a:rPr>
              <a:t>realistic budget </a:t>
            </a:r>
            <a:r>
              <a:rPr lang="en-GB" dirty="0"/>
              <a:t>shows that you know what you are doing</a:t>
            </a:r>
            <a:br>
              <a:rPr lang="en-GB" dirty="0"/>
            </a:br>
            <a:endParaRPr lang="en-GB" dirty="0"/>
          </a:p>
        </p:txBody>
      </p:sp>
    </p:spTree>
    <p:extLst>
      <p:ext uri="{BB962C8B-B14F-4D97-AF65-F5344CB8AC3E}">
        <p14:creationId xmlns:p14="http://schemas.microsoft.com/office/powerpoint/2010/main" val="500641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2326821" y="1294810"/>
            <a:ext cx="7424214" cy="4163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a:tabLst/>
            </a:pPr>
            <a:r>
              <a:rPr lang="en-GB" dirty="0"/>
              <a:t>Develop and follow your </a:t>
            </a:r>
            <a:r>
              <a:rPr lang="en-GB" dirty="0">
                <a:solidFill>
                  <a:srgbClr val="FF0000"/>
                </a:solidFill>
              </a:rPr>
              <a:t>own independent line of </a:t>
            </a:r>
            <a:r>
              <a:rPr lang="en-GB" dirty="0" smtClean="0">
                <a:solidFill>
                  <a:srgbClr val="FF0000"/>
                </a:solidFill>
              </a:rPr>
              <a:t>research, </a:t>
            </a:r>
            <a:r>
              <a:rPr lang="en-GB" dirty="0" smtClean="0"/>
              <a:t>demonstrate your </a:t>
            </a:r>
            <a:r>
              <a:rPr lang="en-GB" dirty="0" smtClean="0">
                <a:solidFill>
                  <a:srgbClr val="FF0000"/>
                </a:solidFill>
              </a:rPr>
              <a:t>scientific independence </a:t>
            </a:r>
            <a:r>
              <a:rPr lang="en-GB" dirty="0" smtClean="0"/>
              <a:t>and your </a:t>
            </a:r>
            <a:r>
              <a:rPr lang="en-GB" dirty="0" smtClean="0">
                <a:solidFill>
                  <a:srgbClr val="FF0000"/>
                </a:solidFill>
              </a:rPr>
              <a:t>ability to lead a project</a:t>
            </a:r>
            <a:endParaRPr lang="en-GB" dirty="0">
              <a:solidFill>
                <a:srgbClr val="FF0000"/>
              </a:solidFill>
            </a:endParaRPr>
          </a:p>
          <a:p>
            <a:pPr marL="481013" lvl="1" indent="-285750">
              <a:buFont typeface="Arial" panose="020B0604020202020204" pitchFamily="34" charset="0"/>
              <a:buChar char="•"/>
              <a:tabLst/>
            </a:pPr>
            <a:r>
              <a:rPr lang="en-GB" sz="1800" dirty="0"/>
              <a:t>Show </a:t>
            </a:r>
            <a:r>
              <a:rPr lang="en-GB" sz="1800" dirty="0">
                <a:solidFill>
                  <a:srgbClr val="FF0000"/>
                </a:solidFill>
              </a:rPr>
              <a:t>mobility</a:t>
            </a:r>
            <a:r>
              <a:rPr lang="en-GB" sz="1800" dirty="0"/>
              <a:t>, follow your line of research at </a:t>
            </a:r>
            <a:r>
              <a:rPr lang="en-GB" sz="1800" dirty="0">
                <a:solidFill>
                  <a:srgbClr val="FF0000"/>
                </a:solidFill>
              </a:rPr>
              <a:t>different places</a:t>
            </a:r>
          </a:p>
          <a:p>
            <a:pPr marL="481013" lvl="1" indent="-285750">
              <a:buFont typeface="Arial" panose="020B0604020202020204" pitchFamily="34" charset="0"/>
              <a:buChar char="•"/>
              <a:tabLst/>
            </a:pPr>
            <a:r>
              <a:rPr lang="en-GB" sz="1800" dirty="0"/>
              <a:t>Do not apply to do your mentor’s/superior’s research</a:t>
            </a:r>
          </a:p>
          <a:p>
            <a:pPr marL="481013" lvl="1" indent="-285750">
              <a:buFont typeface="Arial" panose="020B0604020202020204" pitchFamily="34" charset="0"/>
              <a:buChar char="•"/>
              <a:tabLst/>
            </a:pPr>
            <a:r>
              <a:rPr lang="en-GB" sz="1800" dirty="0"/>
              <a:t>Having your mentor/superior as a co-applicant on the grant may make it more difficult to prove your scientific independence (if so, explain</a:t>
            </a:r>
            <a:r>
              <a:rPr lang="en-GB" sz="1800" dirty="0" smtClean="0"/>
              <a:t>!)</a:t>
            </a:r>
          </a:p>
          <a:p>
            <a:pPr marL="481013" lvl="1" indent="-285750">
              <a:buFont typeface="Arial" panose="020B0604020202020204" pitchFamily="34" charset="0"/>
              <a:buChar char="•"/>
              <a:tabLst/>
            </a:pPr>
            <a:r>
              <a:rPr lang="en-GB" sz="1800" dirty="0" smtClean="0"/>
              <a:t>Get an independent research group leader position</a:t>
            </a:r>
          </a:p>
          <a:p>
            <a:pPr marL="481013" lvl="1" indent="-285750">
              <a:buFont typeface="Arial" panose="020B0604020202020204" pitchFamily="34" charset="0"/>
              <a:buChar char="•"/>
              <a:tabLst/>
            </a:pPr>
            <a:r>
              <a:rPr lang="fr-CH" sz="1800" dirty="0"/>
              <a:t>«support </a:t>
            </a:r>
            <a:r>
              <a:rPr lang="fr-CH" sz="1800" dirty="0" err="1"/>
              <a:t>letters</a:t>
            </a:r>
            <a:r>
              <a:rPr lang="fr-CH" sz="1800" dirty="0"/>
              <a:t>» </a:t>
            </a:r>
            <a:r>
              <a:rPr lang="fr-CH" sz="1800" dirty="0" err="1"/>
              <a:t>from</a:t>
            </a:r>
            <a:r>
              <a:rPr lang="fr-CH" sz="1800" dirty="0"/>
              <a:t> mentors/</a:t>
            </a:r>
            <a:r>
              <a:rPr lang="fr-CH" sz="1800" dirty="0" err="1"/>
              <a:t>superiors</a:t>
            </a:r>
            <a:r>
              <a:rPr lang="fr-CH" sz="1800" dirty="0"/>
              <a:t> </a:t>
            </a:r>
            <a:r>
              <a:rPr lang="fr-CH" sz="1800" dirty="0" err="1"/>
              <a:t>can</a:t>
            </a:r>
            <a:r>
              <a:rPr lang="fr-CH" sz="1800" dirty="0"/>
              <a:t> </a:t>
            </a:r>
            <a:r>
              <a:rPr lang="fr-CH" sz="1800" dirty="0" err="1"/>
              <a:t>be</a:t>
            </a:r>
            <a:r>
              <a:rPr lang="fr-CH" sz="1800" dirty="0"/>
              <a:t> </a:t>
            </a:r>
            <a:r>
              <a:rPr lang="fr-CH" sz="1800" dirty="0" err="1"/>
              <a:t>contraproductive</a:t>
            </a:r>
            <a:r>
              <a:rPr lang="fr-CH" sz="1800" dirty="0"/>
              <a:t>; </a:t>
            </a:r>
            <a:r>
              <a:rPr lang="fr-CH" sz="1800" dirty="0" err="1"/>
              <a:t>they</a:t>
            </a:r>
            <a:r>
              <a:rPr lang="fr-CH" sz="1800" dirty="0"/>
              <a:t> </a:t>
            </a:r>
            <a:r>
              <a:rPr lang="fr-CH" sz="1800" dirty="0" err="1"/>
              <a:t>should</a:t>
            </a:r>
            <a:r>
              <a:rPr lang="fr-CH" sz="1800" dirty="0"/>
              <a:t> </a:t>
            </a:r>
            <a:r>
              <a:rPr lang="fr-CH" sz="1800" dirty="0" err="1"/>
              <a:t>only</a:t>
            </a:r>
            <a:r>
              <a:rPr lang="fr-CH" sz="1800" dirty="0"/>
              <a:t> </a:t>
            </a:r>
            <a:r>
              <a:rPr lang="fr-CH" sz="1800" dirty="0" err="1"/>
              <a:t>confirm</a:t>
            </a:r>
            <a:r>
              <a:rPr lang="fr-CH" sz="1800" dirty="0"/>
              <a:t> </a:t>
            </a:r>
            <a:r>
              <a:rPr lang="fr-CH" sz="1800" dirty="0" err="1"/>
              <a:t>your</a:t>
            </a:r>
            <a:r>
              <a:rPr lang="fr-CH" sz="1800" dirty="0"/>
              <a:t> </a:t>
            </a:r>
            <a:r>
              <a:rPr lang="fr-CH" sz="1800" dirty="0" err="1"/>
              <a:t>access</a:t>
            </a:r>
            <a:r>
              <a:rPr lang="fr-CH" sz="1800" dirty="0"/>
              <a:t> to infrastructure</a:t>
            </a:r>
          </a:p>
          <a:p>
            <a:pPr marL="481013" lvl="1" indent="-285750">
              <a:buFont typeface="Arial" panose="020B0604020202020204" pitchFamily="34" charset="0"/>
              <a:buChar char="•"/>
              <a:tabLst/>
            </a:pPr>
            <a:endParaRPr lang="en-GB" sz="1800" dirty="0"/>
          </a:p>
          <a:p>
            <a:pPr>
              <a:lnSpc>
                <a:spcPct val="100000"/>
              </a:lnSpc>
              <a:tabLst/>
            </a:pPr>
            <a:r>
              <a:rPr lang="fr-CH" dirty="0" smtClean="0"/>
              <a:t>Show </a:t>
            </a:r>
            <a:r>
              <a:rPr lang="fr-CH" dirty="0" err="1">
                <a:solidFill>
                  <a:srgbClr val="FF0000"/>
                </a:solidFill>
              </a:rPr>
              <a:t>experience</a:t>
            </a:r>
            <a:r>
              <a:rPr lang="fr-CH" dirty="0">
                <a:solidFill>
                  <a:srgbClr val="FF0000"/>
                </a:solidFill>
              </a:rPr>
              <a:t> </a:t>
            </a:r>
            <a:r>
              <a:rPr lang="fr-CH" dirty="0"/>
              <a:t>and</a:t>
            </a:r>
            <a:r>
              <a:rPr lang="fr-CH" dirty="0">
                <a:solidFill>
                  <a:srgbClr val="FF0000"/>
                </a:solidFill>
              </a:rPr>
              <a:t> </a:t>
            </a:r>
            <a:r>
              <a:rPr lang="fr-CH" dirty="0" err="1">
                <a:solidFill>
                  <a:srgbClr val="FF0000"/>
                </a:solidFill>
              </a:rPr>
              <a:t>competence</a:t>
            </a:r>
            <a:endParaRPr lang="fr-CH" dirty="0">
              <a:solidFill>
                <a:srgbClr val="FF0000"/>
              </a:solidFill>
            </a:endParaRPr>
          </a:p>
          <a:p>
            <a:pPr marL="366713" lvl="1" indent="-171450">
              <a:lnSpc>
                <a:spcPct val="100000"/>
              </a:lnSpc>
              <a:buFont typeface="Arial" panose="020B0604020202020204" pitchFamily="34" charset="0"/>
              <a:buChar char="•"/>
              <a:tabLst/>
            </a:pPr>
            <a:r>
              <a:rPr lang="fr-CH" sz="1800" dirty="0" err="1"/>
              <a:t>Demonstrate</a:t>
            </a:r>
            <a:r>
              <a:rPr lang="fr-CH" sz="1800" dirty="0"/>
              <a:t> </a:t>
            </a:r>
            <a:r>
              <a:rPr lang="fr-CH" sz="1800" dirty="0" err="1"/>
              <a:t>your</a:t>
            </a:r>
            <a:r>
              <a:rPr lang="fr-CH" sz="1800" dirty="0"/>
              <a:t> </a:t>
            </a:r>
            <a:r>
              <a:rPr lang="fr-CH" sz="1800" dirty="0" err="1"/>
              <a:t>professional</a:t>
            </a:r>
            <a:r>
              <a:rPr lang="fr-CH" sz="1800" dirty="0"/>
              <a:t> </a:t>
            </a:r>
            <a:r>
              <a:rPr lang="fr-CH" sz="1800" dirty="0" err="1"/>
              <a:t>experience</a:t>
            </a:r>
            <a:r>
              <a:rPr lang="fr-CH" sz="1800" dirty="0"/>
              <a:t> and </a:t>
            </a:r>
            <a:r>
              <a:rPr lang="fr-CH" sz="1800" dirty="0" err="1"/>
              <a:t>competence</a:t>
            </a:r>
            <a:r>
              <a:rPr lang="fr-CH" sz="1800" dirty="0"/>
              <a:t> in </a:t>
            </a:r>
            <a:r>
              <a:rPr lang="fr-CH" sz="1800" dirty="0" err="1"/>
              <a:t>this</a:t>
            </a:r>
            <a:r>
              <a:rPr lang="fr-CH" sz="1800" dirty="0"/>
              <a:t> area of </a:t>
            </a:r>
            <a:r>
              <a:rPr lang="fr-CH" sz="1800" dirty="0" err="1"/>
              <a:t>research</a:t>
            </a:r>
            <a:r>
              <a:rPr lang="fr-CH" sz="1800" dirty="0"/>
              <a:t> </a:t>
            </a:r>
            <a:r>
              <a:rPr lang="fr-CH" sz="1800" dirty="0" err="1"/>
              <a:t>with</a:t>
            </a:r>
            <a:r>
              <a:rPr lang="fr-CH" sz="1800" dirty="0"/>
              <a:t> 2-3 </a:t>
            </a:r>
            <a:r>
              <a:rPr lang="fr-CH" sz="1800" dirty="0" err="1"/>
              <a:t>years</a:t>
            </a:r>
            <a:r>
              <a:rPr lang="fr-CH" sz="1800" dirty="0"/>
              <a:t> of </a:t>
            </a:r>
            <a:r>
              <a:rPr lang="fr-CH" sz="1800" dirty="0" err="1"/>
              <a:t>postdoc</a:t>
            </a:r>
            <a:r>
              <a:rPr lang="fr-CH" sz="1800" dirty="0"/>
              <a:t>, </a:t>
            </a:r>
            <a:endParaRPr lang="fr-CH" sz="1800" dirty="0" smtClean="0"/>
          </a:p>
          <a:p>
            <a:pPr marL="366713" lvl="1" indent="-171450">
              <a:lnSpc>
                <a:spcPct val="100000"/>
              </a:lnSpc>
              <a:buFont typeface="Arial" panose="020B0604020202020204" pitchFamily="34" charset="0"/>
              <a:buChar char="•"/>
              <a:tabLst/>
            </a:pPr>
            <a:r>
              <a:rPr lang="fr-CH" sz="1800" dirty="0" smtClean="0"/>
              <a:t>Have publications </a:t>
            </a:r>
            <a:r>
              <a:rPr lang="fr-CH" sz="1800" dirty="0"/>
              <a:t>as first </a:t>
            </a:r>
            <a:r>
              <a:rPr lang="fr-CH" sz="1800" dirty="0" smtClean="0"/>
              <a:t>and (</a:t>
            </a:r>
            <a:r>
              <a:rPr lang="fr-CH" sz="1800" dirty="0" err="1" smtClean="0"/>
              <a:t>corresponding</a:t>
            </a:r>
            <a:r>
              <a:rPr lang="fr-CH" sz="1800" dirty="0" smtClean="0"/>
              <a:t>) last </a:t>
            </a:r>
            <a:r>
              <a:rPr lang="fr-CH" sz="1800" dirty="0" err="1"/>
              <a:t>author</a:t>
            </a:r>
            <a:endParaRPr lang="fr-CH" sz="1800" dirty="0"/>
          </a:p>
          <a:p>
            <a:pPr marL="352425">
              <a:tabLst/>
            </a:pPr>
            <a:r>
              <a:rPr lang="fr-CH" sz="1800" dirty="0"/>
              <a:t>	</a:t>
            </a:r>
            <a:endParaRPr lang="fr-CH" sz="1000" dirty="0"/>
          </a:p>
        </p:txBody>
      </p:sp>
      <p:sp>
        <p:nvSpPr>
          <p:cNvPr id="6" name="Titel 1"/>
          <p:cNvSpPr txBox="1">
            <a:spLocks/>
          </p:cNvSpPr>
          <p:nvPr/>
        </p:nvSpPr>
        <p:spPr bwMode="auto">
          <a:xfrm>
            <a:off x="2326821" y="568585"/>
            <a:ext cx="8106718" cy="510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ts val="3400"/>
              </a:lnSpc>
              <a:spcBef>
                <a:spcPct val="0"/>
              </a:spcBef>
              <a:spcAft>
                <a:spcPct val="0"/>
              </a:spcAft>
              <a:defRPr sz="2800">
                <a:solidFill>
                  <a:srgbClr val="003399"/>
                </a:solidFill>
                <a:latin typeface="Verdana"/>
                <a:ea typeface="ヒラギノ角ゴ Pro W3" pitchFamily="-110" charset="-128"/>
                <a:cs typeface="Verdana"/>
              </a:defRPr>
            </a:lvl1pPr>
            <a:lvl2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2pPr>
            <a:lvl3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3pPr>
            <a:lvl4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4pPr>
            <a:lvl5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5pPr>
            <a:lvl6pPr marL="457200" algn="l" rtl="0" fontAlgn="base">
              <a:lnSpc>
                <a:spcPts val="3800"/>
              </a:lnSpc>
              <a:spcBef>
                <a:spcPct val="0"/>
              </a:spcBef>
              <a:spcAft>
                <a:spcPct val="0"/>
              </a:spcAft>
              <a:defRPr sz="3000" b="1">
                <a:solidFill>
                  <a:schemeClr val="accent2"/>
                </a:solidFill>
                <a:latin typeface="Verdana" pitchFamily="-110" charset="0"/>
              </a:defRPr>
            </a:lvl6pPr>
            <a:lvl7pPr marL="914400" algn="l" rtl="0" fontAlgn="base">
              <a:lnSpc>
                <a:spcPts val="3800"/>
              </a:lnSpc>
              <a:spcBef>
                <a:spcPct val="0"/>
              </a:spcBef>
              <a:spcAft>
                <a:spcPct val="0"/>
              </a:spcAft>
              <a:defRPr sz="3000" b="1">
                <a:solidFill>
                  <a:schemeClr val="accent2"/>
                </a:solidFill>
                <a:latin typeface="Verdana" pitchFamily="-110" charset="0"/>
              </a:defRPr>
            </a:lvl7pPr>
            <a:lvl8pPr marL="1371600" algn="l" rtl="0" fontAlgn="base">
              <a:lnSpc>
                <a:spcPts val="3800"/>
              </a:lnSpc>
              <a:spcBef>
                <a:spcPct val="0"/>
              </a:spcBef>
              <a:spcAft>
                <a:spcPct val="0"/>
              </a:spcAft>
              <a:defRPr sz="3000" b="1">
                <a:solidFill>
                  <a:schemeClr val="accent2"/>
                </a:solidFill>
                <a:latin typeface="Verdana" pitchFamily="-110" charset="0"/>
              </a:defRPr>
            </a:lvl8pPr>
            <a:lvl9pPr marL="1828800" algn="l" rtl="0" fontAlgn="base">
              <a:lnSpc>
                <a:spcPts val="3800"/>
              </a:lnSpc>
              <a:spcBef>
                <a:spcPct val="0"/>
              </a:spcBef>
              <a:spcAft>
                <a:spcPct val="0"/>
              </a:spcAft>
              <a:defRPr sz="3000" b="1">
                <a:solidFill>
                  <a:schemeClr val="accent2"/>
                </a:solidFill>
                <a:latin typeface="Verdana" pitchFamily="-110" charset="0"/>
              </a:defRPr>
            </a:lvl9pPr>
          </a:lstStyle>
          <a:p>
            <a:r>
              <a:rPr lang="en-GB" sz="3200" dirty="0"/>
              <a:t>If you are applying for your first grant</a:t>
            </a:r>
            <a:endParaRPr lang="en-GB" sz="3200" dirty="0">
              <a:latin typeface="Verdana" pitchFamily="-110" charset="0"/>
              <a:cs typeface="Verdana" pitchFamily="-110" charset="0"/>
            </a:endParaRPr>
          </a:p>
        </p:txBody>
      </p:sp>
    </p:spTree>
    <p:extLst>
      <p:ext uri="{BB962C8B-B14F-4D97-AF65-F5344CB8AC3E}">
        <p14:creationId xmlns:p14="http://schemas.microsoft.com/office/powerpoint/2010/main" val="1629122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26"/>
          <p:cNvSpPr>
            <a:spLocks noGrp="1" noChangeArrowheads="1"/>
          </p:cNvSpPr>
          <p:nvPr>
            <p:ph type="title"/>
          </p:nvPr>
        </p:nvSpPr>
        <p:spPr>
          <a:xfrm>
            <a:off x="2642051" y="202013"/>
            <a:ext cx="7412037" cy="896938"/>
          </a:xfrm>
        </p:spPr>
        <p:txBody>
          <a:bodyPr>
            <a:normAutofit/>
          </a:bodyPr>
          <a:lstStyle/>
          <a:p>
            <a:r>
              <a:rPr lang="de-DE" sz="3200" b="0" dirty="0" smtClean="0">
                <a:solidFill>
                  <a:srgbClr val="003399"/>
                </a:solidFill>
              </a:rPr>
              <a:t>Development </a:t>
            </a:r>
            <a:r>
              <a:rPr lang="de-DE" sz="3200" b="0" dirty="0">
                <a:solidFill>
                  <a:srgbClr val="003399"/>
                </a:solidFill>
              </a:rPr>
              <a:t>of </a:t>
            </a:r>
            <a:r>
              <a:rPr lang="de-DE" sz="3200" dirty="0" err="1" smtClean="0">
                <a:solidFill>
                  <a:srgbClr val="003399"/>
                </a:solidFill>
              </a:rPr>
              <a:t>applications</a:t>
            </a:r>
            <a:r>
              <a:rPr lang="de-DE" sz="3200" b="0" dirty="0" smtClean="0">
                <a:solidFill>
                  <a:srgbClr val="003399"/>
                </a:solidFill>
              </a:rPr>
              <a:t> and </a:t>
            </a:r>
            <a:r>
              <a:rPr lang="de-DE" sz="3200" b="0" dirty="0" err="1" smtClean="0">
                <a:solidFill>
                  <a:srgbClr val="003399"/>
                </a:solidFill>
              </a:rPr>
              <a:t>grants</a:t>
            </a:r>
            <a:endParaRPr lang="de-DE" sz="3200" b="0" dirty="0">
              <a:solidFill>
                <a:srgbClr val="003399"/>
              </a:solidFill>
            </a:endParaRPr>
          </a:p>
        </p:txBody>
      </p:sp>
      <p:sp>
        <p:nvSpPr>
          <p:cNvPr id="7" name="Text Box 1028"/>
          <p:cNvSpPr txBox="1">
            <a:spLocks noChangeArrowheads="1"/>
          </p:cNvSpPr>
          <p:nvPr/>
        </p:nvSpPr>
        <p:spPr bwMode="auto">
          <a:xfrm>
            <a:off x="1746250" y="1814513"/>
            <a:ext cx="1163638" cy="330200"/>
          </a:xfrm>
          <a:prstGeom prst="rect">
            <a:avLst/>
          </a:prstGeom>
          <a:noFill/>
          <a:ln w="9525">
            <a:noFill/>
            <a:miter lim="800000"/>
            <a:headEnd/>
            <a:tailEnd/>
          </a:ln>
          <a:effectLst/>
        </p:spPr>
        <p:txBody>
          <a:bodyPr lIns="0" tIns="0" rIns="0" bIns="0">
            <a:spAutoFit/>
          </a:bodyPr>
          <a:lstStyle/>
          <a:p>
            <a:pPr>
              <a:lnSpc>
                <a:spcPts val="2600"/>
              </a:lnSpc>
              <a:spcBef>
                <a:spcPct val="50000"/>
              </a:spcBef>
              <a:buClr>
                <a:schemeClr val="tx1"/>
              </a:buClr>
            </a:pPr>
            <a:endParaRPr lang="de-CH" sz="2200">
              <a:cs typeface="Times New Roman" pitchFamily="18" charset="0"/>
            </a:endParaRPr>
          </a:p>
        </p:txBody>
      </p:sp>
      <p:graphicFrame>
        <p:nvGraphicFramePr>
          <p:cNvPr id="5" name="Diagramm 4"/>
          <p:cNvGraphicFramePr>
            <a:graphicFrameLocks/>
          </p:cNvGraphicFramePr>
          <p:nvPr>
            <p:extLst/>
          </p:nvPr>
        </p:nvGraphicFramePr>
        <p:xfrm>
          <a:off x="1946032" y="996462"/>
          <a:ext cx="8182707" cy="51464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90348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1.bp.blogspot.com/-BntK70HOEnM/T-a5OKQYBwI/AAAAAAAABdM/C1BUoz_roww/s1600/T75%2BFlask.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80475" y="5266684"/>
            <a:ext cx="1301514" cy="10412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1.bp.blogspot.com/-BntK70HOEnM/T-a5OKQYBwI/AAAAAAAABdM/C1BUoz_roww/s1600/T75%2BFlask.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8525" y="5352409"/>
            <a:ext cx="1301514" cy="104121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tethoskop Littmann Classic II S.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5771" y="3479822"/>
            <a:ext cx="786137" cy="9188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m 3"/>
          <p:cNvGraphicFramePr>
            <a:graphicFrameLocks/>
          </p:cNvGraphicFramePr>
          <p:nvPr>
            <p:extLst/>
          </p:nvPr>
        </p:nvGraphicFramePr>
        <p:xfrm>
          <a:off x="1903413" y="3508396"/>
          <a:ext cx="4314826" cy="2692379"/>
        </p:xfrm>
        <a:graphic>
          <a:graphicData uri="http://schemas.openxmlformats.org/drawingml/2006/chart">
            <c:chart xmlns:c="http://schemas.openxmlformats.org/drawingml/2006/chart" xmlns:r="http://schemas.openxmlformats.org/officeDocument/2006/relationships" r:id="rId5"/>
          </a:graphicData>
        </a:graphic>
      </p:graphicFrame>
      <p:pic>
        <p:nvPicPr>
          <p:cNvPr id="12" name="Picture 2" descr="Stethoskop Littmann Classic II S.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2407" y="3456889"/>
            <a:ext cx="786137" cy="9188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m 4"/>
          <p:cNvGraphicFramePr>
            <a:graphicFrameLocks/>
          </p:cNvGraphicFramePr>
          <p:nvPr>
            <p:extLst/>
          </p:nvPr>
        </p:nvGraphicFramePr>
        <p:xfrm>
          <a:off x="5895975" y="3486151"/>
          <a:ext cx="4533900" cy="2724149"/>
        </p:xfrm>
        <a:graphic>
          <a:graphicData uri="http://schemas.openxmlformats.org/drawingml/2006/chart">
            <c:chart xmlns:c="http://schemas.openxmlformats.org/drawingml/2006/chart" xmlns:r="http://schemas.openxmlformats.org/officeDocument/2006/relationships" r:id="rId6"/>
          </a:graphicData>
        </a:graphic>
      </p:graphicFrame>
      <p:sp>
        <p:nvSpPr>
          <p:cNvPr id="30722" name="Titel 3"/>
          <p:cNvSpPr txBox="1">
            <a:spLocks/>
          </p:cNvSpPr>
          <p:nvPr/>
        </p:nvSpPr>
        <p:spPr bwMode="auto">
          <a:xfrm>
            <a:off x="1951436" y="841376"/>
            <a:ext cx="8117205" cy="735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57200" indent="-4572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2pPr>
            <a:lvl3pPr marL="11430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9pPr>
          </a:lstStyle>
          <a:p>
            <a:pPr eaLnBrk="1" hangingPunct="1">
              <a:spcBef>
                <a:spcPct val="0"/>
              </a:spcBef>
              <a:buFontTx/>
              <a:buNone/>
            </a:pPr>
            <a:r>
              <a:rPr lang="en-US" sz="2800" dirty="0" smtClean="0">
                <a:solidFill>
                  <a:srgbClr val="003399"/>
                </a:solidFill>
              </a:rPr>
              <a:t>Clinical Research Projects</a:t>
            </a:r>
            <a:endParaRPr lang="en-US" sz="2800" dirty="0">
              <a:solidFill>
                <a:srgbClr val="003399"/>
              </a:solidFill>
            </a:endParaRPr>
          </a:p>
        </p:txBody>
      </p:sp>
      <p:sp>
        <p:nvSpPr>
          <p:cNvPr id="30724" name="Rechteck 3"/>
          <p:cNvSpPr>
            <a:spLocks noChangeArrowheads="1"/>
          </p:cNvSpPr>
          <p:nvPr/>
        </p:nvSpPr>
        <p:spPr bwMode="auto">
          <a:xfrm>
            <a:off x="2758839" y="1819107"/>
            <a:ext cx="7423150" cy="1579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2pPr>
            <a:lvl3pPr marL="11430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ヒラギノ角ゴ Pro W3" charset="-128"/>
                <a:cs typeface="Verdana" panose="020B0604030504040204" pitchFamily="34" charset="0"/>
              </a:defRPr>
            </a:lvl9pPr>
          </a:lstStyle>
          <a:p>
            <a:pPr>
              <a:lnSpc>
                <a:spcPts val="2600"/>
              </a:lnSpc>
              <a:spcBef>
                <a:spcPts val="400"/>
              </a:spcBef>
              <a:buClr>
                <a:schemeClr val="tx1"/>
              </a:buClr>
              <a:buNone/>
            </a:pPr>
            <a:r>
              <a:rPr lang="de-CH" sz="1800" dirty="0" err="1"/>
              <a:t>Evaluated</a:t>
            </a:r>
            <a:r>
              <a:rPr lang="de-CH" sz="1800" dirty="0"/>
              <a:t> </a:t>
            </a:r>
            <a:r>
              <a:rPr lang="de-CH" sz="1800" dirty="0" err="1"/>
              <a:t>over</a:t>
            </a:r>
            <a:r>
              <a:rPr lang="de-CH" sz="1800" dirty="0"/>
              <a:t> 2800 </a:t>
            </a:r>
            <a:r>
              <a:rPr lang="de-CH" sz="1800" dirty="0" err="1"/>
              <a:t>projects</a:t>
            </a:r>
            <a:r>
              <a:rPr lang="de-CH" sz="1800" dirty="0"/>
              <a:t> </a:t>
            </a:r>
            <a:r>
              <a:rPr lang="de-CH" sz="1800" dirty="0" err="1"/>
              <a:t>from</a:t>
            </a:r>
            <a:r>
              <a:rPr lang="de-CH" sz="1800" dirty="0"/>
              <a:t> 2010-2013 (4y)</a:t>
            </a:r>
          </a:p>
          <a:p>
            <a:pPr>
              <a:lnSpc>
                <a:spcPts val="2600"/>
              </a:lnSpc>
              <a:spcBef>
                <a:spcPts val="400"/>
              </a:spcBef>
              <a:buClr>
                <a:schemeClr val="tx1"/>
              </a:buClr>
              <a:buNone/>
            </a:pPr>
            <a:r>
              <a:rPr lang="de-CH" sz="1800" dirty="0" err="1">
                <a:solidFill>
                  <a:schemeClr val="tx2"/>
                </a:solidFill>
              </a:rPr>
              <a:t>Funded</a:t>
            </a:r>
            <a:r>
              <a:rPr lang="de-CH" sz="1800" dirty="0">
                <a:solidFill>
                  <a:schemeClr val="tx2"/>
                </a:solidFill>
              </a:rPr>
              <a:t> 1372 </a:t>
            </a:r>
            <a:r>
              <a:rPr lang="de-CH" sz="1800" dirty="0" err="1">
                <a:solidFill>
                  <a:schemeClr val="tx2"/>
                </a:solidFill>
              </a:rPr>
              <a:t>projects</a:t>
            </a:r>
            <a:r>
              <a:rPr lang="de-CH" sz="1800" dirty="0">
                <a:solidFill>
                  <a:schemeClr val="tx2"/>
                </a:solidFill>
              </a:rPr>
              <a:t> (47.6%) in total,</a:t>
            </a:r>
          </a:p>
          <a:p>
            <a:pPr>
              <a:lnSpc>
                <a:spcPts val="2600"/>
              </a:lnSpc>
              <a:spcBef>
                <a:spcPts val="400"/>
              </a:spcBef>
              <a:buClr>
                <a:schemeClr val="tx1"/>
              </a:buClr>
              <a:buNone/>
            </a:pPr>
            <a:r>
              <a:rPr lang="de-CH" sz="1800" dirty="0" err="1">
                <a:solidFill>
                  <a:schemeClr val="tx2"/>
                </a:solidFill>
              </a:rPr>
              <a:t>Funded</a:t>
            </a:r>
            <a:r>
              <a:rPr lang="de-CH" sz="1800" dirty="0">
                <a:solidFill>
                  <a:schemeClr val="tx2"/>
                </a:solidFill>
              </a:rPr>
              <a:t> 280 </a:t>
            </a:r>
            <a:r>
              <a:rPr lang="de-CH" sz="1800" dirty="0" err="1">
                <a:solidFill>
                  <a:schemeClr val="tx2"/>
                </a:solidFill>
              </a:rPr>
              <a:t>projects</a:t>
            </a:r>
            <a:r>
              <a:rPr lang="de-CH" sz="1800" dirty="0">
                <a:solidFill>
                  <a:schemeClr val="tx2"/>
                </a:solidFill>
              </a:rPr>
              <a:t> in </a:t>
            </a:r>
            <a:r>
              <a:rPr lang="de-CH" sz="1800" dirty="0" err="1">
                <a:solidFill>
                  <a:schemeClr val="tx2"/>
                </a:solidFill>
              </a:rPr>
              <a:t>the</a:t>
            </a:r>
            <a:r>
              <a:rPr lang="de-CH" sz="1800" dirty="0">
                <a:solidFill>
                  <a:schemeClr val="tx2"/>
                </a:solidFill>
              </a:rPr>
              <a:t> </a:t>
            </a:r>
            <a:r>
              <a:rPr lang="de-CH" sz="1800" dirty="0" err="1">
                <a:solidFill>
                  <a:schemeClr val="tx2"/>
                </a:solidFill>
              </a:rPr>
              <a:t>medical</a:t>
            </a:r>
            <a:r>
              <a:rPr lang="de-CH" sz="1800" dirty="0">
                <a:solidFill>
                  <a:schemeClr val="tx2"/>
                </a:solidFill>
              </a:rPr>
              <a:t> and </a:t>
            </a:r>
            <a:r>
              <a:rPr lang="de-CH" sz="1800" dirty="0" err="1">
                <a:solidFill>
                  <a:schemeClr val="tx2"/>
                </a:solidFill>
              </a:rPr>
              <a:t>clinical</a:t>
            </a:r>
            <a:r>
              <a:rPr lang="de-CH" sz="1800" dirty="0">
                <a:solidFill>
                  <a:schemeClr val="tx2"/>
                </a:solidFill>
              </a:rPr>
              <a:t> </a:t>
            </a:r>
            <a:r>
              <a:rPr lang="de-CH" sz="1800" dirty="0" err="1">
                <a:solidFill>
                  <a:schemeClr val="tx2"/>
                </a:solidFill>
              </a:rPr>
              <a:t>field</a:t>
            </a:r>
            <a:endParaRPr lang="de-CH" sz="1800" dirty="0">
              <a:solidFill>
                <a:schemeClr val="tx2"/>
              </a:solidFill>
            </a:endParaRPr>
          </a:p>
          <a:p>
            <a:pPr lvl="1">
              <a:lnSpc>
                <a:spcPts val="2600"/>
              </a:lnSpc>
              <a:spcBef>
                <a:spcPts val="400"/>
              </a:spcBef>
              <a:buClr>
                <a:schemeClr val="tx1"/>
              </a:buClr>
              <a:buNone/>
            </a:pPr>
            <a:endParaRPr lang="de-CH" sz="1800" dirty="0">
              <a:ea typeface="MS PGothic" panose="020B0600070205080204" pitchFamily="34" charset="-128"/>
            </a:endParaRPr>
          </a:p>
        </p:txBody>
      </p:sp>
    </p:spTree>
    <p:extLst>
      <p:ext uri="{BB962C8B-B14F-4D97-AF65-F5344CB8AC3E}">
        <p14:creationId xmlns:p14="http://schemas.microsoft.com/office/powerpoint/2010/main" val="279256546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marL="190500" indent="-190500">
              <a:lnSpc>
                <a:spcPct val="110000"/>
              </a:lnSpc>
              <a:tabLst>
                <a:tab pos="190500" algn="l"/>
                <a:tab pos="195263" algn="l"/>
                <a:tab pos="762000" algn="l"/>
                <a:tab pos="8001000" algn="r"/>
              </a:tabLst>
            </a:pPr>
            <a:r>
              <a:rPr lang="en-GB" sz="3200" dirty="0">
                <a:solidFill>
                  <a:srgbClr val="003399"/>
                </a:solidFill>
                <a:latin typeface="Verdana" pitchFamily="34" charset="0"/>
                <a:cs typeface="Verdana" pitchFamily="34" charset="0"/>
              </a:rPr>
              <a:t>The SNSF</a:t>
            </a:r>
          </a:p>
        </p:txBody>
      </p:sp>
      <p:sp>
        <p:nvSpPr>
          <p:cNvPr id="16387" name="Rectangle 3"/>
          <p:cNvSpPr>
            <a:spLocks noGrp="1" noChangeArrowheads="1"/>
          </p:cNvSpPr>
          <p:nvPr>
            <p:ph type="body" idx="1"/>
          </p:nvPr>
        </p:nvSpPr>
        <p:spPr/>
        <p:txBody>
          <a:bodyPr/>
          <a:lstStyle/>
          <a:p>
            <a:pPr fontAlgn="base">
              <a:lnSpc>
                <a:spcPct val="110000"/>
              </a:lnSpc>
              <a:spcAft>
                <a:spcPct val="0"/>
              </a:spcAft>
              <a:tabLst>
                <a:tab pos="190500" algn="l"/>
                <a:tab pos="195263" algn="l"/>
                <a:tab pos="762000" algn="l"/>
                <a:tab pos="8001000" algn="r"/>
              </a:tabLst>
            </a:pPr>
            <a:r>
              <a:rPr lang="en-US" dirty="0" smtClean="0"/>
              <a:t>supports competitive basic </a:t>
            </a:r>
            <a:r>
              <a:rPr lang="en-US" dirty="0"/>
              <a:t>science in all academic </a:t>
            </a:r>
            <a:r>
              <a:rPr lang="en-US" dirty="0" smtClean="0"/>
              <a:t>disciplines</a:t>
            </a:r>
          </a:p>
          <a:p>
            <a:pPr fontAlgn="base">
              <a:lnSpc>
                <a:spcPct val="110000"/>
              </a:lnSpc>
              <a:spcAft>
                <a:spcPct val="0"/>
              </a:spcAft>
              <a:tabLst>
                <a:tab pos="190500" algn="l"/>
                <a:tab pos="195263" algn="l"/>
                <a:tab pos="762000" algn="l"/>
                <a:tab pos="8001000" algn="r"/>
              </a:tabLst>
            </a:pPr>
            <a:r>
              <a:rPr lang="en-GB" dirty="0"/>
              <a:t>was founded in 1952, under private law</a:t>
            </a:r>
          </a:p>
          <a:p>
            <a:pPr fontAlgn="base">
              <a:lnSpc>
                <a:spcPct val="110000"/>
              </a:lnSpc>
              <a:spcAft>
                <a:spcPct val="0"/>
              </a:spcAft>
              <a:tabLst>
                <a:tab pos="190500" algn="l"/>
                <a:tab pos="195263" algn="l"/>
                <a:tab pos="762000" algn="l"/>
                <a:tab pos="8001000" algn="r"/>
              </a:tabLst>
            </a:pPr>
            <a:r>
              <a:rPr lang="en-GB" dirty="0"/>
              <a:t>is </a:t>
            </a:r>
            <a:r>
              <a:rPr lang="en-US" dirty="0"/>
              <a:t>mandated by the federal government</a:t>
            </a:r>
            <a:endParaRPr lang="en-GB" dirty="0"/>
          </a:p>
          <a:p>
            <a:pPr fontAlgn="base">
              <a:lnSpc>
                <a:spcPct val="110000"/>
              </a:lnSpc>
              <a:spcAft>
                <a:spcPct val="0"/>
              </a:spcAft>
              <a:tabLst>
                <a:tab pos="190500" algn="l"/>
                <a:tab pos="195263" algn="l"/>
                <a:tab pos="762000" algn="l"/>
                <a:tab pos="8001000" algn="r"/>
              </a:tabLst>
            </a:pPr>
            <a:r>
              <a:rPr lang="en-US" dirty="0"/>
              <a:t>core </a:t>
            </a:r>
            <a:r>
              <a:rPr lang="en-US" dirty="0" smtClean="0"/>
              <a:t>task: </a:t>
            </a:r>
            <a:r>
              <a:rPr lang="en-US" dirty="0"/>
              <a:t>the evaluation of research proposals</a:t>
            </a:r>
            <a:r>
              <a:rPr lang="en-GB" dirty="0" smtClean="0">
                <a:latin typeface="Verdana" pitchFamily="34" charset="0"/>
                <a:cs typeface="Verdana" pitchFamily="34" charset="0"/>
              </a:rPr>
              <a:t> </a:t>
            </a:r>
          </a:p>
          <a:p>
            <a:pPr fontAlgn="base">
              <a:spcAft>
                <a:spcPct val="0"/>
              </a:spcAft>
              <a:tabLst>
                <a:tab pos="190500" algn="l"/>
                <a:tab pos="195263" algn="l"/>
                <a:tab pos="762000" algn="l"/>
                <a:tab pos="8001000" algn="r"/>
              </a:tabLst>
            </a:pPr>
            <a:endParaRPr lang="en-GB" dirty="0">
              <a:latin typeface="Verdana" pitchFamily="34" charset="0"/>
              <a:cs typeface="Times New Roman" pitchFamily="18" charset="0"/>
            </a:endParaRPr>
          </a:p>
          <a:p>
            <a:pPr marL="0" indent="0" fontAlgn="base">
              <a:spcAft>
                <a:spcPct val="0"/>
              </a:spcAft>
              <a:buNone/>
              <a:tabLst>
                <a:tab pos="190500" algn="l"/>
                <a:tab pos="195263" algn="l"/>
                <a:tab pos="762000" algn="l"/>
                <a:tab pos="8001000" algn="r"/>
              </a:tabLst>
            </a:pPr>
            <a:endParaRPr lang="en-GB" dirty="0" smtClean="0">
              <a:latin typeface="Verdana" pitchFamily="34" charset="0"/>
              <a:cs typeface="Times New Roman" pitchFamily="18" charset="0"/>
            </a:endParaRPr>
          </a:p>
          <a:p>
            <a:pPr marL="190500" indent="-190500" fontAlgn="base">
              <a:spcAft>
                <a:spcPct val="0"/>
              </a:spcAft>
              <a:tabLst>
                <a:tab pos="190500" algn="l"/>
                <a:tab pos="195263" algn="l"/>
                <a:tab pos="762000" algn="l"/>
                <a:tab pos="8001000" algn="r"/>
              </a:tabLst>
            </a:pPr>
            <a:endParaRPr lang="en-GB" dirty="0" smtClean="0">
              <a:latin typeface="Verdana" pitchFamily="34" charset="0"/>
              <a:cs typeface="Times New Roman" pitchFamily="18" charset="0"/>
            </a:endParaRPr>
          </a:p>
          <a:p>
            <a:pPr marL="190500" indent="-190500" fontAlgn="base">
              <a:spcAft>
                <a:spcPct val="0"/>
              </a:spcAft>
              <a:tabLst>
                <a:tab pos="190500" algn="l"/>
                <a:tab pos="195263" algn="l"/>
                <a:tab pos="762000" algn="l"/>
                <a:tab pos="8001000" algn="r"/>
              </a:tabLst>
            </a:pPr>
            <a:endParaRPr lang="en-GB" dirty="0" smtClean="0">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2795873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2654528" y="573314"/>
            <a:ext cx="7412037" cy="896938"/>
          </a:xfrm>
        </p:spPr>
        <p:txBody>
          <a:bodyPr>
            <a:normAutofit fontScale="90000"/>
          </a:bodyPr>
          <a:lstStyle/>
          <a:p>
            <a:r>
              <a:rPr lang="en-GB" sz="3600" dirty="0" smtClean="0">
                <a:solidFill>
                  <a:srgbClr val="003399"/>
                </a:solidFill>
              </a:rPr>
              <a:t>If you are not successful…</a:t>
            </a:r>
            <a:r>
              <a:rPr lang="de-DE" dirty="0" smtClean="0"/>
              <a:t/>
            </a:r>
            <a:br>
              <a:rPr lang="de-DE" dirty="0" smtClean="0"/>
            </a:br>
            <a:endParaRPr lang="de-CH" dirty="0" smtClean="0">
              <a:latin typeface="Verdana" pitchFamily="-110" charset="0"/>
              <a:cs typeface="Verdana" pitchFamily="-110" charset="0"/>
            </a:endParaRPr>
          </a:p>
        </p:txBody>
      </p:sp>
      <p:sp>
        <p:nvSpPr>
          <p:cNvPr id="6" name="Inhaltsplatzhalter 2"/>
          <p:cNvSpPr>
            <a:spLocks noGrp="1"/>
          </p:cNvSpPr>
          <p:nvPr>
            <p:ph idx="1"/>
          </p:nvPr>
        </p:nvSpPr>
        <p:spPr>
          <a:xfrm>
            <a:off x="2507570" y="1227078"/>
            <a:ext cx="6646964" cy="5227203"/>
          </a:xfrm>
        </p:spPr>
        <p:txBody>
          <a:bodyPr>
            <a:normAutofit/>
          </a:bodyPr>
          <a:lstStyle/>
          <a:p>
            <a:pPr>
              <a:spcBef>
                <a:spcPts val="1800"/>
              </a:spcBef>
            </a:pPr>
            <a:endParaRPr lang="en-US" sz="2000" dirty="0" smtClean="0">
              <a:solidFill>
                <a:srgbClr val="FF0000"/>
              </a:solidFill>
            </a:endParaRPr>
          </a:p>
          <a:p>
            <a:pPr>
              <a:spcBef>
                <a:spcPts val="1800"/>
              </a:spcBef>
            </a:pPr>
            <a:r>
              <a:rPr lang="en-US" sz="2000" dirty="0" smtClean="0">
                <a:solidFill>
                  <a:srgbClr val="FF0000"/>
                </a:solidFill>
              </a:rPr>
              <a:t>Read the rejection letter carefully</a:t>
            </a:r>
            <a:r>
              <a:rPr lang="en-US" sz="2000" dirty="0" smtClean="0"/>
              <a:t>, it explains the </a:t>
            </a:r>
            <a:r>
              <a:rPr lang="en-US" sz="2000" u="sng" dirty="0" smtClean="0"/>
              <a:t>reasoning of the National Research Council</a:t>
            </a:r>
          </a:p>
          <a:p>
            <a:pPr>
              <a:spcBef>
                <a:spcPts val="1800"/>
              </a:spcBef>
            </a:pPr>
            <a:r>
              <a:rPr lang="en-US" sz="2000" dirty="0"/>
              <a:t>External </a:t>
            </a:r>
            <a:r>
              <a:rPr lang="en-US" sz="2000" dirty="0" smtClean="0"/>
              <a:t>reviews </a:t>
            </a:r>
            <a:r>
              <a:rPr lang="en-US" sz="2000" dirty="0"/>
              <a:t>may contain more information; but cross-check with letter</a:t>
            </a:r>
          </a:p>
          <a:p>
            <a:pPr>
              <a:spcBef>
                <a:spcPts val="1800"/>
              </a:spcBef>
            </a:pPr>
            <a:r>
              <a:rPr lang="en-GB" sz="2000" dirty="0" smtClean="0"/>
              <a:t>Contact the </a:t>
            </a:r>
            <a:r>
              <a:rPr lang="en-GB" sz="2000" dirty="0"/>
              <a:t>SNSF office </a:t>
            </a:r>
            <a:r>
              <a:rPr lang="en-GB" sz="2000" dirty="0" smtClean="0"/>
              <a:t>for clarification and advice</a:t>
            </a:r>
            <a:endParaRPr lang="en-GB" sz="2000" dirty="0"/>
          </a:p>
          <a:p>
            <a:pPr marL="342900" indent="-342900">
              <a:spcBef>
                <a:spcPts val="1800"/>
              </a:spcBef>
            </a:pPr>
            <a:r>
              <a:rPr lang="en-GB" sz="2000" dirty="0" smtClean="0">
                <a:solidFill>
                  <a:srgbClr val="FF0000"/>
                </a:solidFill>
              </a:rPr>
              <a:t>Try again with an improved application</a:t>
            </a:r>
            <a:endParaRPr lang="en-GB" sz="2000" dirty="0" smtClean="0"/>
          </a:p>
          <a:p>
            <a:pPr marL="342900" indent="-342900">
              <a:spcBef>
                <a:spcPts val="1800"/>
              </a:spcBef>
            </a:pPr>
            <a:r>
              <a:rPr lang="en-GB" sz="2000" dirty="0" smtClean="0"/>
              <a:t>Comment on the changes made and provide a </a:t>
            </a:r>
            <a:r>
              <a:rPr lang="en-GB" sz="2000" dirty="0" smtClean="0">
                <a:solidFill>
                  <a:srgbClr val="FF0000"/>
                </a:solidFill>
              </a:rPr>
              <a:t>point-by-point response </a:t>
            </a:r>
            <a:r>
              <a:rPr lang="en-GB" sz="2000" dirty="0" smtClean="0"/>
              <a:t>to critical points raised by NRC and by reviewers</a:t>
            </a:r>
          </a:p>
          <a:p>
            <a:pPr marL="342900" indent="-342900">
              <a:spcBef>
                <a:spcPts val="1800"/>
              </a:spcBef>
            </a:pPr>
            <a:r>
              <a:rPr lang="en-GB" sz="2000" dirty="0" smtClean="0"/>
              <a:t>Reconsideration request or appeal (within 30 days!)</a:t>
            </a:r>
          </a:p>
        </p:txBody>
      </p:sp>
    </p:spTree>
    <p:extLst>
      <p:ext uri="{BB962C8B-B14F-4D97-AF65-F5344CB8AC3E}">
        <p14:creationId xmlns:p14="http://schemas.microsoft.com/office/powerpoint/2010/main" val="4208795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098221" y="612321"/>
            <a:ext cx="8283176" cy="906917"/>
          </a:xfrm>
        </p:spPr>
        <p:txBody>
          <a:bodyPr>
            <a:noAutofit/>
          </a:bodyPr>
          <a:lstStyle/>
          <a:p>
            <a:r>
              <a:rPr lang="en-GB" sz="3200" dirty="0" smtClean="0">
                <a:solidFill>
                  <a:srgbClr val="003399"/>
                </a:solidFill>
                <a:latin typeface="Verdana" pitchFamily="34" charset="0"/>
                <a:cs typeface="Verdana" pitchFamily="34" charset="0"/>
              </a:rPr>
              <a:t>Scientific misconduct</a:t>
            </a:r>
          </a:p>
        </p:txBody>
      </p:sp>
      <p:sp>
        <p:nvSpPr>
          <p:cNvPr id="16387" name="Rectangle 3"/>
          <p:cNvSpPr>
            <a:spLocks noGrp="1" noChangeArrowheads="1"/>
          </p:cNvSpPr>
          <p:nvPr>
            <p:ph type="body" idx="1"/>
          </p:nvPr>
        </p:nvSpPr>
        <p:spPr>
          <a:xfrm>
            <a:off x="2161789" y="1659411"/>
            <a:ext cx="7670042" cy="4356100"/>
          </a:xfrm>
        </p:spPr>
        <p:txBody>
          <a:bodyPr/>
          <a:lstStyle/>
          <a:p>
            <a:endParaRPr lang="en-GB" sz="1800" dirty="0"/>
          </a:p>
          <a:p>
            <a:r>
              <a:rPr lang="en-GB" sz="1800" dirty="0"/>
              <a:t>As last step of the submission process of an application on mySNF, all applicants confirm </a:t>
            </a:r>
            <a:r>
              <a:rPr lang="fr-CH" sz="1800" dirty="0" err="1"/>
              <a:t>that</a:t>
            </a:r>
            <a:r>
              <a:rPr lang="fr-CH" sz="1800" dirty="0"/>
              <a:t> «..</a:t>
            </a:r>
            <a:r>
              <a:rPr lang="en-US" sz="1800" i="1" dirty="0"/>
              <a:t>. </a:t>
            </a:r>
            <a:r>
              <a:rPr lang="en-US" sz="1800" i="1" dirty="0">
                <a:solidFill>
                  <a:srgbClr val="003399"/>
                </a:solidFill>
              </a:rPr>
              <a:t>Earlier work of the applicants </a:t>
            </a:r>
            <a:r>
              <a:rPr lang="en-US" sz="1800" i="1" dirty="0"/>
              <a:t>and third parties is declared as such and publications </a:t>
            </a:r>
            <a:r>
              <a:rPr lang="en-US" sz="1800" i="1" dirty="0">
                <a:solidFill>
                  <a:srgbClr val="003399"/>
                </a:solidFill>
              </a:rPr>
              <a:t>of the applicant(s)</a:t>
            </a:r>
            <a:r>
              <a:rPr lang="en-US" sz="1800" i="1" dirty="0">
                <a:solidFill>
                  <a:srgbClr val="FF3300"/>
                </a:solidFill>
              </a:rPr>
              <a:t> </a:t>
            </a:r>
            <a:r>
              <a:rPr lang="en-US" sz="1800" i="1" dirty="0"/>
              <a:t>and of third parties are correctly cited</a:t>
            </a:r>
            <a:r>
              <a:rPr lang="en-US" sz="1800" i="1" dirty="0" smtClean="0"/>
              <a:t>.”</a:t>
            </a:r>
          </a:p>
          <a:p>
            <a:endParaRPr lang="en-US" sz="1800" i="1" dirty="0"/>
          </a:p>
          <a:p>
            <a:r>
              <a:rPr lang="en-US" sz="1800" dirty="0"/>
              <a:t>The SNSF has a </a:t>
            </a:r>
            <a:r>
              <a:rPr lang="en-US" sz="1800" dirty="0">
                <a:solidFill>
                  <a:srgbClr val="003399"/>
                </a:solidFill>
              </a:rPr>
              <a:t>software</a:t>
            </a:r>
            <a:r>
              <a:rPr lang="en-US" sz="1800" dirty="0"/>
              <a:t> that compares the text of proposals with billions of web pages &amp; millions of research </a:t>
            </a:r>
            <a:r>
              <a:rPr lang="en-US" sz="1800" dirty="0" smtClean="0"/>
              <a:t>articles</a:t>
            </a:r>
          </a:p>
          <a:p>
            <a:endParaRPr lang="en-US" sz="1800" dirty="0"/>
          </a:p>
          <a:p>
            <a:r>
              <a:rPr lang="en-GB" sz="1800" dirty="0">
                <a:cs typeface="Arial" pitchFamily="34" charset="0"/>
              </a:rPr>
              <a:t>A significant part of the applications of any call or submission date are checked at random. Also, any hint or observation by external reviewers, members of the research council or the scientific management is examined.</a:t>
            </a:r>
            <a:endParaRPr lang="de-CH" sz="1800" dirty="0">
              <a:cs typeface="Times New Roman" pitchFamily="18" charset="0"/>
            </a:endParaRPr>
          </a:p>
          <a:p>
            <a:endParaRPr lang="de-CH" sz="1800" b="1" i="1" dirty="0"/>
          </a:p>
          <a:p>
            <a:pPr marL="1600200" lvl="2" indent="-419100" fontAlgn="base">
              <a:spcAft>
                <a:spcPct val="0"/>
              </a:spcAft>
              <a:buNone/>
              <a:tabLst>
                <a:tab pos="190500" algn="l"/>
                <a:tab pos="195263" algn="l"/>
                <a:tab pos="762000"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3928339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805581" y="505164"/>
            <a:ext cx="8366968" cy="836849"/>
          </a:xfrm>
        </p:spPr>
        <p:txBody>
          <a:bodyPr>
            <a:normAutofit fontScale="90000"/>
          </a:bodyPr>
          <a:lstStyle/>
          <a:p>
            <a:r>
              <a:rPr lang="en-US" sz="3600" dirty="0" smtClean="0">
                <a:solidFill>
                  <a:srgbClr val="003399"/>
                </a:solidFill>
              </a:rPr>
              <a:t>If you are successful in obtaining funds</a:t>
            </a:r>
            <a:r>
              <a:rPr lang="en-US" dirty="0" smtClean="0"/>
              <a:t/>
            </a:r>
            <a:br>
              <a:rPr lang="en-US" dirty="0" smtClean="0"/>
            </a:br>
            <a:r>
              <a:rPr lang="en-GB" sz="2000" b="1" dirty="0">
                <a:solidFill>
                  <a:srgbClr val="000000"/>
                </a:solidFill>
                <a:latin typeface="Verdana" pitchFamily="-112" charset="0"/>
                <a:ea typeface="ヒラギノ角ゴ Pro W3" pitchFamily="-112" charset="-128"/>
                <a:cs typeface="Verdana" pitchFamily="-112" charset="0"/>
              </a:rPr>
              <a:t>You can further ask </a:t>
            </a:r>
            <a:r>
              <a:rPr lang="en-GB" sz="2000" b="1" dirty="0" smtClean="0">
                <a:solidFill>
                  <a:srgbClr val="000000"/>
                </a:solidFill>
                <a:latin typeface="Verdana" pitchFamily="-112" charset="0"/>
                <a:ea typeface="ヒラギノ角ゴ Pro W3" pitchFamily="-112" charset="-128"/>
                <a:cs typeface="Verdana" pitchFamily="-112" charset="0"/>
              </a:rPr>
              <a:t>for….</a:t>
            </a:r>
            <a:endParaRPr lang="en-GB" sz="2000" b="1" dirty="0">
              <a:solidFill>
                <a:srgbClr val="000000"/>
              </a:solidFill>
              <a:latin typeface="Verdana" pitchFamily="-112" charset="0"/>
              <a:ea typeface="ヒラギノ角ゴ Pro W3" pitchFamily="-112" charset="-128"/>
              <a:cs typeface="Verdana" pitchFamily="-112" charset="0"/>
            </a:endParaRPr>
          </a:p>
        </p:txBody>
      </p:sp>
      <p:sp>
        <p:nvSpPr>
          <p:cNvPr id="7" name="Rectangle 3"/>
          <p:cNvSpPr txBox="1">
            <a:spLocks noChangeArrowheads="1"/>
          </p:cNvSpPr>
          <p:nvPr/>
        </p:nvSpPr>
        <p:spPr bwMode="auto">
          <a:xfrm>
            <a:off x="2887664" y="1650785"/>
            <a:ext cx="7485061" cy="445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marR="0" indent="-342900" algn="l" defTabSz="914400" rtl="0" eaLnBrk="1" fontAlgn="auto" latinLnBrk="0" hangingPunct="1">
              <a:lnSpc>
                <a:spcPct val="100000"/>
              </a:lnSpc>
              <a:spcBef>
                <a:spcPts val="1200"/>
              </a:spcBef>
              <a:spcAft>
                <a:spcPts val="0"/>
              </a:spcAft>
              <a:buClrTx/>
              <a:buSzTx/>
              <a:buFont typeface="Arial" pitchFamily="34" charset="0"/>
              <a:buChar char="•"/>
              <a:tabLst/>
              <a:defRPr sz="2000">
                <a:solidFill>
                  <a:schemeClr val="tx1"/>
                </a:solidFill>
                <a:latin typeface="Verdana"/>
                <a:ea typeface="ヒラギノ角ゴ Pro W3" pitchFamily="-110" charset="-128"/>
                <a:cs typeface="Verdana"/>
              </a:defRPr>
            </a:lvl1pPr>
            <a:lvl2pPr marL="742950" marR="0" indent="-285750" algn="l" defTabSz="914400" rtl="0" eaLnBrk="1" fontAlgn="auto" latinLnBrk="0" hangingPunct="1">
              <a:lnSpc>
                <a:spcPct val="100000"/>
              </a:lnSpc>
              <a:spcBef>
                <a:spcPts val="1200"/>
              </a:spcBef>
              <a:spcAft>
                <a:spcPts val="0"/>
              </a:spcAft>
              <a:buClrTx/>
              <a:buSzTx/>
              <a:buFont typeface="Arial" pitchFamily="34" charset="0"/>
              <a:buChar char="•"/>
              <a:tabLst/>
              <a:defRPr sz="2000">
                <a:solidFill>
                  <a:schemeClr val="tx1"/>
                </a:solidFill>
                <a:latin typeface="Verdana"/>
                <a:ea typeface="ヒラギノ角ゴ Pro W3" pitchFamily="-110" charset="-128"/>
                <a:cs typeface="Verdana"/>
              </a:defRPr>
            </a:lvl2pPr>
            <a:lvl3pPr marL="11430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sz="2000">
                <a:solidFill>
                  <a:schemeClr val="tx1"/>
                </a:solidFill>
                <a:latin typeface="Verdana"/>
                <a:ea typeface="ヒラギノ角ゴ Pro W3" pitchFamily="-110" charset="-128"/>
                <a:cs typeface="Verdana"/>
              </a:defRPr>
            </a:lvl3pPr>
            <a:lvl4pPr marL="16002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sz="2000">
                <a:solidFill>
                  <a:schemeClr val="tx1"/>
                </a:solidFill>
                <a:latin typeface="Verdana"/>
                <a:ea typeface="ヒラギノ角ゴ Pro W3" pitchFamily="-110" charset="-128"/>
                <a:cs typeface="Verdana"/>
              </a:defRPr>
            </a:lvl4pPr>
            <a:lvl5pPr marL="2057400" marR="0" indent="-228600" algn="l" defTabSz="914400" rtl="0" eaLnBrk="1" fontAlgn="auto" latinLnBrk="0" hangingPunct="1">
              <a:lnSpc>
                <a:spcPct val="100000"/>
              </a:lnSpc>
              <a:spcBef>
                <a:spcPts val="1200"/>
              </a:spcBef>
              <a:spcAft>
                <a:spcPts val="0"/>
              </a:spcAft>
              <a:buClrTx/>
              <a:buSzTx/>
              <a:buFont typeface="Arial" pitchFamily="34" charset="0"/>
              <a:buChar char="•"/>
              <a:tabLst/>
              <a:defRPr sz="2000">
                <a:solidFill>
                  <a:schemeClr val="tx1"/>
                </a:solidFill>
                <a:latin typeface="Verdana"/>
                <a:ea typeface="ヒラギノ角ゴ Pro W3" pitchFamily="-110" charset="-128"/>
                <a:cs typeface="Verdana"/>
              </a:defRPr>
            </a:lvl5pPr>
            <a:lvl6pPr marL="1985963" indent="185738" algn="l" rtl="0" fontAlgn="base">
              <a:lnSpc>
                <a:spcPct val="90000"/>
              </a:lnSpc>
              <a:spcBef>
                <a:spcPct val="50000"/>
              </a:spcBef>
              <a:spcAft>
                <a:spcPct val="0"/>
              </a:spcAft>
              <a:buClr>
                <a:schemeClr val="tx1"/>
              </a:buClr>
              <a:buFont typeface="Times" pitchFamily="1" charset="0"/>
              <a:buChar char="_"/>
              <a:tabLst>
                <a:tab pos="8001000" algn="r"/>
              </a:tabLst>
              <a:defRPr sz="2000">
                <a:solidFill>
                  <a:schemeClr val="tx1"/>
                </a:solidFill>
                <a:latin typeface="+mn-lt"/>
                <a:ea typeface="ヒラギノ角ゴ Pro W3" pitchFamily="-110" charset="-128"/>
              </a:defRPr>
            </a:lvl6pPr>
            <a:lvl7pPr marL="2443163" indent="185738" algn="l" rtl="0" fontAlgn="base">
              <a:lnSpc>
                <a:spcPct val="90000"/>
              </a:lnSpc>
              <a:spcBef>
                <a:spcPct val="50000"/>
              </a:spcBef>
              <a:spcAft>
                <a:spcPct val="0"/>
              </a:spcAft>
              <a:buClr>
                <a:schemeClr val="tx1"/>
              </a:buClr>
              <a:buFont typeface="Times" pitchFamily="1" charset="0"/>
              <a:buChar char="_"/>
              <a:tabLst>
                <a:tab pos="8001000" algn="r"/>
              </a:tabLst>
              <a:defRPr sz="2000">
                <a:solidFill>
                  <a:schemeClr val="tx1"/>
                </a:solidFill>
                <a:latin typeface="+mn-lt"/>
                <a:ea typeface="ヒラギノ角ゴ Pro W3" pitchFamily="-110" charset="-128"/>
              </a:defRPr>
            </a:lvl7pPr>
            <a:lvl8pPr marL="2900363" indent="185738" algn="l" rtl="0" fontAlgn="base">
              <a:lnSpc>
                <a:spcPct val="90000"/>
              </a:lnSpc>
              <a:spcBef>
                <a:spcPct val="50000"/>
              </a:spcBef>
              <a:spcAft>
                <a:spcPct val="0"/>
              </a:spcAft>
              <a:buClr>
                <a:schemeClr val="tx1"/>
              </a:buClr>
              <a:buFont typeface="Times" pitchFamily="1" charset="0"/>
              <a:buChar char="_"/>
              <a:tabLst>
                <a:tab pos="8001000" algn="r"/>
              </a:tabLst>
              <a:defRPr sz="2000">
                <a:solidFill>
                  <a:schemeClr val="tx1"/>
                </a:solidFill>
                <a:latin typeface="+mn-lt"/>
                <a:ea typeface="ヒラギノ角ゴ Pro W3" pitchFamily="-110" charset="-128"/>
              </a:defRPr>
            </a:lvl8pPr>
            <a:lvl9pPr marL="3357563" indent="185738" algn="l" rtl="0" fontAlgn="base">
              <a:lnSpc>
                <a:spcPct val="90000"/>
              </a:lnSpc>
              <a:spcBef>
                <a:spcPct val="50000"/>
              </a:spcBef>
              <a:spcAft>
                <a:spcPct val="0"/>
              </a:spcAft>
              <a:buClr>
                <a:schemeClr val="tx1"/>
              </a:buClr>
              <a:buFont typeface="Times" pitchFamily="1" charset="0"/>
              <a:buChar char="_"/>
              <a:tabLst>
                <a:tab pos="8001000" algn="r"/>
              </a:tabLst>
              <a:defRPr sz="2000">
                <a:solidFill>
                  <a:schemeClr val="tx1"/>
                </a:solidFill>
                <a:latin typeface="+mn-lt"/>
                <a:ea typeface="ヒラギノ角ゴ Pro W3" pitchFamily="-110" charset="-128"/>
              </a:defRPr>
            </a:lvl9pPr>
          </a:lstStyle>
          <a:p>
            <a:pPr marL="0" indent="0">
              <a:spcBef>
                <a:spcPts val="0"/>
              </a:spcBef>
              <a:spcAft>
                <a:spcPts val="600"/>
              </a:spcAft>
              <a:buNone/>
              <a:tabLst>
                <a:tab pos="190500" algn="l"/>
                <a:tab pos="195263" algn="l"/>
                <a:tab pos="355600" algn="l"/>
                <a:tab pos="8001000" algn="r"/>
              </a:tabLst>
              <a:defRPr/>
            </a:pPr>
            <a:r>
              <a:rPr lang="en-GB" sz="1600" b="1" kern="0" dirty="0">
                <a:solidFill>
                  <a:schemeClr val="accent2"/>
                </a:solidFill>
                <a:cs typeface="Times New Roman" pitchFamily="18" charset="0"/>
                <a:sym typeface="Symbol" pitchFamily="18" charset="2"/>
              </a:rPr>
              <a:t>Mobility grant in project</a:t>
            </a:r>
          </a:p>
          <a:p>
            <a:pPr>
              <a:spcBef>
                <a:spcPts val="0"/>
              </a:spcBef>
              <a:spcAft>
                <a:spcPts val="600"/>
              </a:spcAft>
              <a:tabLst>
                <a:tab pos="190500" algn="l"/>
                <a:tab pos="195263" algn="l"/>
                <a:tab pos="355600" algn="l"/>
                <a:tab pos="8001000" algn="r"/>
              </a:tabLst>
              <a:defRPr/>
            </a:pPr>
            <a:r>
              <a:rPr lang="en-US" sz="1600" kern="0" dirty="0">
                <a:cs typeface="Times New Roman" pitchFamily="18" charset="0"/>
                <a:sym typeface="Symbol" pitchFamily="18" charset="2"/>
              </a:rPr>
              <a:t>Promotion of mobility for PhD student employed in research projects funded by the SNSF</a:t>
            </a:r>
            <a:endParaRPr lang="en-GB" sz="1600" kern="0" dirty="0">
              <a:cs typeface="Times New Roman" pitchFamily="18" charset="0"/>
              <a:sym typeface="Symbol" pitchFamily="18" charset="2"/>
            </a:endParaRPr>
          </a:p>
          <a:p>
            <a:pPr>
              <a:spcBef>
                <a:spcPts val="0"/>
              </a:spcBef>
              <a:spcAft>
                <a:spcPts val="600"/>
              </a:spcAft>
              <a:tabLst>
                <a:tab pos="190500" algn="l"/>
                <a:tab pos="195263" algn="l"/>
                <a:tab pos="355600" algn="l"/>
                <a:tab pos="8001000" algn="r"/>
              </a:tabLst>
              <a:defRPr/>
            </a:pPr>
            <a:r>
              <a:rPr lang="en-US" sz="1600" kern="0" dirty="0">
                <a:cs typeface="Times New Roman" pitchFamily="18" charset="0"/>
                <a:sym typeface="Symbol" pitchFamily="18" charset="2"/>
              </a:rPr>
              <a:t>Duration: 6 – 12 months</a:t>
            </a:r>
          </a:p>
          <a:p>
            <a:pPr>
              <a:spcBef>
                <a:spcPts val="0"/>
              </a:spcBef>
              <a:spcAft>
                <a:spcPts val="600"/>
              </a:spcAft>
              <a:tabLst>
                <a:tab pos="190500" algn="l"/>
                <a:tab pos="195263" algn="l"/>
                <a:tab pos="355600" algn="l"/>
                <a:tab pos="8001000" algn="r"/>
              </a:tabLst>
              <a:defRPr/>
            </a:pPr>
            <a:r>
              <a:rPr lang="en-US" sz="1600" kern="0" dirty="0">
                <a:cs typeface="Times New Roman" pitchFamily="18" charset="0"/>
                <a:sym typeface="Symbol" pitchFamily="18" charset="2"/>
              </a:rPr>
              <a:t>Up to CHF 20’000 (travel and living costs, fees for conferences and workshops)</a:t>
            </a:r>
            <a:endParaRPr lang="en-GB" sz="1600" b="1" kern="0" dirty="0">
              <a:solidFill>
                <a:schemeClr val="accent2"/>
              </a:solidFill>
              <a:cs typeface="Times New Roman" pitchFamily="18" charset="0"/>
              <a:sym typeface="Symbol" pitchFamily="18" charset="2"/>
            </a:endParaRPr>
          </a:p>
          <a:p>
            <a:pPr marL="0" indent="0">
              <a:spcBef>
                <a:spcPts val="0"/>
              </a:spcBef>
              <a:spcAft>
                <a:spcPts val="600"/>
              </a:spcAft>
              <a:buNone/>
              <a:tabLst>
                <a:tab pos="190500" algn="l"/>
                <a:tab pos="195263" algn="l"/>
                <a:tab pos="355600" algn="l"/>
                <a:tab pos="8001000" algn="r"/>
              </a:tabLst>
              <a:defRPr/>
            </a:pPr>
            <a:r>
              <a:rPr lang="en-GB" sz="1600" b="1" kern="0" dirty="0">
                <a:solidFill>
                  <a:schemeClr val="accent2"/>
                </a:solidFill>
                <a:cs typeface="Times New Roman" pitchFamily="18" charset="0"/>
                <a:sym typeface="Symbol" pitchFamily="18" charset="2"/>
              </a:rPr>
              <a:t>120% support grant</a:t>
            </a:r>
          </a:p>
          <a:p>
            <a:pPr>
              <a:spcBef>
                <a:spcPts val="0"/>
              </a:spcBef>
              <a:spcAft>
                <a:spcPts val="600"/>
              </a:spcAft>
              <a:tabLst>
                <a:tab pos="190500" algn="l"/>
                <a:tab pos="195263" algn="l"/>
                <a:tab pos="355600" algn="l"/>
                <a:tab pos="8001000" algn="r"/>
              </a:tabLst>
              <a:defRPr/>
            </a:pPr>
            <a:r>
              <a:rPr lang="en-GB" sz="1600" kern="0" dirty="0">
                <a:cs typeface="Times New Roman" pitchFamily="18" charset="0"/>
                <a:sym typeface="Symbol" pitchFamily="18" charset="2"/>
              </a:rPr>
              <a:t>Aimed at </a:t>
            </a:r>
            <a:r>
              <a:rPr lang="en-US" sz="1600" kern="0" dirty="0">
                <a:cs typeface="Times New Roman" pitchFamily="18" charset="0"/>
                <a:sym typeface="Symbol" pitchFamily="18" charset="2"/>
              </a:rPr>
              <a:t>postdoctoral researchers employed in SNSF-funded research projects with at least 80% work time, to achieve a better balance between career and family</a:t>
            </a:r>
            <a:endParaRPr lang="en-GB" sz="1600" kern="0" dirty="0">
              <a:cs typeface="Times New Roman" pitchFamily="18" charset="0"/>
              <a:sym typeface="Symbol" pitchFamily="18" charset="2"/>
            </a:endParaRPr>
          </a:p>
          <a:p>
            <a:pPr>
              <a:spcBef>
                <a:spcPts val="0"/>
              </a:spcBef>
              <a:spcAft>
                <a:spcPts val="600"/>
              </a:spcAft>
              <a:tabLst>
                <a:tab pos="190500" algn="l"/>
                <a:tab pos="195263" algn="l"/>
                <a:tab pos="355600" algn="l"/>
                <a:tab pos="8001000" algn="r"/>
              </a:tabLst>
              <a:defRPr/>
            </a:pPr>
            <a:r>
              <a:rPr lang="en-GB" sz="1600" kern="0" dirty="0">
                <a:cs typeface="Times New Roman" pitchFamily="18" charset="0"/>
                <a:sym typeface="Symbol" pitchFamily="18" charset="2"/>
              </a:rPr>
              <a:t>Grantees are excluded form the measure (as of July 2014 exception for Ambizione grantees)</a:t>
            </a:r>
          </a:p>
          <a:p>
            <a:pPr marL="0" indent="0">
              <a:spcBef>
                <a:spcPts val="0"/>
              </a:spcBef>
              <a:spcAft>
                <a:spcPts val="600"/>
              </a:spcAft>
              <a:buNone/>
              <a:tabLst>
                <a:tab pos="190500" algn="l"/>
                <a:tab pos="195263" algn="l"/>
                <a:tab pos="355600" algn="l"/>
                <a:tab pos="8001000" algn="r"/>
              </a:tabLst>
              <a:defRPr/>
            </a:pPr>
            <a:endParaRPr lang="en-GB" sz="1600" kern="0" dirty="0">
              <a:cs typeface="Times New Roman" pitchFamily="18" charset="0"/>
              <a:sym typeface="Symbol" pitchFamily="18" charset="2"/>
            </a:endParaRPr>
          </a:p>
          <a:p>
            <a:pPr marL="0" indent="0">
              <a:spcBef>
                <a:spcPts val="0"/>
              </a:spcBef>
              <a:spcAft>
                <a:spcPts val="600"/>
              </a:spcAft>
              <a:buNone/>
              <a:tabLst>
                <a:tab pos="190500" algn="l"/>
                <a:tab pos="195263" algn="l"/>
                <a:tab pos="355600" algn="l"/>
                <a:tab pos="8001000" algn="r"/>
              </a:tabLst>
              <a:defRPr/>
            </a:pPr>
            <a:r>
              <a:rPr lang="en-US" sz="1600" b="1" i="1" kern="0" dirty="0">
                <a:latin typeface="Verdana" pitchFamily="-110" charset="0"/>
              </a:rPr>
              <a:t>Limited budget: “First-come – first served”</a:t>
            </a:r>
          </a:p>
          <a:p>
            <a:pPr marL="0" indent="0">
              <a:spcBef>
                <a:spcPts val="0"/>
              </a:spcBef>
              <a:spcAft>
                <a:spcPts val="600"/>
              </a:spcAft>
              <a:buNone/>
              <a:tabLst>
                <a:tab pos="190500" algn="l"/>
                <a:tab pos="195263" algn="l"/>
                <a:tab pos="355600" algn="l"/>
                <a:tab pos="8001000" algn="r"/>
              </a:tabLst>
              <a:defRPr/>
            </a:pPr>
            <a:endParaRPr lang="en-GB" sz="1600" kern="0" dirty="0">
              <a:cs typeface="Times New Roman" pitchFamily="18" charset="0"/>
              <a:sym typeface="Symbol" pitchFamily="18" charset="2"/>
            </a:endParaRPr>
          </a:p>
        </p:txBody>
      </p:sp>
    </p:spTree>
    <p:extLst>
      <p:ext uri="{BB962C8B-B14F-4D97-AF65-F5344CB8AC3E}">
        <p14:creationId xmlns:p14="http://schemas.microsoft.com/office/powerpoint/2010/main" val="2649202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1311729" y="765175"/>
            <a:ext cx="10515600" cy="1325563"/>
          </a:xfrm>
        </p:spPr>
        <p:txBody>
          <a:bodyPr>
            <a:normAutofit/>
          </a:bodyPr>
          <a:lstStyle/>
          <a:p>
            <a:r>
              <a:rPr lang="en-GB" sz="3200" dirty="0">
                <a:solidFill>
                  <a:srgbClr val="003399"/>
                </a:solidFill>
              </a:rPr>
              <a:t>Don’t overlook </a:t>
            </a:r>
            <a:r>
              <a:rPr lang="en-GB" sz="3200" dirty="0" smtClean="0">
                <a:solidFill>
                  <a:srgbClr val="003399"/>
                </a:solidFill>
              </a:rPr>
              <a:t>other SNSF instruments</a:t>
            </a:r>
            <a:r>
              <a:rPr lang="en-GB" dirty="0">
                <a:latin typeface="Verdana" pitchFamily="-110" charset="0"/>
                <a:cs typeface="Verdana" pitchFamily="-110" charset="0"/>
              </a:rPr>
              <a:t/>
            </a:r>
            <a:br>
              <a:rPr lang="en-GB" dirty="0">
                <a:latin typeface="Verdana" pitchFamily="-110" charset="0"/>
                <a:cs typeface="Verdana" pitchFamily="-110" charset="0"/>
              </a:rPr>
            </a:br>
            <a:endParaRPr lang="de-CH" dirty="0" smtClean="0">
              <a:latin typeface="Verdana" pitchFamily="-110" charset="0"/>
              <a:cs typeface="Verdana" pitchFamily="-110" charset="0"/>
            </a:endParaRPr>
          </a:p>
        </p:txBody>
      </p:sp>
      <p:sp>
        <p:nvSpPr>
          <p:cNvPr id="6" name="Inhaltsplatzhalter 2"/>
          <p:cNvSpPr>
            <a:spLocks noGrp="1"/>
          </p:cNvSpPr>
          <p:nvPr>
            <p:ph idx="1"/>
          </p:nvPr>
        </p:nvSpPr>
        <p:spPr>
          <a:xfrm>
            <a:off x="2066471" y="1967489"/>
            <a:ext cx="7424738" cy="4317196"/>
          </a:xfrm>
        </p:spPr>
        <p:txBody>
          <a:bodyPr/>
          <a:lstStyle/>
          <a:p>
            <a:pPr>
              <a:spcBef>
                <a:spcPts val="1800"/>
              </a:spcBef>
            </a:pPr>
            <a:r>
              <a:rPr lang="fr-CH" sz="2000" b="1" dirty="0" err="1" smtClean="0"/>
              <a:t>Sinergia</a:t>
            </a:r>
            <a:r>
              <a:rPr lang="fr-CH" sz="2000" dirty="0" smtClean="0"/>
              <a:t> –</a:t>
            </a:r>
            <a:r>
              <a:rPr lang="fr-CH" sz="2000" dirty="0"/>
              <a:t>large consortium </a:t>
            </a:r>
            <a:r>
              <a:rPr lang="fr-CH" sz="2000" dirty="0" err="1"/>
              <a:t>projects</a:t>
            </a:r>
            <a:r>
              <a:rPr lang="fr-CH" sz="2000" dirty="0"/>
              <a:t> </a:t>
            </a:r>
            <a:r>
              <a:rPr lang="fr-CH" sz="2000" dirty="0" err="1"/>
              <a:t>with</a:t>
            </a:r>
            <a:r>
              <a:rPr lang="fr-CH" sz="2000" dirty="0"/>
              <a:t> 3-4 </a:t>
            </a:r>
            <a:r>
              <a:rPr lang="fr-CH" sz="2000" dirty="0" err="1"/>
              <a:t>subprojects</a:t>
            </a:r>
            <a:r>
              <a:rPr lang="fr-CH" sz="2000" dirty="0"/>
              <a:t>; one group </a:t>
            </a:r>
            <a:r>
              <a:rPr lang="fr-CH" sz="2000" dirty="0" err="1"/>
              <a:t>may</a:t>
            </a:r>
            <a:r>
              <a:rPr lang="fr-CH" sz="2000" dirty="0"/>
              <a:t> </a:t>
            </a:r>
            <a:r>
              <a:rPr lang="fr-CH" sz="2000" dirty="0" err="1"/>
              <a:t>be</a:t>
            </a:r>
            <a:r>
              <a:rPr lang="fr-CH" sz="2000" dirty="0"/>
              <a:t> </a:t>
            </a:r>
            <a:r>
              <a:rPr lang="fr-CH" sz="2000" dirty="0" err="1"/>
              <a:t>based</a:t>
            </a:r>
            <a:r>
              <a:rPr lang="fr-CH" sz="2000" dirty="0"/>
              <a:t> </a:t>
            </a:r>
            <a:r>
              <a:rPr lang="fr-CH" sz="2000" dirty="0" err="1"/>
              <a:t>abroad</a:t>
            </a:r>
            <a:r>
              <a:rPr lang="fr-CH" sz="2000" dirty="0"/>
              <a:t>; </a:t>
            </a:r>
            <a:r>
              <a:rPr lang="fr-CH" sz="2000" dirty="0" err="1"/>
              <a:t>submission</a:t>
            </a:r>
            <a:r>
              <a:rPr lang="fr-CH" sz="2000" dirty="0"/>
              <a:t> 1x/</a:t>
            </a:r>
            <a:r>
              <a:rPr lang="fr-CH" sz="2000" dirty="0" err="1"/>
              <a:t>year</a:t>
            </a:r>
            <a:r>
              <a:rPr lang="fr-CH" sz="2000" dirty="0"/>
              <a:t> (</a:t>
            </a:r>
            <a:r>
              <a:rPr lang="fr-CH" sz="2000" dirty="0" err="1"/>
              <a:t>January</a:t>
            </a:r>
            <a:r>
              <a:rPr lang="fr-CH" sz="2000" dirty="0"/>
              <a:t> 15)</a:t>
            </a:r>
          </a:p>
          <a:p>
            <a:pPr>
              <a:spcBef>
                <a:spcPts val="1800"/>
              </a:spcBef>
            </a:pPr>
            <a:r>
              <a:rPr lang="fr-CH" sz="2000" b="1" dirty="0" err="1" smtClean="0"/>
              <a:t>R’Equip</a:t>
            </a:r>
            <a:r>
              <a:rPr lang="fr-CH" sz="2000" dirty="0" smtClean="0"/>
              <a:t> – </a:t>
            </a:r>
            <a:r>
              <a:rPr lang="fr-CH" sz="2000" dirty="0"/>
              <a:t>To </a:t>
            </a:r>
            <a:r>
              <a:rPr lang="fr-CH" sz="2000" dirty="0" err="1"/>
              <a:t>purchase</a:t>
            </a:r>
            <a:r>
              <a:rPr lang="fr-CH" sz="2000" dirty="0"/>
              <a:t> </a:t>
            </a:r>
            <a:r>
              <a:rPr lang="fr-CH" sz="2000" dirty="0" err="1"/>
              <a:t>costly</a:t>
            </a:r>
            <a:r>
              <a:rPr lang="fr-CH" sz="2000" dirty="0"/>
              <a:t> </a:t>
            </a:r>
            <a:r>
              <a:rPr lang="fr-CH" sz="2000" dirty="0" err="1"/>
              <a:t>equipment</a:t>
            </a:r>
            <a:r>
              <a:rPr lang="fr-CH" sz="2000" dirty="0"/>
              <a:t> (50% </a:t>
            </a:r>
            <a:r>
              <a:rPr lang="fr-CH" sz="2000" dirty="0" err="1"/>
              <a:t>covered</a:t>
            </a:r>
            <a:r>
              <a:rPr lang="fr-CH" sz="2000" dirty="0"/>
              <a:t> by institution)</a:t>
            </a:r>
          </a:p>
          <a:p>
            <a:pPr>
              <a:spcBef>
                <a:spcPts val="1800"/>
              </a:spcBef>
            </a:pPr>
            <a:r>
              <a:rPr lang="fr-CH" sz="2000" b="1" dirty="0" err="1" smtClean="0"/>
              <a:t>Interdisciplinary</a:t>
            </a:r>
            <a:r>
              <a:rPr lang="fr-CH" sz="2000" b="1" dirty="0" smtClean="0"/>
              <a:t> </a:t>
            </a:r>
            <a:r>
              <a:rPr lang="fr-CH" sz="2000" b="1" dirty="0" err="1" smtClean="0"/>
              <a:t>projects</a:t>
            </a:r>
            <a:r>
              <a:rPr lang="fr-CH" sz="2000" b="1" dirty="0" smtClean="0"/>
              <a:t> </a:t>
            </a:r>
            <a:r>
              <a:rPr lang="fr-CH" sz="2000" dirty="0" smtClean="0"/>
              <a:t>– </a:t>
            </a:r>
            <a:r>
              <a:rPr lang="fr-CH" sz="2000" dirty="0" err="1"/>
              <a:t>project</a:t>
            </a:r>
            <a:r>
              <a:rPr lang="fr-CH" sz="2000" dirty="0"/>
              <a:t> </a:t>
            </a:r>
            <a:r>
              <a:rPr lang="fr-CH" sz="2000" dirty="0" err="1"/>
              <a:t>including</a:t>
            </a:r>
            <a:r>
              <a:rPr lang="fr-CH" sz="2000" dirty="0"/>
              <a:t> 2 or more </a:t>
            </a:r>
            <a:r>
              <a:rPr lang="fr-CH" sz="2000" dirty="0" err="1"/>
              <a:t>scientific</a:t>
            </a:r>
            <a:r>
              <a:rPr lang="fr-CH" sz="2000" dirty="0"/>
              <a:t> disciplines, all disciplines must profit</a:t>
            </a:r>
          </a:p>
          <a:p>
            <a:pPr>
              <a:spcBef>
                <a:spcPts val="1800"/>
              </a:spcBef>
            </a:pPr>
            <a:r>
              <a:rPr lang="fr-CH" sz="2000" b="1" dirty="0" err="1"/>
              <a:t>Conference</a:t>
            </a:r>
            <a:r>
              <a:rPr lang="fr-CH" sz="2000" b="1" dirty="0"/>
              <a:t> </a:t>
            </a:r>
            <a:r>
              <a:rPr lang="fr-CH" sz="2000" b="1" dirty="0" err="1" smtClean="0"/>
              <a:t>grants</a:t>
            </a:r>
            <a:endParaRPr lang="fr-CH" sz="2000" b="1" dirty="0" smtClean="0"/>
          </a:p>
          <a:p>
            <a:pPr>
              <a:spcBef>
                <a:spcPts val="1800"/>
              </a:spcBef>
            </a:pPr>
            <a:r>
              <a:rPr lang="fr-CH" sz="2000" b="1" dirty="0" smtClean="0"/>
              <a:t>Et </a:t>
            </a:r>
            <a:r>
              <a:rPr lang="fr-CH" sz="2000" b="1" dirty="0" err="1" smtClean="0"/>
              <a:t>cetera</a:t>
            </a:r>
            <a:r>
              <a:rPr lang="fr-CH" sz="2000" dirty="0" smtClean="0"/>
              <a:t>: http://www.snf.ch</a:t>
            </a:r>
            <a:endParaRPr lang="en-GB" sz="2000" dirty="0"/>
          </a:p>
          <a:p>
            <a:pPr>
              <a:spcBef>
                <a:spcPts val="1800"/>
              </a:spcBef>
            </a:pPr>
            <a:endParaRPr lang="en-GB" sz="1800" dirty="0"/>
          </a:p>
        </p:txBody>
      </p:sp>
    </p:spTree>
    <p:extLst>
      <p:ext uri="{BB962C8B-B14F-4D97-AF65-F5344CB8AC3E}">
        <p14:creationId xmlns:p14="http://schemas.microsoft.com/office/powerpoint/2010/main" val="2942166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676400" y="561068"/>
            <a:ext cx="10515600" cy="1325563"/>
          </a:xfrm>
        </p:spPr>
        <p:txBody>
          <a:bodyPr/>
          <a:lstStyle/>
          <a:p>
            <a:r>
              <a:rPr lang="en-GB" sz="3200" dirty="0" smtClean="0">
                <a:solidFill>
                  <a:srgbClr val="003399"/>
                </a:solidFill>
              </a:rPr>
              <a:t>Special initiatives for biology and medicine </a:t>
            </a:r>
            <a:r>
              <a:rPr lang="fr-CH" dirty="0" smtClean="0">
                <a:latin typeface="Verdana" pitchFamily="34" charset="0"/>
                <a:cs typeface="Verdana" pitchFamily="34" charset="0"/>
              </a:rPr>
              <a:t/>
            </a:r>
            <a:br>
              <a:rPr lang="fr-CH" dirty="0" smtClean="0">
                <a:latin typeface="Verdana" pitchFamily="34" charset="0"/>
                <a:cs typeface="Verdana" pitchFamily="34" charset="0"/>
              </a:rPr>
            </a:br>
            <a:endParaRPr lang="fr-CH" dirty="0" smtClean="0">
              <a:solidFill>
                <a:schemeClr val="bg1">
                  <a:lumMod val="50000"/>
                </a:schemeClr>
              </a:solidFill>
              <a:latin typeface="Verdana" pitchFamily="34" charset="0"/>
              <a:cs typeface="Verdana" pitchFamily="34" charset="0"/>
            </a:endParaRPr>
          </a:p>
        </p:txBody>
      </p:sp>
      <p:sp>
        <p:nvSpPr>
          <p:cNvPr id="151555" name="Rectangle 3"/>
          <p:cNvSpPr>
            <a:spLocks noGrp="1" noChangeArrowheads="1"/>
          </p:cNvSpPr>
          <p:nvPr>
            <p:ph type="body" idx="1"/>
          </p:nvPr>
        </p:nvSpPr>
        <p:spPr>
          <a:xfrm>
            <a:off x="2886075" y="1531621"/>
            <a:ext cx="7572375" cy="4392930"/>
          </a:xfrm>
        </p:spPr>
        <p:txBody>
          <a:bodyPr>
            <a:normAutofit lnSpcReduction="10000"/>
          </a:bodyPr>
          <a:lstStyle/>
          <a:p>
            <a:pPr marL="342900" lvl="2" indent="-342900" fontAlgn="base">
              <a:spcBef>
                <a:spcPts val="1800"/>
              </a:spcBef>
              <a:spcAft>
                <a:spcPct val="0"/>
              </a:spcAft>
              <a:tabLst>
                <a:tab pos="762000" algn="l"/>
                <a:tab pos="8001000" algn="r"/>
              </a:tabLst>
            </a:pPr>
            <a:endParaRPr lang="de-CH" dirty="0" smtClean="0">
              <a:solidFill>
                <a:srgbClr val="000000"/>
              </a:solidFill>
            </a:endParaRPr>
          </a:p>
          <a:p>
            <a:pPr marL="342900" lvl="2" indent="-342900" fontAlgn="base">
              <a:spcBef>
                <a:spcPts val="1800"/>
              </a:spcBef>
              <a:spcAft>
                <a:spcPct val="0"/>
              </a:spcAft>
              <a:tabLst>
                <a:tab pos="762000" algn="l"/>
                <a:tab pos="8001000" algn="r"/>
              </a:tabLst>
            </a:pPr>
            <a:endParaRPr lang="de-CH" dirty="0" smtClean="0">
              <a:solidFill>
                <a:srgbClr val="000000"/>
              </a:solidFill>
            </a:endParaRPr>
          </a:p>
          <a:p>
            <a:pPr marL="342900" lvl="2" indent="-342900" fontAlgn="base">
              <a:spcBef>
                <a:spcPts val="1800"/>
              </a:spcBef>
              <a:spcAft>
                <a:spcPct val="0"/>
              </a:spcAft>
              <a:tabLst>
                <a:tab pos="762000" algn="l"/>
                <a:tab pos="8001000" algn="r"/>
              </a:tabLst>
            </a:pPr>
            <a:r>
              <a:rPr lang="en-GB" dirty="0"/>
              <a:t>Longitudinal studies </a:t>
            </a:r>
            <a:endParaRPr lang="en-GB" dirty="0" smtClean="0"/>
          </a:p>
          <a:p>
            <a:pPr marL="342900" lvl="2" indent="-342900" fontAlgn="base">
              <a:spcBef>
                <a:spcPts val="1800"/>
              </a:spcBef>
              <a:spcAft>
                <a:spcPct val="0"/>
              </a:spcAft>
              <a:tabLst>
                <a:tab pos="762000" algn="l"/>
                <a:tab pos="8001000" algn="r"/>
              </a:tabLst>
            </a:pPr>
            <a:r>
              <a:rPr lang="en-GB" dirty="0" smtClean="0"/>
              <a:t>Investigator Initiated Clinical Studies (1</a:t>
            </a:r>
            <a:r>
              <a:rPr lang="en-GB" baseline="30000" dirty="0" smtClean="0"/>
              <a:t>st</a:t>
            </a:r>
            <a:r>
              <a:rPr lang="en-GB" dirty="0" smtClean="0"/>
              <a:t> call in 2015)</a:t>
            </a:r>
          </a:p>
          <a:p>
            <a:pPr marL="342900" lvl="2" indent="-342900" fontAlgn="base">
              <a:spcBef>
                <a:spcPts val="1800"/>
              </a:spcBef>
              <a:spcAft>
                <a:spcPct val="0"/>
              </a:spcAft>
              <a:tabLst>
                <a:tab pos="762000" algn="l"/>
                <a:tab pos="8001000" algn="r"/>
              </a:tabLst>
            </a:pPr>
            <a:r>
              <a:rPr lang="fr-FR" dirty="0" err="1"/>
              <a:t>B</a:t>
            </a:r>
            <a:r>
              <a:rPr lang="fr-FR" dirty="0" err="1" smtClean="0"/>
              <a:t>iobanking</a:t>
            </a:r>
            <a:r>
              <a:rPr lang="fr-FR" dirty="0" smtClean="0"/>
              <a:t> data-</a:t>
            </a:r>
            <a:r>
              <a:rPr lang="fr-FR" dirty="0" err="1" smtClean="0"/>
              <a:t>linking</a:t>
            </a:r>
            <a:r>
              <a:rPr lang="fr-FR" dirty="0" smtClean="0"/>
              <a:t> </a:t>
            </a:r>
            <a:r>
              <a:rPr lang="fr-FR" dirty="0" err="1" smtClean="0"/>
              <a:t>funds</a:t>
            </a:r>
            <a:r>
              <a:rPr lang="fr-FR" dirty="0" smtClean="0"/>
              <a:t> (1st call in 2015)</a:t>
            </a:r>
          </a:p>
          <a:p>
            <a:pPr marL="342900" lvl="2" indent="-342900" fontAlgn="base">
              <a:spcBef>
                <a:spcPts val="1800"/>
              </a:spcBef>
              <a:spcAft>
                <a:spcPct val="0"/>
              </a:spcAft>
              <a:tabLst>
                <a:tab pos="762000" algn="l"/>
                <a:tab pos="8001000" algn="r"/>
              </a:tabLst>
            </a:pPr>
            <a:endParaRPr lang="fr-FR" dirty="0"/>
          </a:p>
          <a:p>
            <a:pPr marL="342900" lvl="2" indent="-342900" fontAlgn="base">
              <a:spcBef>
                <a:spcPts val="1800"/>
              </a:spcBef>
              <a:spcAft>
                <a:spcPct val="0"/>
              </a:spcAft>
              <a:tabLst>
                <a:tab pos="762000" algn="l"/>
                <a:tab pos="8001000" algn="r"/>
              </a:tabLst>
            </a:pPr>
            <a:r>
              <a:rPr lang="fr-FR" dirty="0" smtClean="0"/>
              <a:t>SPUM - </a:t>
            </a:r>
            <a:r>
              <a:rPr lang="fr-FR" dirty="0" err="1" smtClean="0"/>
              <a:t>Special</a:t>
            </a:r>
            <a:r>
              <a:rPr lang="fr-FR" dirty="0" smtClean="0"/>
              <a:t> Programme </a:t>
            </a:r>
            <a:r>
              <a:rPr lang="fr-FR" dirty="0" err="1" smtClean="0"/>
              <a:t>University</a:t>
            </a:r>
            <a:r>
              <a:rPr lang="fr-FR" dirty="0" smtClean="0"/>
              <a:t> Medicine (</a:t>
            </a:r>
            <a:r>
              <a:rPr lang="fr-FR" dirty="0" err="1" smtClean="0"/>
              <a:t>ending</a:t>
            </a:r>
            <a:r>
              <a:rPr lang="fr-FR" dirty="0" smtClean="0"/>
              <a:t>)</a:t>
            </a:r>
          </a:p>
          <a:p>
            <a:pPr marL="342900" lvl="2" indent="-342900" fontAlgn="base">
              <a:spcBef>
                <a:spcPts val="1800"/>
              </a:spcBef>
              <a:spcAft>
                <a:spcPct val="0"/>
              </a:spcAft>
              <a:tabLst>
                <a:tab pos="762000" algn="l"/>
                <a:tab pos="8001000" algn="r"/>
              </a:tabLst>
            </a:pPr>
            <a:r>
              <a:rPr lang="fr-FR" dirty="0" err="1" smtClean="0"/>
              <a:t>Swiss</a:t>
            </a:r>
            <a:r>
              <a:rPr lang="fr-FR" dirty="0" smtClean="0"/>
              <a:t> </a:t>
            </a:r>
            <a:r>
              <a:rPr lang="fr-FR" dirty="0" err="1" smtClean="0"/>
              <a:t>Biobanking</a:t>
            </a:r>
            <a:r>
              <a:rPr lang="fr-FR" dirty="0" smtClean="0"/>
              <a:t> Platform (SBP)</a:t>
            </a:r>
          </a:p>
          <a:p>
            <a:pPr marL="342900" lvl="2" indent="-342900" fontAlgn="base">
              <a:spcBef>
                <a:spcPts val="1800"/>
              </a:spcBef>
              <a:spcAft>
                <a:spcPct val="0"/>
              </a:spcAft>
              <a:tabLst>
                <a:tab pos="762000" algn="l"/>
                <a:tab pos="8001000" algn="r"/>
              </a:tabLst>
            </a:pPr>
            <a:r>
              <a:rPr lang="fr-CH" dirty="0" err="1" smtClean="0"/>
              <a:t>Swiss</a:t>
            </a:r>
            <a:r>
              <a:rPr lang="fr-CH" dirty="0" smtClean="0"/>
              <a:t> </a:t>
            </a:r>
            <a:r>
              <a:rPr lang="fr-CH" dirty="0" err="1" smtClean="0"/>
              <a:t>Clinical</a:t>
            </a:r>
            <a:r>
              <a:rPr lang="fr-CH" dirty="0" smtClean="0"/>
              <a:t> Trial Organisation and CTU Network </a:t>
            </a:r>
            <a:r>
              <a:rPr lang="fr-CH" dirty="0"/>
              <a:t/>
            </a:r>
            <a:br>
              <a:rPr lang="fr-CH" dirty="0"/>
            </a:br>
            <a:endParaRPr lang="de-DE" dirty="0"/>
          </a:p>
        </p:txBody>
      </p:sp>
    </p:spTree>
    <p:extLst>
      <p:ext uri="{BB962C8B-B14F-4D97-AF65-F5344CB8AC3E}">
        <p14:creationId xmlns:p14="http://schemas.microsoft.com/office/powerpoint/2010/main" val="4018491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083669" y="467816"/>
            <a:ext cx="8007045" cy="875760"/>
          </a:xfrm>
        </p:spPr>
        <p:txBody>
          <a:bodyPr>
            <a:normAutofit/>
          </a:bodyPr>
          <a:lstStyle/>
          <a:p>
            <a:r>
              <a:rPr lang="en-US" sz="3600" dirty="0" smtClean="0">
                <a:solidFill>
                  <a:srgbClr val="003399"/>
                </a:solidFill>
              </a:rPr>
              <a:t>Funding opportunities within Europe</a:t>
            </a:r>
            <a:r>
              <a:rPr lang="en-US" dirty="0" smtClean="0"/>
              <a:t/>
            </a:r>
            <a:br>
              <a:rPr lang="en-US" dirty="0" smtClean="0"/>
            </a:br>
            <a:endParaRPr lang="en-GB" sz="2000" b="1" dirty="0">
              <a:latin typeface="Verdana" pitchFamily="-112" charset="0"/>
              <a:ea typeface="ヒラギノ角ゴ Pro W3" pitchFamily="-112" charset="-128"/>
              <a:cs typeface="Verdana" pitchFamily="-112" charset="0"/>
            </a:endParaRPr>
          </a:p>
        </p:txBody>
      </p:sp>
      <p:sp>
        <p:nvSpPr>
          <p:cNvPr id="7" name="Rectangle 3"/>
          <p:cNvSpPr txBox="1">
            <a:spLocks noChangeArrowheads="1"/>
          </p:cNvSpPr>
          <p:nvPr/>
        </p:nvSpPr>
        <p:spPr bwMode="auto">
          <a:xfrm>
            <a:off x="1978894" y="1702805"/>
            <a:ext cx="7390985" cy="4670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marL="342900" indent="-342900">
              <a:buFont typeface="Arial" panose="020B0604020202020204" pitchFamily="34" charset="0"/>
              <a:buChar char="•"/>
              <a:tabLst>
                <a:tab pos="190500" algn="l"/>
                <a:tab pos="195263" algn="l"/>
                <a:tab pos="762000" algn="l"/>
                <a:tab pos="3151188" algn="l"/>
                <a:tab pos="8001000" algn="r"/>
              </a:tabLst>
              <a:defRPr/>
            </a:pPr>
            <a:r>
              <a:rPr lang="en-GB" dirty="0">
                <a:ea typeface="ヒラギノ角ゴ Pro W3" pitchFamily="-112" charset="-128"/>
                <a:cs typeface="Verdana" pitchFamily="-112" charset="0"/>
              </a:rPr>
              <a:t>SNSF participates in </a:t>
            </a:r>
            <a:r>
              <a:rPr lang="en-GB" b="1" dirty="0">
                <a:ea typeface="ヒラギノ角ゴ Pro W3" pitchFamily="-112" charset="-128"/>
                <a:cs typeface="Verdana" pitchFamily="-112" charset="0"/>
              </a:rPr>
              <a:t>ERA-Nets</a:t>
            </a:r>
            <a:r>
              <a:rPr lang="en-GB" dirty="0">
                <a:ea typeface="ヒラギノ角ゴ Pro W3" pitchFamily="-112" charset="-128"/>
                <a:cs typeface="Verdana" pitchFamily="-112" charset="0"/>
              </a:rPr>
              <a:t>, </a:t>
            </a:r>
            <a:r>
              <a:rPr lang="en-GB" b="1" dirty="0" smtClean="0">
                <a:ea typeface="ヒラギノ角ゴ Pro W3" pitchFamily="-112" charset="-128"/>
                <a:cs typeface="Verdana" pitchFamily="-112" charset="0"/>
              </a:rPr>
              <a:t>JPI</a:t>
            </a:r>
            <a:r>
              <a:rPr lang="en-GB" dirty="0" smtClean="0">
                <a:ea typeface="ヒラギノ角ゴ Pro W3" pitchFamily="-112" charset="-128"/>
                <a:cs typeface="Verdana" pitchFamily="-112" charset="0"/>
              </a:rPr>
              <a:t>s</a:t>
            </a:r>
          </a:p>
          <a:p>
            <a:pPr marL="342900" indent="-342900">
              <a:buFont typeface="Arial" panose="020B0604020202020204" pitchFamily="34" charset="0"/>
              <a:buChar char="•"/>
              <a:tabLst>
                <a:tab pos="190500" algn="l"/>
                <a:tab pos="195263" algn="l"/>
                <a:tab pos="762000" algn="l"/>
                <a:tab pos="3151188" algn="l"/>
                <a:tab pos="8001000" algn="r"/>
              </a:tabLst>
              <a:defRPr/>
            </a:pPr>
            <a:endParaRPr lang="en-GB" b="1" dirty="0">
              <a:ea typeface="ヒラギノ角ゴ Pro W3" pitchFamily="-112" charset="-128"/>
              <a:cs typeface="Verdana" pitchFamily="-112" charset="0"/>
            </a:endParaRPr>
          </a:p>
          <a:p>
            <a:pPr marL="342900" indent="-342900">
              <a:buFont typeface="Arial" panose="020B0604020202020204" pitchFamily="34" charset="0"/>
              <a:buChar char="•"/>
              <a:tabLst>
                <a:tab pos="190500" algn="l"/>
                <a:tab pos="195263" algn="l"/>
                <a:tab pos="762000" algn="l"/>
                <a:tab pos="3151188" algn="l"/>
                <a:tab pos="8001000" algn="r"/>
              </a:tabLst>
              <a:defRPr/>
            </a:pPr>
            <a:r>
              <a:rPr lang="en-GB" b="1" dirty="0">
                <a:ea typeface="ヒラギノ角ゴ Pro W3" pitchFamily="-112" charset="-128"/>
                <a:cs typeface="Verdana" pitchFamily="-112" charset="0"/>
              </a:rPr>
              <a:t>Lead agency agreements </a:t>
            </a:r>
            <a:r>
              <a:rPr lang="en-GB" dirty="0">
                <a:ea typeface="ヒラギノ角ゴ Pro W3" pitchFamily="-112" charset="-128"/>
                <a:cs typeface="Verdana" pitchFamily="-112" charset="0"/>
              </a:rPr>
              <a:t>with DFG, FWF, ANR, </a:t>
            </a:r>
            <a:r>
              <a:rPr lang="en-GB" dirty="0" smtClean="0">
                <a:ea typeface="ヒラギノ角ゴ Pro W3" pitchFamily="-112" charset="-128"/>
                <a:cs typeface="Verdana" pitchFamily="-112" charset="0"/>
              </a:rPr>
              <a:t>Luxembourg</a:t>
            </a:r>
          </a:p>
          <a:p>
            <a:pPr marL="342900" indent="-342900">
              <a:buFont typeface="Arial" panose="020B0604020202020204" pitchFamily="34" charset="0"/>
              <a:buChar char="•"/>
              <a:tabLst>
                <a:tab pos="190500" algn="l"/>
                <a:tab pos="195263" algn="l"/>
                <a:tab pos="762000" algn="l"/>
                <a:tab pos="3151188" algn="l"/>
                <a:tab pos="8001000" algn="r"/>
              </a:tabLst>
              <a:defRPr/>
            </a:pPr>
            <a:endParaRPr lang="en-GB" dirty="0">
              <a:ea typeface="ヒラギノ角ゴ Pro W3" pitchFamily="-112" charset="-128"/>
              <a:cs typeface="Verdana" pitchFamily="-112" charset="0"/>
            </a:endParaRPr>
          </a:p>
          <a:p>
            <a:pPr marL="342900" indent="-342900">
              <a:buFont typeface="Arial" panose="020B0604020202020204" pitchFamily="34" charset="0"/>
              <a:buChar char="•"/>
              <a:tabLst>
                <a:tab pos="190500" algn="l"/>
                <a:tab pos="195263" algn="l"/>
                <a:tab pos="762000" algn="l"/>
                <a:tab pos="3151188" algn="l"/>
                <a:tab pos="8001000" algn="r"/>
              </a:tabLst>
              <a:defRPr/>
            </a:pPr>
            <a:r>
              <a:rPr lang="en-GB" b="1" dirty="0">
                <a:ea typeface="ヒラギノ角ゴ Pro W3" pitchFamily="-112" charset="-128"/>
                <a:cs typeface="Verdana" pitchFamily="-112" charset="0"/>
              </a:rPr>
              <a:t>Money Follows Researcher</a:t>
            </a:r>
            <a:r>
              <a:rPr lang="en-GB" dirty="0">
                <a:ea typeface="ヒラギノ角ゴ Pro W3" pitchFamily="-112" charset="-128"/>
                <a:cs typeface="Verdana" pitchFamily="-112" charset="0"/>
              </a:rPr>
              <a:t>: to f</a:t>
            </a:r>
            <a:r>
              <a:rPr lang="en-GB" dirty="0"/>
              <a:t>acilitate moving within </a:t>
            </a:r>
            <a:r>
              <a:rPr lang="en-GB" dirty="0" smtClean="0"/>
              <a:t>Europe</a:t>
            </a:r>
          </a:p>
          <a:p>
            <a:pPr marL="342900" indent="-342900">
              <a:buFont typeface="Arial" panose="020B0604020202020204" pitchFamily="34" charset="0"/>
              <a:buChar char="•"/>
              <a:tabLst>
                <a:tab pos="190500" algn="l"/>
                <a:tab pos="195263" algn="l"/>
                <a:tab pos="762000" algn="l"/>
                <a:tab pos="3151188" algn="l"/>
                <a:tab pos="8001000" algn="r"/>
              </a:tabLst>
              <a:defRPr/>
            </a:pPr>
            <a:endParaRPr lang="en-GB" dirty="0"/>
          </a:p>
          <a:p>
            <a:pPr marL="342900" indent="-342900">
              <a:buFont typeface="Arial" panose="020B0604020202020204" pitchFamily="34" charset="0"/>
              <a:buChar char="•"/>
              <a:tabLst>
                <a:tab pos="190500" algn="l"/>
                <a:tab pos="195263" algn="l"/>
                <a:tab pos="762000" algn="l"/>
                <a:tab pos="3151188" algn="l"/>
                <a:tab pos="8001000" algn="r"/>
              </a:tabLst>
              <a:defRPr/>
            </a:pPr>
            <a:r>
              <a:rPr lang="en-GB" b="1" dirty="0">
                <a:ea typeface="ヒラギノ角ゴ Pro W3" pitchFamily="-112" charset="-128"/>
                <a:cs typeface="Verdana" pitchFamily="-112" charset="0"/>
              </a:rPr>
              <a:t>Money Follows Cooperation Line</a:t>
            </a:r>
            <a:r>
              <a:rPr lang="en-GB" dirty="0">
                <a:ea typeface="ヒラギノ角ゴ Pro W3" pitchFamily="-112" charset="-128"/>
                <a:cs typeface="Verdana" pitchFamily="-112" charset="0"/>
              </a:rPr>
              <a:t>: to facilitate international collaborations</a:t>
            </a:r>
          </a:p>
          <a:p>
            <a:pPr>
              <a:tabLst>
                <a:tab pos="190500" algn="l"/>
                <a:tab pos="195263" algn="l"/>
                <a:tab pos="762000" algn="l"/>
                <a:tab pos="3151188" algn="l"/>
                <a:tab pos="8001000" algn="r"/>
              </a:tabLst>
              <a:defRPr/>
            </a:pPr>
            <a:endParaRPr lang="en-GB" dirty="0"/>
          </a:p>
        </p:txBody>
      </p:sp>
    </p:spTree>
    <p:extLst>
      <p:ext uri="{BB962C8B-B14F-4D97-AF65-F5344CB8AC3E}">
        <p14:creationId xmlns:p14="http://schemas.microsoft.com/office/powerpoint/2010/main" val="4179201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5"/>
          <p:cNvPicPr>
            <a:picLocks noChangeAspect="1"/>
          </p:cNvPicPr>
          <p:nvPr/>
        </p:nvPicPr>
        <p:blipFill rotWithShape="1">
          <a:blip r:embed="rId3" cstate="print">
            <a:extLst>
              <a:ext uri="{28A0092B-C50C-407E-A947-70E740481C1C}">
                <a14:useLocalDpi xmlns:a14="http://schemas.microsoft.com/office/drawing/2010/main"/>
              </a:ext>
            </a:extLst>
          </a:blip>
          <a:srcRect b="-113"/>
          <a:stretch/>
        </p:blipFill>
        <p:spPr bwMode="auto">
          <a:xfrm>
            <a:off x="2859088" y="0"/>
            <a:ext cx="7812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3" name="Titel 2"/>
          <p:cNvSpPr>
            <a:spLocks noGrp="1"/>
          </p:cNvSpPr>
          <p:nvPr>
            <p:ph type="title"/>
          </p:nvPr>
        </p:nvSpPr>
        <p:spPr>
          <a:xfrm>
            <a:off x="2838451" y="4065588"/>
            <a:ext cx="7199313" cy="1992312"/>
          </a:xfrm>
        </p:spPr>
        <p:txBody>
          <a:bodyPr/>
          <a:lstStyle/>
          <a:p>
            <a:r>
              <a:rPr lang="fr-CH" dirty="0" err="1" smtClean="0">
                <a:solidFill>
                  <a:srgbClr val="333399"/>
                </a:solidFill>
                <a:latin typeface="Verdana" pitchFamily="34" charset="0"/>
                <a:ea typeface="+mn-ea"/>
                <a:cs typeface="Times New Roman" pitchFamily="18" charset="0"/>
              </a:rPr>
              <a:t>Some</a:t>
            </a:r>
            <a:r>
              <a:rPr lang="fr-CH" dirty="0" smtClean="0">
                <a:solidFill>
                  <a:srgbClr val="333399"/>
                </a:solidFill>
                <a:latin typeface="Verdana" pitchFamily="34" charset="0"/>
                <a:ea typeface="+mn-ea"/>
                <a:cs typeface="Times New Roman" pitchFamily="18" charset="0"/>
              </a:rPr>
              <a:t> </a:t>
            </a:r>
            <a:r>
              <a:rPr lang="fr-CH" dirty="0" err="1" smtClean="0">
                <a:solidFill>
                  <a:srgbClr val="333399"/>
                </a:solidFill>
                <a:latin typeface="Verdana" pitchFamily="34" charset="0"/>
                <a:ea typeface="+mn-ea"/>
                <a:cs typeface="Times New Roman" pitchFamily="18" charset="0"/>
              </a:rPr>
              <a:t>o</a:t>
            </a:r>
            <a:r>
              <a:rPr lang="fr-CH" kern="1200" dirty="0" err="1" smtClean="0">
                <a:solidFill>
                  <a:srgbClr val="333399"/>
                </a:solidFill>
                <a:latin typeface="Verdana" pitchFamily="34" charset="0"/>
                <a:ea typeface="+mn-ea"/>
                <a:cs typeface="Times New Roman" pitchFamily="18" charset="0"/>
              </a:rPr>
              <a:t>ther</a:t>
            </a:r>
            <a:r>
              <a:rPr lang="fr-CH" kern="1200" dirty="0" smtClean="0">
                <a:solidFill>
                  <a:srgbClr val="333399"/>
                </a:solidFill>
                <a:latin typeface="Verdana" pitchFamily="34" charset="0"/>
                <a:ea typeface="+mn-ea"/>
                <a:cs typeface="Times New Roman" pitchFamily="18" charset="0"/>
              </a:rPr>
              <a:t> initiatives</a:t>
            </a:r>
            <a:endParaRPr lang="de-DE" dirty="0" smtClean="0">
              <a:latin typeface="Verdana" pitchFamily="34" charset="0"/>
              <a:cs typeface="Verdana" pitchFamily="34" charset="0"/>
            </a:endParaRPr>
          </a:p>
        </p:txBody>
      </p:sp>
      <p:sp>
        <p:nvSpPr>
          <p:cNvPr id="92164" name="Rechteck 6"/>
          <p:cNvSpPr>
            <a:spLocks noChangeArrowheads="1"/>
          </p:cNvSpPr>
          <p:nvPr/>
        </p:nvSpPr>
        <p:spPr bwMode="auto">
          <a:xfrm>
            <a:off x="2859088"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de-DE">
              <a:solidFill>
                <a:srgbClr val="FF3300"/>
              </a:solidFill>
            </a:endParaRPr>
          </a:p>
        </p:txBody>
      </p:sp>
    </p:spTree>
    <p:extLst>
      <p:ext uri="{BB962C8B-B14F-4D97-AF65-F5344CB8AC3E}">
        <p14:creationId xmlns:p14="http://schemas.microsoft.com/office/powerpoint/2010/main" val="130346988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874964" y="805180"/>
            <a:ext cx="7412037" cy="896938"/>
          </a:xfrm>
        </p:spPr>
        <p:txBody>
          <a:bodyPr>
            <a:normAutofit fontScale="90000"/>
          </a:bodyPr>
          <a:lstStyle/>
          <a:p>
            <a:pPr eaLnBrk="1" hangingPunct="1"/>
            <a:r>
              <a:rPr lang="de-DE" dirty="0" err="1" smtClean="0">
                <a:latin typeface="Verdana" pitchFamily="34" charset="0"/>
                <a:cs typeface="Verdana" pitchFamily="34" charset="0"/>
              </a:rPr>
              <a:t>Sinergia</a:t>
            </a:r>
            <a:r>
              <a:rPr lang="de-DE" dirty="0" smtClean="0">
                <a:latin typeface="Verdana" pitchFamily="34" charset="0"/>
                <a:cs typeface="Verdana" pitchFamily="34" charset="0"/>
              </a:rPr>
              <a:t> </a:t>
            </a:r>
            <a:br>
              <a:rPr lang="de-DE" dirty="0" smtClean="0">
                <a:latin typeface="Verdana" pitchFamily="34" charset="0"/>
                <a:cs typeface="Verdana" pitchFamily="34" charset="0"/>
              </a:rPr>
            </a:br>
            <a:endParaRPr lang="de-DE" dirty="0" smtClean="0">
              <a:latin typeface="Verdana" pitchFamily="34" charset="0"/>
              <a:cs typeface="Verdana" pitchFamily="34" charset="0"/>
            </a:endParaRPr>
          </a:p>
        </p:txBody>
      </p:sp>
      <p:sp>
        <p:nvSpPr>
          <p:cNvPr id="5123" name="Rectangle 3"/>
          <p:cNvSpPr>
            <a:spLocks noChangeArrowheads="1"/>
          </p:cNvSpPr>
          <p:nvPr/>
        </p:nvSpPr>
        <p:spPr bwMode="auto">
          <a:xfrm>
            <a:off x="2705101" y="1835035"/>
            <a:ext cx="7688263" cy="3869839"/>
          </a:xfrm>
          <a:prstGeom prst="rect">
            <a:avLst/>
          </a:prstGeom>
          <a:noFill/>
          <a:ln w="9525">
            <a:noFill/>
            <a:miter lim="800000"/>
            <a:headEnd/>
            <a:tailEnd/>
          </a:ln>
        </p:spPr>
        <p:txBody>
          <a:bodyPr lIns="0" tIns="0" rIns="0" bIns="0"/>
          <a:lstStyle/>
          <a:p>
            <a:pPr marL="182563">
              <a:lnSpc>
                <a:spcPct val="90000"/>
              </a:lnSpc>
              <a:spcBef>
                <a:spcPct val="50000"/>
              </a:spcBef>
              <a:buClr>
                <a:srgbClr val="000000"/>
              </a:buClr>
              <a:tabLst>
                <a:tab pos="0" algn="l"/>
                <a:tab pos="195263" algn="l"/>
                <a:tab pos="762000" algn="l"/>
                <a:tab pos="1976438" algn="l"/>
                <a:tab pos="8001000" algn="r"/>
              </a:tabLst>
              <a:defRPr/>
            </a:pPr>
            <a:r>
              <a:rPr lang="de-CH" sz="2000" b="1" dirty="0">
                <a:solidFill>
                  <a:srgbClr val="000000"/>
                </a:solidFill>
                <a:latin typeface="Verdana"/>
              </a:rPr>
              <a:t>Small inter-</a:t>
            </a:r>
            <a:r>
              <a:rPr lang="de-CH" sz="2000" b="1" dirty="0" err="1">
                <a:solidFill>
                  <a:srgbClr val="000000"/>
                </a:solidFill>
                <a:latin typeface="Verdana"/>
              </a:rPr>
              <a:t>institutional</a:t>
            </a:r>
            <a:endParaRPr lang="de-CH" sz="2000" b="1" dirty="0">
              <a:solidFill>
                <a:srgbClr val="000000"/>
              </a:solidFill>
              <a:latin typeface="Verdana"/>
            </a:endParaRPr>
          </a:p>
          <a:p>
            <a:pPr marL="182563">
              <a:lnSpc>
                <a:spcPct val="90000"/>
              </a:lnSpc>
              <a:spcBef>
                <a:spcPct val="50000"/>
              </a:spcBef>
              <a:buClr>
                <a:srgbClr val="000000"/>
              </a:buClr>
              <a:tabLst>
                <a:tab pos="0" algn="l"/>
                <a:tab pos="195263" algn="l"/>
                <a:tab pos="762000" algn="l"/>
                <a:tab pos="1976438" algn="l"/>
                <a:tab pos="8001000" algn="r"/>
              </a:tabLst>
              <a:defRPr/>
            </a:pPr>
            <a:r>
              <a:rPr lang="de-CH" sz="2000" b="1" dirty="0" err="1">
                <a:solidFill>
                  <a:srgbClr val="000000"/>
                </a:solidFill>
                <a:latin typeface="Verdana"/>
              </a:rPr>
              <a:t>networks</a:t>
            </a:r>
            <a:r>
              <a:rPr lang="de-CH" sz="2000" b="1" dirty="0">
                <a:solidFill>
                  <a:srgbClr val="000000"/>
                </a:solidFill>
                <a:latin typeface="Verdana"/>
              </a:rPr>
              <a:t> </a:t>
            </a:r>
            <a:r>
              <a:rPr lang="de-CH" sz="2000" dirty="0">
                <a:solidFill>
                  <a:srgbClr val="000000"/>
                </a:solidFill>
                <a:latin typeface="Verdana"/>
              </a:rPr>
              <a:t/>
            </a:r>
            <a:br>
              <a:rPr lang="de-CH" sz="2000" dirty="0">
                <a:solidFill>
                  <a:srgbClr val="000000"/>
                </a:solidFill>
                <a:latin typeface="Verdana"/>
              </a:rPr>
            </a:br>
            <a:r>
              <a:rPr lang="de-CH" sz="2000" dirty="0"/>
              <a:t>(Collaborative </a:t>
            </a:r>
            <a:r>
              <a:rPr lang="de-CH" sz="2000" dirty="0" err="1"/>
              <a:t>projects</a:t>
            </a:r>
            <a:r>
              <a:rPr lang="de-CH" sz="2000" dirty="0"/>
              <a:t> </a:t>
            </a:r>
            <a:br>
              <a:rPr lang="de-CH" sz="2000" dirty="0"/>
            </a:br>
            <a:r>
              <a:rPr lang="de-CH" sz="2000" dirty="0" err="1"/>
              <a:t>involving</a:t>
            </a:r>
            <a:r>
              <a:rPr lang="de-CH" sz="2000" dirty="0"/>
              <a:t> 3-4 </a:t>
            </a:r>
            <a:r>
              <a:rPr lang="de-CH" sz="2000" dirty="0" err="1"/>
              <a:t>research</a:t>
            </a:r>
            <a:r>
              <a:rPr lang="de-CH" sz="2000" dirty="0"/>
              <a:t> </a:t>
            </a:r>
            <a:r>
              <a:rPr lang="de-CH" sz="2000" dirty="0" err="1"/>
              <a:t>groups</a:t>
            </a:r>
            <a:r>
              <a:rPr lang="de-CH" sz="2000" dirty="0"/>
              <a:t>)</a:t>
            </a:r>
            <a:r>
              <a:rPr lang="de-CH" sz="2000" dirty="0">
                <a:solidFill>
                  <a:srgbClr val="000000"/>
                </a:solidFill>
              </a:rPr>
              <a:t>	</a:t>
            </a:r>
          </a:p>
          <a:p>
            <a:pPr marL="182563">
              <a:lnSpc>
                <a:spcPct val="90000"/>
              </a:lnSpc>
              <a:spcBef>
                <a:spcPct val="50000"/>
              </a:spcBef>
              <a:buClr>
                <a:srgbClr val="000000"/>
              </a:buClr>
              <a:tabLst>
                <a:tab pos="0" algn="l"/>
                <a:tab pos="195263" algn="l"/>
                <a:tab pos="762000" algn="l"/>
                <a:tab pos="1976438" algn="l"/>
                <a:tab pos="8001000" algn="r"/>
              </a:tabLst>
              <a:defRPr/>
            </a:pPr>
            <a:endParaRPr lang="de-CH" sz="2000" dirty="0">
              <a:solidFill>
                <a:srgbClr val="000000"/>
              </a:solidFill>
            </a:endParaRPr>
          </a:p>
          <a:p>
            <a:pPr marL="182563">
              <a:lnSpc>
                <a:spcPct val="90000"/>
              </a:lnSpc>
              <a:spcBef>
                <a:spcPct val="50000"/>
              </a:spcBef>
              <a:buClr>
                <a:srgbClr val="000000"/>
              </a:buClr>
              <a:tabLst>
                <a:tab pos="0" algn="l"/>
                <a:tab pos="195263" algn="l"/>
                <a:tab pos="762000" algn="l"/>
                <a:tab pos="1976438" algn="l"/>
                <a:tab pos="8001000" algn="r"/>
              </a:tabLst>
              <a:defRPr/>
            </a:pPr>
            <a:r>
              <a:rPr lang="de-CH" sz="2000" b="1" dirty="0" err="1">
                <a:solidFill>
                  <a:srgbClr val="000000"/>
                </a:solidFill>
              </a:rPr>
              <a:t>Interdisciplinary</a:t>
            </a:r>
            <a:r>
              <a:rPr lang="de-CH" sz="2000" b="1" dirty="0">
                <a:solidFill>
                  <a:srgbClr val="000000"/>
                </a:solidFill>
              </a:rPr>
              <a:t> </a:t>
            </a:r>
            <a:r>
              <a:rPr lang="de-CH" sz="2000" b="1" dirty="0" err="1">
                <a:solidFill>
                  <a:srgbClr val="000000"/>
                </a:solidFill>
              </a:rPr>
              <a:t>or</a:t>
            </a:r>
            <a:r>
              <a:rPr lang="de-CH" sz="2000" b="1" dirty="0">
                <a:solidFill>
                  <a:srgbClr val="000000"/>
                </a:solidFill>
              </a:rPr>
              <a:t> </a:t>
            </a:r>
            <a:br>
              <a:rPr lang="de-CH" sz="2000" b="1" dirty="0">
                <a:solidFill>
                  <a:srgbClr val="000000"/>
                </a:solidFill>
              </a:rPr>
            </a:br>
            <a:r>
              <a:rPr lang="de-CH" sz="2000" b="1" dirty="0" err="1">
                <a:solidFill>
                  <a:srgbClr val="000000"/>
                </a:solidFill>
              </a:rPr>
              <a:t>disciplinary</a:t>
            </a:r>
            <a:r>
              <a:rPr lang="de-CH" sz="2000" b="1" dirty="0">
                <a:solidFill>
                  <a:srgbClr val="000000"/>
                </a:solidFill>
              </a:rPr>
              <a:t> </a:t>
            </a:r>
            <a:r>
              <a:rPr lang="de-CH" sz="2000" b="1" dirty="0" err="1">
                <a:solidFill>
                  <a:srgbClr val="000000"/>
                </a:solidFill>
              </a:rPr>
              <a:t>and</a:t>
            </a:r>
            <a:r>
              <a:rPr lang="de-CH" sz="2000" b="1" dirty="0">
                <a:solidFill>
                  <a:srgbClr val="000000"/>
                </a:solidFill>
              </a:rPr>
              <a:t> innovative </a:t>
            </a:r>
            <a:br>
              <a:rPr lang="de-CH" sz="2000" b="1" dirty="0">
                <a:solidFill>
                  <a:srgbClr val="000000"/>
                </a:solidFill>
              </a:rPr>
            </a:br>
            <a:r>
              <a:rPr lang="de-CH" sz="2000" b="1" dirty="0" err="1">
                <a:solidFill>
                  <a:srgbClr val="000000"/>
                </a:solidFill>
              </a:rPr>
              <a:t>projects</a:t>
            </a:r>
            <a:endParaRPr lang="de-CH" sz="2000" b="1" dirty="0">
              <a:solidFill>
                <a:srgbClr val="000000"/>
              </a:solidFill>
            </a:endParaRPr>
          </a:p>
          <a:p>
            <a:pPr marL="182563">
              <a:lnSpc>
                <a:spcPct val="90000"/>
              </a:lnSpc>
              <a:spcBef>
                <a:spcPct val="50000"/>
              </a:spcBef>
              <a:buClr>
                <a:srgbClr val="000000"/>
              </a:buClr>
              <a:tabLst>
                <a:tab pos="0" algn="l"/>
                <a:tab pos="195263" algn="l"/>
                <a:tab pos="762000" algn="l"/>
                <a:tab pos="1976438" algn="l"/>
                <a:tab pos="8001000" algn="r"/>
              </a:tabLst>
              <a:defRPr/>
            </a:pPr>
            <a:r>
              <a:rPr lang="de-CH" sz="2000" dirty="0">
                <a:solidFill>
                  <a:srgbClr val="000000"/>
                </a:solidFill>
              </a:rPr>
              <a:t/>
            </a:r>
            <a:br>
              <a:rPr lang="de-CH" sz="2000" dirty="0">
                <a:solidFill>
                  <a:srgbClr val="000000"/>
                </a:solidFill>
              </a:rPr>
            </a:br>
            <a:r>
              <a:rPr lang="de-CH" sz="2000" dirty="0" err="1">
                <a:solidFill>
                  <a:srgbClr val="000000"/>
                </a:solidFill>
              </a:rPr>
              <a:t>Competitive</a:t>
            </a:r>
            <a:r>
              <a:rPr lang="de-CH" sz="2000" dirty="0">
                <a:solidFill>
                  <a:srgbClr val="000000"/>
                </a:solidFill>
              </a:rPr>
              <a:t> </a:t>
            </a:r>
            <a:r>
              <a:rPr lang="de-CH" sz="2000" dirty="0" err="1">
                <a:solidFill>
                  <a:srgbClr val="000000"/>
                </a:solidFill>
              </a:rPr>
              <a:t>scheme</a:t>
            </a:r>
            <a:r>
              <a:rPr lang="de-CH" sz="2000" dirty="0">
                <a:solidFill>
                  <a:srgbClr val="000000"/>
                </a:solidFill>
              </a:rPr>
              <a:t> </a:t>
            </a:r>
            <a:br>
              <a:rPr lang="de-CH" sz="2000" dirty="0">
                <a:solidFill>
                  <a:srgbClr val="000000"/>
                </a:solidFill>
              </a:rPr>
            </a:br>
            <a:r>
              <a:rPr lang="de-CH" sz="2000" dirty="0" err="1">
                <a:solidFill>
                  <a:srgbClr val="000000"/>
                </a:solidFill>
              </a:rPr>
              <a:t>for</a:t>
            </a:r>
            <a:r>
              <a:rPr lang="de-CH" sz="2000" dirty="0">
                <a:solidFill>
                  <a:srgbClr val="000000"/>
                </a:solidFill>
              </a:rPr>
              <a:t> </a:t>
            </a:r>
            <a:r>
              <a:rPr lang="de-CH" sz="2000" dirty="0" err="1">
                <a:solidFill>
                  <a:srgbClr val="000000"/>
                </a:solidFill>
              </a:rPr>
              <a:t>experienced</a:t>
            </a:r>
            <a:r>
              <a:rPr lang="de-CH" sz="2000" dirty="0">
                <a:solidFill>
                  <a:srgbClr val="000000"/>
                </a:solidFill>
              </a:rPr>
              <a:t> </a:t>
            </a:r>
            <a:r>
              <a:rPr lang="de-CH" sz="2000" dirty="0" err="1">
                <a:solidFill>
                  <a:srgbClr val="000000"/>
                </a:solidFill>
              </a:rPr>
              <a:t>researchers</a:t>
            </a:r>
            <a:endParaRPr lang="de-CH" sz="2000" dirty="0">
              <a:solidFill>
                <a:srgbClr val="000000"/>
              </a:solidFill>
            </a:endParaRPr>
          </a:p>
        </p:txBody>
      </p:sp>
      <p:grpSp>
        <p:nvGrpSpPr>
          <p:cNvPr id="14" name="Gruppieren 3"/>
          <p:cNvGrpSpPr>
            <a:grpSpLocks/>
          </p:cNvGrpSpPr>
          <p:nvPr/>
        </p:nvGrpSpPr>
        <p:grpSpPr bwMode="auto">
          <a:xfrm>
            <a:off x="7386469" y="1409276"/>
            <a:ext cx="2605088" cy="4040188"/>
            <a:chOff x="5906197" y="1425575"/>
            <a:chExt cx="2604924" cy="4040457"/>
          </a:xfrm>
        </p:grpSpPr>
        <p:pic>
          <p:nvPicPr>
            <p:cNvPr id="15" name="Picture 14" descr="http://familyinequality.files.wordpress.com/2010/03/male-and-male-in-dress-toilet-people.jpg"/>
            <p:cNvPicPr>
              <a:picLocks noChangeAspect="1" noChangeArrowheads="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bwMode="auto">
            <a:xfrm>
              <a:off x="7915609" y="1425575"/>
              <a:ext cx="413902" cy="762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descr="P:\My Documents\Vorträge\Chair 467 23.1.2013\woman_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60996" y="3513137"/>
              <a:ext cx="4143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6" descr="P:\My Documents\Vorträge\Chair 467 23.1.2013\man_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668443" y="4704032"/>
              <a:ext cx="3413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descr="http://familyinequality.files.wordpress.com/2010/03/male-and-male-in-dress-toilet-people.jpg"/>
            <p:cNvPicPr>
              <a:picLocks noChangeAspect="1" noChangeArrowheads="1"/>
            </p:cNvPicPr>
            <p:nvPr/>
          </p:nvPicPr>
          <p:blipFill rotWithShape="1">
            <a:blip r:embed="rId6"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bwMode="auto">
            <a:xfrm>
              <a:off x="8171815" y="2917825"/>
              <a:ext cx="339306" cy="762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http://familyinequality.files.wordpress.com/2010/03/male-and-male-in-dress-toilet-people.jpg"/>
            <p:cNvPicPr>
              <a:picLocks noChangeAspect="1" noChangeArrowheads="1"/>
            </p:cNvPicPr>
            <p:nvPr/>
          </p:nvPicPr>
          <p:blipFill rotWithShape="1">
            <a:blip r:embed="rId6"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bwMode="auto">
            <a:xfrm>
              <a:off x="5906197" y="3336925"/>
              <a:ext cx="339306" cy="762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familyinequality.files.wordpress.com/2010/03/male-and-male-in-dress-toilet-people.jpg"/>
            <p:cNvPicPr>
              <a:picLocks noChangeAspect="1" noChangeArrowheads="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bwMode="auto">
            <a:xfrm>
              <a:off x="7078747" y="2139950"/>
              <a:ext cx="413902" cy="762000"/>
            </a:xfrm>
            <a:prstGeom prst="rect">
              <a:avLst/>
            </a:prstGeom>
            <a:noFill/>
          </p:spPr>
        </p:pic>
        <p:pic>
          <p:nvPicPr>
            <p:cNvPr id="21" name="Picture 6" descr="http://familyinequality.files.wordpress.com/2010/03/male-and-male-in-dress-toilet-people.jpg"/>
            <p:cNvPicPr>
              <a:picLocks noChangeAspect="1" noChangeArrowheads="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bwMode="auto">
            <a:xfrm>
              <a:off x="7847916" y="4467225"/>
              <a:ext cx="413902" cy="7620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P:\My Documents\Vorträge\Chair 467 23.1.2013\man_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079953" y="1806575"/>
              <a:ext cx="3413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3" name="Straight Connector 22"/>
          <p:cNvCxnSpPr/>
          <p:nvPr/>
        </p:nvCxnSpPr>
        <p:spPr bwMode="auto">
          <a:xfrm flipH="1" flipV="1">
            <a:off x="8032583" y="2174451"/>
            <a:ext cx="420687" cy="24765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4" name="Straight Connector 23"/>
          <p:cNvCxnSpPr/>
          <p:nvPr/>
        </p:nvCxnSpPr>
        <p:spPr bwMode="auto">
          <a:xfrm flipH="1">
            <a:off x="8497720" y="4312815"/>
            <a:ext cx="155575" cy="420687"/>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5" name="Straight Connector 24"/>
          <p:cNvCxnSpPr/>
          <p:nvPr/>
        </p:nvCxnSpPr>
        <p:spPr bwMode="auto">
          <a:xfrm flipH="1">
            <a:off x="9613733" y="3892126"/>
            <a:ext cx="153987" cy="420688"/>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6" name="Straight Connector 25"/>
          <p:cNvCxnSpPr/>
          <p:nvPr/>
        </p:nvCxnSpPr>
        <p:spPr bwMode="auto">
          <a:xfrm flipH="1">
            <a:off x="7913519" y="2833265"/>
            <a:ext cx="566738" cy="511175"/>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7" name="Straight Connector 26"/>
          <p:cNvCxnSpPr/>
          <p:nvPr/>
        </p:nvCxnSpPr>
        <p:spPr bwMode="auto">
          <a:xfrm flipH="1">
            <a:off x="9064457" y="2056977"/>
            <a:ext cx="292100" cy="346075"/>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8" name="Straight Connector 27"/>
          <p:cNvCxnSpPr/>
          <p:nvPr/>
        </p:nvCxnSpPr>
        <p:spPr bwMode="auto">
          <a:xfrm>
            <a:off x="9704219" y="2303040"/>
            <a:ext cx="63500" cy="447675"/>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29" name="Straight Connector 28"/>
          <p:cNvCxnSpPr/>
          <p:nvPr/>
        </p:nvCxnSpPr>
        <p:spPr bwMode="auto">
          <a:xfrm flipH="1">
            <a:off x="9027945" y="3363489"/>
            <a:ext cx="530225" cy="37465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0" name="Straight Connector 29"/>
          <p:cNvCxnSpPr/>
          <p:nvPr/>
        </p:nvCxnSpPr>
        <p:spPr bwMode="auto">
          <a:xfrm flipH="1" flipV="1">
            <a:off x="7867483" y="3709564"/>
            <a:ext cx="549275" cy="24765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1" name="Straight Connector 30"/>
          <p:cNvCxnSpPr/>
          <p:nvPr/>
        </p:nvCxnSpPr>
        <p:spPr bwMode="auto">
          <a:xfrm flipH="1">
            <a:off x="8653294" y="4998614"/>
            <a:ext cx="585788" cy="163512"/>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2" name="Straight Connector 31"/>
          <p:cNvCxnSpPr/>
          <p:nvPr/>
        </p:nvCxnSpPr>
        <p:spPr bwMode="auto">
          <a:xfrm flipV="1">
            <a:off x="7565857" y="2657051"/>
            <a:ext cx="69850" cy="51435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3" name="Straight Connector 32"/>
          <p:cNvCxnSpPr/>
          <p:nvPr/>
        </p:nvCxnSpPr>
        <p:spPr bwMode="auto">
          <a:xfrm flipH="1" flipV="1">
            <a:off x="7697620" y="4169939"/>
            <a:ext cx="352425" cy="50800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4" name="Straight Connector 33"/>
          <p:cNvCxnSpPr/>
          <p:nvPr/>
        </p:nvCxnSpPr>
        <p:spPr bwMode="auto">
          <a:xfrm flipV="1">
            <a:off x="8754895" y="2988840"/>
            <a:ext cx="17463" cy="338137"/>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5" name="Straight Connector 34"/>
          <p:cNvCxnSpPr/>
          <p:nvPr/>
        </p:nvCxnSpPr>
        <p:spPr bwMode="auto">
          <a:xfrm flipH="1" flipV="1">
            <a:off x="8964445" y="4122314"/>
            <a:ext cx="354013" cy="508000"/>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6" name="Straight Connector 35"/>
          <p:cNvCxnSpPr/>
          <p:nvPr/>
        </p:nvCxnSpPr>
        <p:spPr bwMode="auto">
          <a:xfrm flipH="1">
            <a:off x="8023058" y="1736302"/>
            <a:ext cx="1260475" cy="155575"/>
          </a:xfrm>
          <a:prstGeom prst="line">
            <a:avLst/>
          </a:prstGeom>
          <a:noFill/>
          <a:ln w="28575" cap="rnd" cmpd="sng" algn="ctr">
            <a:solidFill>
              <a:schemeClr val="accent2">
                <a:lumMod val="75000"/>
              </a:schemeClr>
            </a:solidFill>
            <a:prstDash val="solid"/>
            <a:round/>
            <a:headEnd type="none" w="med" len="med"/>
            <a:tailEnd type="none" w="med" len="med"/>
          </a:ln>
          <a:effectLst/>
        </p:spPr>
      </p:cxnSp>
      <p:cxnSp>
        <p:nvCxnSpPr>
          <p:cNvPr id="37" name="Straight Connector 36"/>
          <p:cNvCxnSpPr/>
          <p:nvPr/>
        </p:nvCxnSpPr>
        <p:spPr bwMode="auto">
          <a:xfrm flipH="1" flipV="1">
            <a:off x="9070808" y="2730077"/>
            <a:ext cx="420687" cy="246063"/>
          </a:xfrm>
          <a:prstGeom prst="line">
            <a:avLst/>
          </a:prstGeom>
          <a:noFill/>
          <a:ln w="28575" cap="rnd" cmpd="sng" algn="ctr">
            <a:solidFill>
              <a:schemeClr val="accent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596855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R’Equip</a:t>
            </a:r>
            <a:endParaRPr lang="fr-CH" dirty="0"/>
          </a:p>
        </p:txBody>
      </p:sp>
      <p:sp>
        <p:nvSpPr>
          <p:cNvPr id="4" name="Inhaltsplatzhalter 2"/>
          <p:cNvSpPr>
            <a:spLocks noGrp="1"/>
          </p:cNvSpPr>
          <p:nvPr>
            <p:ph idx="1"/>
          </p:nvPr>
        </p:nvSpPr>
        <p:spPr/>
        <p:txBody>
          <a:bodyPr/>
          <a:lstStyle/>
          <a:p>
            <a:r>
              <a:rPr lang="en-US" dirty="0" smtClean="0"/>
              <a:t>To purchase or develop research equipment</a:t>
            </a:r>
          </a:p>
          <a:p>
            <a:r>
              <a:rPr lang="en-US" dirty="0" smtClean="0"/>
              <a:t>Useful to multiple researchers and projects</a:t>
            </a:r>
            <a:br>
              <a:rPr lang="en-US" dirty="0" smtClean="0"/>
            </a:br>
            <a:r>
              <a:rPr lang="en-US" sz="1800" dirty="0"/>
              <a:t>Considers overall Swiss context</a:t>
            </a:r>
            <a:endParaRPr lang="en-US" dirty="0" smtClean="0"/>
          </a:p>
          <a:p>
            <a:r>
              <a:rPr lang="en-US" dirty="0" smtClean="0"/>
              <a:t>Beyond </a:t>
            </a:r>
            <a:r>
              <a:rPr lang="en-US" dirty="0"/>
              <a:t>standard </a:t>
            </a:r>
            <a:r>
              <a:rPr lang="en-US" dirty="0" smtClean="0"/>
              <a:t>infrastructure</a:t>
            </a:r>
          </a:p>
          <a:p>
            <a:r>
              <a:rPr lang="en-US" dirty="0" smtClean="0"/>
              <a:t>Grants between 50 </a:t>
            </a:r>
            <a:r>
              <a:rPr lang="en-US" dirty="0" err="1" smtClean="0"/>
              <a:t>kfr</a:t>
            </a:r>
            <a:r>
              <a:rPr lang="en-US" dirty="0" smtClean="0"/>
              <a:t>. and 1 Mfr.</a:t>
            </a:r>
          </a:p>
        </p:txBody>
      </p:sp>
    </p:spTree>
    <p:extLst>
      <p:ext uri="{BB962C8B-B14F-4D97-AF65-F5344CB8AC3E}">
        <p14:creationId xmlns:p14="http://schemas.microsoft.com/office/powerpoint/2010/main" val="3706073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93521" y="822326"/>
            <a:ext cx="6076950" cy="973818"/>
          </a:xfrm>
        </p:spPr>
        <p:txBody>
          <a:bodyPr>
            <a:normAutofit fontScale="90000"/>
          </a:bodyPr>
          <a:lstStyle/>
          <a:p>
            <a:pPr eaLnBrk="1" hangingPunct="1"/>
            <a:r>
              <a:rPr lang="de-DE" sz="3200" dirty="0" err="1" smtClean="0">
                <a:solidFill>
                  <a:srgbClr val="003399"/>
                </a:solidFill>
                <a:latin typeface="Verdana" pitchFamily="34" charset="0"/>
                <a:cs typeface="Verdana" pitchFamily="34" charset="0"/>
              </a:rPr>
              <a:t>Interdisciplinary</a:t>
            </a:r>
            <a:r>
              <a:rPr lang="de-DE" sz="3200" dirty="0" smtClean="0">
                <a:solidFill>
                  <a:srgbClr val="003399"/>
                </a:solidFill>
                <a:latin typeface="Verdana" pitchFamily="34" charset="0"/>
                <a:cs typeface="Verdana" pitchFamily="34" charset="0"/>
              </a:rPr>
              <a:t> </a:t>
            </a:r>
            <a:r>
              <a:rPr lang="de-DE" sz="3200" dirty="0" err="1" smtClean="0">
                <a:solidFill>
                  <a:srgbClr val="003399"/>
                </a:solidFill>
                <a:latin typeface="Verdana" pitchFamily="34" charset="0"/>
                <a:cs typeface="Verdana" pitchFamily="34" charset="0"/>
              </a:rPr>
              <a:t>projects</a:t>
            </a:r>
            <a:r>
              <a:rPr lang="de-DE" sz="3200" dirty="0" smtClean="0">
                <a:solidFill>
                  <a:srgbClr val="003399"/>
                </a:solidFill>
                <a:latin typeface="Verdana" pitchFamily="34" charset="0"/>
                <a:cs typeface="Verdana" pitchFamily="34" charset="0"/>
              </a:rPr>
              <a:t> </a:t>
            </a:r>
            <a:r>
              <a:rPr lang="de-DE" dirty="0" smtClean="0">
                <a:latin typeface="Verdana" pitchFamily="34" charset="0"/>
                <a:cs typeface="Verdana" pitchFamily="34" charset="0"/>
              </a:rPr>
              <a:t/>
            </a:r>
            <a:br>
              <a:rPr lang="de-DE" dirty="0" smtClean="0">
                <a:latin typeface="Verdana" pitchFamily="34" charset="0"/>
                <a:cs typeface="Verdana" pitchFamily="34" charset="0"/>
              </a:rPr>
            </a:br>
            <a:endParaRPr lang="de-DE" dirty="0" smtClean="0">
              <a:latin typeface="Verdana" pitchFamily="34" charset="0"/>
              <a:cs typeface="Verdana" pitchFamily="34" charset="0"/>
            </a:endParaRPr>
          </a:p>
        </p:txBody>
      </p:sp>
      <p:sp>
        <p:nvSpPr>
          <p:cNvPr id="38915" name="Rectangle 3"/>
          <p:cNvSpPr>
            <a:spLocks noGrp="1" noChangeArrowheads="1"/>
          </p:cNvSpPr>
          <p:nvPr>
            <p:ph idx="1"/>
          </p:nvPr>
        </p:nvSpPr>
        <p:spPr>
          <a:xfrm>
            <a:off x="2847975" y="2347913"/>
            <a:ext cx="7364413" cy="2557462"/>
          </a:xfrm>
        </p:spPr>
        <p:txBody>
          <a:bodyPr>
            <a:normAutofit/>
          </a:bodyPr>
          <a:lstStyle/>
          <a:p>
            <a:pPr fontAlgn="base">
              <a:lnSpc>
                <a:spcPts val="2400"/>
              </a:lnSpc>
              <a:spcAft>
                <a:spcPct val="0"/>
              </a:spcAft>
              <a:buSzPct val="75000"/>
              <a:tabLst>
                <a:tab pos="176213" algn="l"/>
                <a:tab pos="1817688" algn="l"/>
                <a:tab pos="8001000" algn="r"/>
              </a:tabLst>
            </a:pPr>
            <a:r>
              <a:rPr lang="en-GB" sz="2000" dirty="0" smtClean="0">
                <a:cs typeface="Times New Roman" pitchFamily="18" charset="0"/>
              </a:rPr>
              <a:t>Reciprocal reference between</a:t>
            </a:r>
            <a:r>
              <a:rPr lang="en-GB" sz="2000" dirty="0" smtClean="0">
                <a:cs typeface="Verdana" pitchFamily="34" charset="0"/>
              </a:rPr>
              <a:t> </a:t>
            </a:r>
            <a:r>
              <a:rPr lang="de-CH" sz="2000" dirty="0" err="1" smtClean="0">
                <a:cs typeface="Verdana" pitchFamily="34" charset="0"/>
              </a:rPr>
              <a:t>two</a:t>
            </a:r>
            <a:r>
              <a:rPr lang="de-CH" sz="2000" dirty="0" smtClean="0">
                <a:cs typeface="Verdana" pitchFamily="34" charset="0"/>
              </a:rPr>
              <a:t> </a:t>
            </a:r>
            <a:r>
              <a:rPr lang="de-CH" sz="2000" dirty="0" err="1" smtClean="0">
                <a:cs typeface="Verdana" pitchFamily="34" charset="0"/>
              </a:rPr>
              <a:t>or</a:t>
            </a:r>
            <a:r>
              <a:rPr lang="de-CH" sz="2000" dirty="0" smtClean="0">
                <a:cs typeface="Verdana" pitchFamily="34" charset="0"/>
              </a:rPr>
              <a:t> </a:t>
            </a:r>
            <a:r>
              <a:rPr lang="de-CH" sz="2000" dirty="0" err="1" smtClean="0">
                <a:cs typeface="Verdana" pitchFamily="34" charset="0"/>
              </a:rPr>
              <a:t>more</a:t>
            </a:r>
            <a:r>
              <a:rPr lang="de-CH" sz="2000" dirty="0" smtClean="0">
                <a:cs typeface="Verdana" pitchFamily="34" charset="0"/>
              </a:rPr>
              <a:t> </a:t>
            </a:r>
            <a:r>
              <a:rPr lang="de-CH" sz="2000" dirty="0" err="1" smtClean="0">
                <a:cs typeface="Verdana" pitchFamily="34" charset="0"/>
              </a:rPr>
              <a:t>disciplines</a:t>
            </a:r>
            <a:endParaRPr lang="de-CH" sz="2000" dirty="0" smtClean="0">
              <a:solidFill>
                <a:srgbClr val="FF0000"/>
              </a:solidFill>
              <a:cs typeface="Verdana" pitchFamily="34" charset="0"/>
            </a:endParaRPr>
          </a:p>
          <a:p>
            <a:pPr fontAlgn="base">
              <a:lnSpc>
                <a:spcPts val="2400"/>
              </a:lnSpc>
              <a:spcAft>
                <a:spcPct val="0"/>
              </a:spcAft>
              <a:buSzPct val="75000"/>
              <a:tabLst>
                <a:tab pos="176213" algn="l"/>
                <a:tab pos="1817688" algn="l"/>
                <a:tab pos="8001000" algn="r"/>
              </a:tabLst>
            </a:pPr>
            <a:r>
              <a:rPr lang="de-CH" sz="2000" dirty="0" smtClean="0">
                <a:cs typeface="Verdana" pitchFamily="34" charset="0"/>
              </a:rPr>
              <a:t>Reference </a:t>
            </a:r>
            <a:r>
              <a:rPr lang="de-CH" sz="2000" dirty="0" err="1" smtClean="0">
                <a:cs typeface="Verdana" pitchFamily="34" charset="0"/>
              </a:rPr>
              <a:t>to</a:t>
            </a:r>
            <a:r>
              <a:rPr lang="de-CH" sz="2000" dirty="0" smtClean="0">
                <a:cs typeface="Verdana" pitchFamily="34" charset="0"/>
              </a:rPr>
              <a:t> </a:t>
            </a:r>
            <a:r>
              <a:rPr lang="de-CH" sz="2000" dirty="0" err="1" smtClean="0">
                <a:cs typeface="Verdana" pitchFamily="34" charset="0"/>
              </a:rPr>
              <a:t>common</a:t>
            </a:r>
            <a:r>
              <a:rPr lang="de-CH" sz="2000" dirty="0" smtClean="0">
                <a:cs typeface="Verdana" pitchFamily="34" charset="0"/>
              </a:rPr>
              <a:t> </a:t>
            </a:r>
            <a:r>
              <a:rPr lang="de-CH" sz="2000" dirty="0" err="1" smtClean="0">
                <a:cs typeface="Verdana" pitchFamily="34" charset="0"/>
              </a:rPr>
              <a:t>theoretical</a:t>
            </a:r>
            <a:r>
              <a:rPr lang="de-CH" sz="2000" dirty="0" smtClean="0">
                <a:cs typeface="Verdana" pitchFamily="34" charset="0"/>
              </a:rPr>
              <a:t> </a:t>
            </a:r>
            <a:r>
              <a:rPr lang="de-CH" sz="2000" dirty="0" err="1" smtClean="0">
                <a:cs typeface="Verdana" pitchFamily="34" charset="0"/>
              </a:rPr>
              <a:t>concepts</a:t>
            </a:r>
            <a:r>
              <a:rPr lang="de-CH" sz="2000" dirty="0" smtClean="0">
                <a:cs typeface="Verdana" pitchFamily="34" charset="0"/>
              </a:rPr>
              <a:t> </a:t>
            </a:r>
            <a:r>
              <a:rPr lang="de-CH" sz="2000" dirty="0" err="1" smtClean="0">
                <a:cs typeface="Verdana" pitchFamily="34" charset="0"/>
              </a:rPr>
              <a:t>and</a:t>
            </a:r>
            <a:r>
              <a:rPr lang="de-CH" sz="2000" dirty="0" smtClean="0">
                <a:cs typeface="Verdana" pitchFamily="34" charset="0"/>
              </a:rPr>
              <a:t> </a:t>
            </a:r>
            <a:r>
              <a:rPr lang="de-CH" sz="2000" dirty="0" err="1" smtClean="0">
                <a:cs typeface="Verdana" pitchFamily="34" charset="0"/>
              </a:rPr>
              <a:t>methods</a:t>
            </a:r>
            <a:endParaRPr lang="de-CH" sz="2000" dirty="0" smtClean="0">
              <a:cs typeface="Verdana" pitchFamily="34" charset="0"/>
            </a:endParaRPr>
          </a:p>
          <a:p>
            <a:pPr fontAlgn="base">
              <a:lnSpc>
                <a:spcPts val="2400"/>
              </a:lnSpc>
              <a:spcAft>
                <a:spcPct val="0"/>
              </a:spcAft>
              <a:buSzPct val="75000"/>
              <a:tabLst>
                <a:tab pos="176213" algn="l"/>
                <a:tab pos="1817688" algn="l"/>
                <a:tab pos="8001000" algn="r"/>
              </a:tabLst>
            </a:pPr>
            <a:r>
              <a:rPr lang="de-CH" sz="2000" dirty="0" smtClean="0">
                <a:solidFill>
                  <a:srgbClr val="000000"/>
                </a:solidFill>
                <a:cs typeface="Verdana" pitchFamily="34" charset="0"/>
              </a:rPr>
              <a:t>Duration: max. 36 </a:t>
            </a:r>
            <a:r>
              <a:rPr lang="de-CH" sz="2000" dirty="0" err="1" smtClean="0">
                <a:solidFill>
                  <a:srgbClr val="000000"/>
                </a:solidFill>
                <a:cs typeface="Verdana" pitchFamily="34" charset="0"/>
              </a:rPr>
              <a:t>months</a:t>
            </a:r>
            <a:r>
              <a:rPr lang="de-CH" sz="2000" dirty="0" smtClean="0">
                <a:cs typeface="Verdana" pitchFamily="34" charset="0"/>
              </a:rPr>
              <a:t>, 1 follow-</a:t>
            </a:r>
            <a:r>
              <a:rPr lang="de-CH" sz="2000" dirty="0" err="1" smtClean="0">
                <a:cs typeface="Verdana" pitchFamily="34" charset="0"/>
              </a:rPr>
              <a:t>up</a:t>
            </a:r>
            <a:r>
              <a:rPr lang="de-CH" sz="2000" dirty="0" smtClean="0">
                <a:cs typeface="Verdana" pitchFamily="34" charset="0"/>
              </a:rPr>
              <a:t> </a:t>
            </a:r>
            <a:r>
              <a:rPr lang="de-CH" sz="2000" dirty="0" err="1" smtClean="0">
                <a:cs typeface="Verdana" pitchFamily="34" charset="0"/>
              </a:rPr>
              <a:t>project</a:t>
            </a:r>
            <a:r>
              <a:rPr lang="de-CH" sz="2000" dirty="0" smtClean="0">
                <a:cs typeface="Verdana" pitchFamily="34" charset="0"/>
              </a:rPr>
              <a:t> </a:t>
            </a:r>
            <a:r>
              <a:rPr lang="de-CH" sz="2000" dirty="0" err="1" smtClean="0">
                <a:cs typeface="Verdana" pitchFamily="34" charset="0"/>
              </a:rPr>
              <a:t>possible</a:t>
            </a:r>
            <a:endParaRPr lang="de-CH" sz="2000" dirty="0" smtClean="0">
              <a:cs typeface="Verdana" pitchFamily="34" charset="0"/>
            </a:endParaRPr>
          </a:p>
          <a:p>
            <a:pPr fontAlgn="base">
              <a:lnSpc>
                <a:spcPts val="2400"/>
              </a:lnSpc>
              <a:spcAft>
                <a:spcPct val="0"/>
              </a:spcAft>
              <a:tabLst>
                <a:tab pos="176213" algn="l"/>
                <a:tab pos="1817688" algn="l"/>
                <a:tab pos="8001000" algn="r"/>
              </a:tabLst>
            </a:pPr>
            <a:r>
              <a:rPr lang="de-CH" sz="2000" dirty="0" err="1" smtClean="0">
                <a:cs typeface="Verdana" pitchFamily="34" charset="0"/>
              </a:rPr>
              <a:t>Annually</a:t>
            </a:r>
            <a:r>
              <a:rPr lang="de-CH" sz="2000" dirty="0" smtClean="0">
                <a:cs typeface="Verdana" pitchFamily="34" charset="0"/>
              </a:rPr>
              <a:t> </a:t>
            </a:r>
            <a:r>
              <a:rPr lang="de-CH" sz="2000" dirty="0" err="1" smtClean="0">
                <a:cs typeface="Verdana" pitchFamily="34" charset="0"/>
              </a:rPr>
              <a:t>approx</a:t>
            </a:r>
            <a:r>
              <a:rPr lang="de-CH" sz="2000" dirty="0" smtClean="0">
                <a:cs typeface="Verdana" pitchFamily="34" charset="0"/>
              </a:rPr>
              <a:t>. 80-100 </a:t>
            </a:r>
            <a:r>
              <a:rPr lang="de-CH" sz="2000" dirty="0" err="1" smtClean="0">
                <a:cs typeface="Verdana" pitchFamily="34" charset="0"/>
              </a:rPr>
              <a:t>applications</a:t>
            </a:r>
            <a:endParaRPr lang="de-CH" sz="2000" dirty="0" smtClean="0">
              <a:cs typeface="Verdana" pitchFamily="34" charset="0"/>
            </a:endParaRPr>
          </a:p>
          <a:p>
            <a:pPr fontAlgn="base">
              <a:lnSpc>
                <a:spcPts val="2400"/>
              </a:lnSpc>
              <a:spcAft>
                <a:spcPct val="0"/>
              </a:spcAft>
              <a:tabLst>
                <a:tab pos="176213" algn="l"/>
                <a:tab pos="1817688" algn="l"/>
                <a:tab pos="8001000" algn="r"/>
              </a:tabLst>
            </a:pPr>
            <a:r>
              <a:rPr lang="de-CH" sz="2000" dirty="0" smtClean="0">
                <a:cs typeface="Verdana" pitchFamily="34" charset="0"/>
              </a:rPr>
              <a:t>Budget CHF 13.3 </a:t>
            </a:r>
            <a:r>
              <a:rPr lang="de-CH" sz="2000" dirty="0" err="1" smtClean="0">
                <a:cs typeface="Verdana" pitchFamily="34" charset="0"/>
              </a:rPr>
              <a:t>million</a:t>
            </a:r>
            <a:r>
              <a:rPr lang="de-CH" sz="2000" dirty="0" smtClean="0">
                <a:cs typeface="Verdana" pitchFamily="34" charset="0"/>
              </a:rPr>
              <a:t> (2013)</a:t>
            </a:r>
            <a:endParaRPr lang="fr-CH" sz="2000" dirty="0" smtClean="0">
              <a:cs typeface="Verdana" pitchFamily="34" charset="0"/>
            </a:endParaRPr>
          </a:p>
          <a:p>
            <a:pPr marL="190500" indent="-190500" fontAlgn="base">
              <a:lnSpc>
                <a:spcPts val="2400"/>
              </a:lnSpc>
              <a:spcAft>
                <a:spcPct val="0"/>
              </a:spcAft>
              <a:buSzPct val="75000"/>
              <a:buNone/>
              <a:tabLst>
                <a:tab pos="176213" algn="l"/>
                <a:tab pos="1817688" algn="l"/>
                <a:tab pos="8001000" algn="r"/>
              </a:tabLst>
            </a:pPr>
            <a:endParaRPr lang="de-CH" sz="700" dirty="0">
              <a:latin typeface="Verdana" pitchFamily="34" charset="0"/>
              <a:cs typeface="Verdana" pitchFamily="34" charset="0"/>
            </a:endParaRPr>
          </a:p>
          <a:p>
            <a:pPr marL="190500" indent="-190500" fontAlgn="base">
              <a:spcAft>
                <a:spcPct val="0"/>
              </a:spcAft>
              <a:buSzPct val="75000"/>
              <a:buNone/>
              <a:tabLst>
                <a:tab pos="176213" algn="l"/>
                <a:tab pos="1817688" algn="l"/>
                <a:tab pos="8001000" algn="r"/>
              </a:tabLst>
            </a:pPr>
            <a:endParaRPr lang="de-DE" dirty="0" smtClean="0">
              <a:latin typeface="Verdana" pitchFamily="34" charset="0"/>
              <a:cs typeface="Verdana" pitchFamily="34" charset="0"/>
            </a:endParaRPr>
          </a:p>
        </p:txBody>
      </p:sp>
    </p:spTree>
    <p:extLst>
      <p:ext uri="{BB962C8B-B14F-4D97-AF65-F5344CB8AC3E}">
        <p14:creationId xmlns:p14="http://schemas.microsoft.com/office/powerpoint/2010/main" val="35102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marL="190500" indent="-190500">
              <a:lnSpc>
                <a:spcPct val="110000"/>
              </a:lnSpc>
              <a:tabLst>
                <a:tab pos="190500" algn="l"/>
                <a:tab pos="195263" algn="l"/>
                <a:tab pos="762000" algn="l"/>
                <a:tab pos="8001000" algn="r"/>
              </a:tabLst>
            </a:pPr>
            <a:r>
              <a:rPr lang="en-GB" sz="3200" dirty="0">
                <a:solidFill>
                  <a:srgbClr val="003399"/>
                </a:solidFill>
                <a:latin typeface="Verdana" pitchFamily="34" charset="0"/>
                <a:cs typeface="Verdana" pitchFamily="34" charset="0"/>
              </a:rPr>
              <a:t>The SNSF</a:t>
            </a:r>
          </a:p>
        </p:txBody>
      </p:sp>
      <p:sp>
        <p:nvSpPr>
          <p:cNvPr id="16387" name="Rectangle 3"/>
          <p:cNvSpPr>
            <a:spLocks noGrp="1" noChangeArrowheads="1"/>
          </p:cNvSpPr>
          <p:nvPr>
            <p:ph type="body" idx="1"/>
          </p:nvPr>
        </p:nvSpPr>
        <p:spPr/>
        <p:txBody>
          <a:bodyPr/>
          <a:lstStyle/>
          <a:p>
            <a:pPr fontAlgn="base">
              <a:lnSpc>
                <a:spcPct val="110000"/>
              </a:lnSpc>
              <a:spcAft>
                <a:spcPct val="0"/>
              </a:spcAft>
              <a:tabLst>
                <a:tab pos="190500" algn="l"/>
                <a:tab pos="195263" algn="l"/>
                <a:tab pos="762000" algn="l"/>
                <a:tab pos="8001000" algn="r"/>
              </a:tabLst>
            </a:pPr>
            <a:r>
              <a:rPr lang="en-GB" dirty="0" smtClean="0">
                <a:latin typeface="Verdana" pitchFamily="34" charset="0"/>
                <a:cs typeface="Times New Roman" pitchFamily="18" charset="0"/>
              </a:rPr>
              <a:t>promotes scientific basic research</a:t>
            </a:r>
            <a:r>
              <a:rPr lang="en-GB" dirty="0" smtClean="0">
                <a:latin typeface="Verdana" pitchFamily="34" charset="0"/>
                <a:cs typeface="Verdana" pitchFamily="34" charset="0"/>
              </a:rPr>
              <a:t> invests in young scientists</a:t>
            </a:r>
            <a:endParaRPr lang="en-GB" dirty="0" smtClean="0">
              <a:latin typeface="Verdana" pitchFamily="34" charset="0"/>
              <a:cs typeface="Times New Roman" pitchFamily="18" charset="0"/>
            </a:endParaRPr>
          </a:p>
          <a:p>
            <a:pPr fontAlgn="base">
              <a:lnSpc>
                <a:spcPct val="110000"/>
              </a:lnSpc>
              <a:spcAft>
                <a:spcPct val="0"/>
              </a:spcAft>
              <a:tabLst>
                <a:tab pos="190500" algn="l"/>
                <a:tab pos="195263" algn="l"/>
                <a:tab pos="762000" algn="l"/>
                <a:tab pos="8001000" algn="r"/>
              </a:tabLst>
            </a:pPr>
            <a:r>
              <a:rPr lang="en-GB" dirty="0" smtClean="0">
                <a:latin typeface="Verdana" pitchFamily="34" charset="0"/>
                <a:cs typeface="Times New Roman" pitchFamily="18" charset="0"/>
              </a:rPr>
              <a:t>enables research stays abroad</a:t>
            </a:r>
            <a:endParaRPr lang="en-GB" dirty="0" smtClean="0">
              <a:latin typeface="Verdana" pitchFamily="34" charset="0"/>
              <a:cs typeface="Verdana" pitchFamily="34" charset="0"/>
            </a:endParaRPr>
          </a:p>
          <a:p>
            <a:pPr fontAlgn="base">
              <a:lnSpc>
                <a:spcPct val="110000"/>
              </a:lnSpc>
              <a:spcAft>
                <a:spcPct val="0"/>
              </a:spcAft>
              <a:tabLst>
                <a:tab pos="190500" algn="l"/>
                <a:tab pos="195263" algn="l"/>
                <a:tab pos="762000" algn="l"/>
                <a:tab pos="8001000" algn="r"/>
              </a:tabLst>
            </a:pPr>
            <a:r>
              <a:rPr lang="en-GB" dirty="0" smtClean="0">
                <a:latin typeface="Verdana" pitchFamily="34" charset="0"/>
                <a:cs typeface="Times New Roman" pitchFamily="18" charset="0"/>
              </a:rPr>
              <a:t>promotes international co-operation</a:t>
            </a:r>
            <a:endParaRPr lang="en-GB" dirty="0" smtClean="0">
              <a:latin typeface="Verdana" pitchFamily="34" charset="0"/>
              <a:cs typeface="Verdana" pitchFamily="34" charset="0"/>
            </a:endParaRPr>
          </a:p>
          <a:p>
            <a:pPr fontAlgn="base">
              <a:spcAft>
                <a:spcPct val="0"/>
              </a:spcAft>
              <a:tabLst>
                <a:tab pos="190500" algn="l"/>
                <a:tab pos="195263" algn="l"/>
                <a:tab pos="762000" algn="l"/>
                <a:tab pos="8001000" algn="r"/>
              </a:tabLst>
            </a:pPr>
            <a:r>
              <a:rPr lang="en-GB" dirty="0" smtClean="0"/>
              <a:t>promotes gender equality</a:t>
            </a:r>
            <a:endParaRPr lang="en-GB" dirty="0" smtClean="0">
              <a:latin typeface="Verdana" pitchFamily="34" charset="0"/>
              <a:cs typeface="Times New Roman" pitchFamily="18" charset="0"/>
            </a:endParaRPr>
          </a:p>
          <a:p>
            <a:pPr marL="190500" indent="-190500" fontAlgn="base">
              <a:spcAft>
                <a:spcPct val="0"/>
              </a:spcAft>
              <a:tabLst>
                <a:tab pos="190500" algn="l"/>
                <a:tab pos="195263" algn="l"/>
                <a:tab pos="762000" algn="l"/>
                <a:tab pos="8001000" algn="r"/>
              </a:tabLst>
            </a:pPr>
            <a:endParaRPr lang="en-GB" dirty="0" smtClean="0">
              <a:latin typeface="Verdana" pitchFamily="34" charset="0"/>
              <a:cs typeface="Times New Roman" pitchFamily="18" charset="0"/>
            </a:endParaRPr>
          </a:p>
          <a:p>
            <a:pPr marL="190500" indent="-190500" fontAlgn="base">
              <a:spcAft>
                <a:spcPct val="0"/>
              </a:spcAft>
              <a:tabLst>
                <a:tab pos="190500" algn="l"/>
                <a:tab pos="195263" algn="l"/>
                <a:tab pos="762000" algn="l"/>
                <a:tab pos="8001000" algn="r"/>
              </a:tabLst>
            </a:pPr>
            <a:endParaRPr lang="en-GB" dirty="0" smtClean="0">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2466932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rotWithShape="1">
          <a:blip r:embed="rId3" cstate="print">
            <a:extLst>
              <a:ext uri="{28A0092B-C50C-407E-A947-70E740481C1C}">
                <a14:useLocalDpi xmlns:a14="http://schemas.microsoft.com/office/drawing/2010/main"/>
              </a:ext>
            </a:extLst>
          </a:blip>
          <a:srcRect b="1740"/>
          <a:stretch/>
        </p:blipFill>
        <p:spPr>
          <a:xfrm>
            <a:off x="2859088" y="0"/>
            <a:ext cx="7808912" cy="3600000"/>
          </a:xfrm>
          <a:prstGeom prst="rect">
            <a:avLst/>
          </a:prstGeom>
        </p:spPr>
      </p:pic>
      <p:sp>
        <p:nvSpPr>
          <p:cNvPr id="92163" name="Titel 2"/>
          <p:cNvSpPr>
            <a:spLocks noGrp="1"/>
          </p:cNvSpPr>
          <p:nvPr>
            <p:ph type="title"/>
          </p:nvPr>
        </p:nvSpPr>
        <p:spPr>
          <a:xfrm>
            <a:off x="2838451" y="4065588"/>
            <a:ext cx="7199313" cy="1992312"/>
          </a:xfrm>
        </p:spPr>
        <p:txBody>
          <a:bodyPr/>
          <a:lstStyle/>
          <a:p>
            <a:r>
              <a:rPr lang="de-DE" dirty="0" err="1" smtClean="0">
                <a:latin typeface="Verdana" pitchFamily="34" charset="0"/>
                <a:cs typeface="Verdana" pitchFamily="34" charset="0"/>
              </a:rPr>
              <a:t>Career</a:t>
            </a:r>
            <a:r>
              <a:rPr lang="de-DE" dirty="0" smtClean="0">
                <a:latin typeface="Verdana" pitchFamily="34" charset="0"/>
                <a:cs typeface="Verdana" pitchFamily="34" charset="0"/>
              </a:rPr>
              <a:t> </a:t>
            </a:r>
            <a:r>
              <a:rPr lang="de-DE" dirty="0" err="1">
                <a:latin typeface="Verdana" pitchFamily="34" charset="0"/>
                <a:cs typeface="Verdana" pitchFamily="34" charset="0"/>
              </a:rPr>
              <a:t>f</a:t>
            </a:r>
            <a:r>
              <a:rPr lang="de-DE" dirty="0" err="1" smtClean="0">
                <a:latin typeface="Verdana" pitchFamily="34" charset="0"/>
                <a:cs typeface="Verdana" pitchFamily="34" charset="0"/>
              </a:rPr>
              <a:t>unding</a:t>
            </a:r>
            <a:r>
              <a:rPr lang="de-DE" dirty="0" smtClean="0">
                <a:latin typeface="Verdana" pitchFamily="34" charset="0"/>
                <a:cs typeface="Verdana" pitchFamily="34" charset="0"/>
              </a:rPr>
              <a:t/>
            </a:r>
            <a:br>
              <a:rPr lang="de-DE" dirty="0" smtClean="0">
                <a:latin typeface="Verdana" pitchFamily="34" charset="0"/>
                <a:cs typeface="Verdana" pitchFamily="34" charset="0"/>
              </a:rPr>
            </a:br>
            <a:endParaRPr lang="de-DE" dirty="0" smtClean="0">
              <a:latin typeface="Verdana" pitchFamily="34" charset="0"/>
              <a:cs typeface="Verdana" pitchFamily="34" charset="0"/>
            </a:endParaRPr>
          </a:p>
        </p:txBody>
      </p:sp>
      <p:sp>
        <p:nvSpPr>
          <p:cNvPr id="92164" name="Rechteck 6"/>
          <p:cNvSpPr>
            <a:spLocks noChangeArrowheads="1"/>
          </p:cNvSpPr>
          <p:nvPr/>
        </p:nvSpPr>
        <p:spPr bwMode="auto">
          <a:xfrm>
            <a:off x="2859088"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de-DE">
              <a:solidFill>
                <a:srgbClr val="FF3300"/>
              </a:solidFill>
            </a:endParaRPr>
          </a:p>
        </p:txBody>
      </p:sp>
    </p:spTree>
    <p:extLst>
      <p:ext uri="{BB962C8B-B14F-4D97-AF65-F5344CB8AC3E}">
        <p14:creationId xmlns:p14="http://schemas.microsoft.com/office/powerpoint/2010/main" val="278708949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2866858" y="640091"/>
            <a:ext cx="7412037" cy="896938"/>
          </a:xfrm>
        </p:spPr>
        <p:txBody>
          <a:bodyPr>
            <a:normAutofit fontScale="90000"/>
          </a:bodyPr>
          <a:lstStyle/>
          <a:p>
            <a:r>
              <a:rPr lang="de-DE" sz="3600" dirty="0" smtClean="0">
                <a:solidFill>
                  <a:srgbClr val="003399"/>
                </a:solidFill>
                <a:latin typeface="Verdana" pitchFamily="-112" charset="0"/>
                <a:ea typeface="ヒラギノ角ゴ Pro W3" pitchFamily="-112" charset="-128"/>
                <a:cs typeface="Verdana" pitchFamily="-112" charset="0"/>
              </a:rPr>
              <a:t>Career </a:t>
            </a:r>
            <a:r>
              <a:rPr lang="de-DE" sz="3600" dirty="0" err="1" smtClean="0">
                <a:solidFill>
                  <a:srgbClr val="003399"/>
                </a:solidFill>
                <a:latin typeface="Verdana" pitchFamily="-112" charset="0"/>
                <a:ea typeface="ヒラギノ角ゴ Pro W3" pitchFamily="-112" charset="-128"/>
                <a:cs typeface="Verdana" pitchFamily="-112" charset="0"/>
              </a:rPr>
              <a:t>funding</a:t>
            </a:r>
            <a:r>
              <a:rPr lang="de-DE" dirty="0" smtClean="0">
                <a:latin typeface="Verdana" pitchFamily="-112" charset="0"/>
                <a:ea typeface="ヒラギノ角ゴ Pro W3" pitchFamily="-112" charset="-128"/>
                <a:cs typeface="Verdana" pitchFamily="-112" charset="0"/>
              </a:rPr>
              <a:t/>
            </a:r>
            <a:br>
              <a:rPr lang="de-DE" dirty="0" smtClean="0">
                <a:latin typeface="Verdana" pitchFamily="-112" charset="0"/>
                <a:ea typeface="ヒラギノ角ゴ Pro W3" pitchFamily="-112" charset="-128"/>
                <a:cs typeface="Verdana" pitchFamily="-112" charset="0"/>
              </a:rPr>
            </a:br>
            <a:endParaRPr lang="de-CH" dirty="0" smtClean="0">
              <a:latin typeface="Verdana" pitchFamily="-112" charset="0"/>
              <a:ea typeface="ヒラギノ角ゴ Pro W3" pitchFamily="-112" charset="-128"/>
              <a:cs typeface="Verdana" pitchFamily="-112" charset="0"/>
            </a:endParaRPr>
          </a:p>
        </p:txBody>
      </p:sp>
      <p:sp>
        <p:nvSpPr>
          <p:cNvPr id="5" name="Inhaltsplatzhalter 2"/>
          <p:cNvSpPr txBox="1">
            <a:spLocks/>
          </p:cNvSpPr>
          <p:nvPr/>
        </p:nvSpPr>
        <p:spPr bwMode="auto">
          <a:xfrm>
            <a:off x="2771776" y="1537030"/>
            <a:ext cx="7507118" cy="4644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ea typeface="+mn-ea"/>
                <a:cs typeface="+mn-cs"/>
              </a:defRPr>
            </a:lvl1pPr>
            <a:lvl2pPr marL="195263" indent="-4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2pPr>
            <a:lvl3pPr marL="385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3pPr>
            <a:lvl4pPr marL="576263" algn="l" rtl="0" fontAlgn="base">
              <a:lnSpc>
                <a:spcPct val="90000"/>
              </a:lnSpc>
              <a:spcBef>
                <a:spcPct val="40000"/>
              </a:spcBef>
              <a:spcAft>
                <a:spcPct val="0"/>
              </a:spcAft>
              <a:buClr>
                <a:schemeClr val="tx1"/>
              </a:buClr>
              <a:buFont typeface="Times" pitchFamily="18" charset="0"/>
              <a:tabLst>
                <a:tab pos="195263" algn="l"/>
                <a:tab pos="381000" algn="l"/>
                <a:tab pos="576263" algn="l"/>
                <a:tab pos="762000" algn="l"/>
                <a:tab pos="8001000" algn="r"/>
              </a:tabLst>
              <a:defRPr sz="2000">
                <a:solidFill>
                  <a:schemeClr val="tx1"/>
                </a:solidFill>
                <a:latin typeface="+mn-lt"/>
              </a:defRPr>
            </a:lvl4pPr>
            <a:lvl5pPr marL="7667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5pPr>
            <a:lvl6pPr marL="12239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6pPr>
            <a:lvl7pPr marL="16811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7pPr>
            <a:lvl8pPr marL="21383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8pPr>
            <a:lvl9pPr marL="2595563" algn="l" rtl="0" fontAlgn="base">
              <a:lnSpc>
                <a:spcPct val="90000"/>
              </a:lnSpc>
              <a:spcBef>
                <a:spcPct val="40000"/>
              </a:spcBef>
              <a:spcAft>
                <a:spcPct val="0"/>
              </a:spcAft>
              <a:buClr>
                <a:schemeClr val="tx1"/>
              </a:buClr>
              <a:buFont typeface="Times" pitchFamily="18" charset="0"/>
              <a:buChar char="_"/>
              <a:tabLst>
                <a:tab pos="195263" algn="l"/>
                <a:tab pos="381000" algn="l"/>
                <a:tab pos="576263" algn="l"/>
                <a:tab pos="762000" algn="l"/>
                <a:tab pos="8001000" algn="r"/>
              </a:tabLst>
              <a:defRPr sz="2000">
                <a:solidFill>
                  <a:schemeClr val="tx1"/>
                </a:solidFill>
                <a:latin typeface="+mn-lt"/>
              </a:defRPr>
            </a:lvl9pPr>
          </a:lstStyle>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Open to all research topics and disciplines (</a:t>
            </a:r>
            <a:r>
              <a:rPr lang="en-US" dirty="0"/>
              <a:t>exceptions: Doc.CH and specific schemes for energy research)</a:t>
            </a:r>
            <a:endParaRPr lang="en-GB" dirty="0">
              <a:latin typeface="Verdana" pitchFamily="-112" charset="0"/>
              <a:ea typeface="ヒラギノ角ゴ Pro W3" pitchFamily="-112" charset="-128"/>
              <a:cs typeface="Verdana" pitchFamily="-112" charset="0"/>
            </a:endParaRPr>
          </a:p>
          <a:p>
            <a:pPr marL="522900" indent="-342900">
              <a:spcBef>
                <a:spcPts val="2400"/>
              </a:spcBef>
              <a:buFont typeface="Arial" pitchFamily="34" charset="0"/>
              <a:buChar char="•"/>
            </a:pPr>
            <a:r>
              <a:rPr lang="en-GB" dirty="0">
                <a:solidFill>
                  <a:srgbClr val="003399"/>
                </a:solidFill>
                <a:latin typeface="Verdana" pitchFamily="-112" charset="0"/>
                <a:ea typeface="ヒラギノ角ゴ Pro W3" pitchFamily="-112" charset="-128"/>
                <a:cs typeface="Verdana" pitchFamily="-112" charset="0"/>
              </a:rPr>
              <a:t>Only individuals can act as applicants</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Allows to conduct a research project at an institution of higher education in CH or abroad</a:t>
            </a:r>
            <a:endParaRPr lang="en-GB" dirty="0">
              <a:solidFill>
                <a:srgbClr val="003399"/>
              </a:solidFill>
              <a:latin typeface="Verdana" pitchFamily="-112" charset="0"/>
              <a:ea typeface="ヒラギノ角ゴ Pro W3" pitchFamily="-112" charset="-128"/>
              <a:cs typeface="Verdana" pitchFamily="-112" charset="0"/>
            </a:endParaRP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Project duration: depends on the scheme </a:t>
            </a:r>
          </a:p>
          <a:p>
            <a:pPr marL="522900" indent="-342900">
              <a:spcBef>
                <a:spcPts val="2400"/>
              </a:spcBef>
              <a:buFont typeface="Arial" pitchFamily="34" charset="0"/>
              <a:buChar char="•"/>
            </a:pPr>
            <a:r>
              <a:rPr lang="en-GB" dirty="0">
                <a:latin typeface="Verdana" pitchFamily="-112" charset="0"/>
                <a:ea typeface="ヒラギノ角ゴ Pro W3" pitchFamily="-112" charset="-128"/>
                <a:cs typeface="Verdana" pitchFamily="-112" charset="0"/>
              </a:rPr>
              <a:t>Use of grant: </a:t>
            </a:r>
            <a:r>
              <a:rPr lang="en-GB" dirty="0">
                <a:solidFill>
                  <a:srgbClr val="003399"/>
                </a:solidFill>
                <a:latin typeface="Verdana" pitchFamily="-112" charset="0"/>
                <a:ea typeface="ヒラギノ角ゴ Pro W3" pitchFamily="-112" charset="-128"/>
                <a:cs typeface="Verdana" pitchFamily="-112" charset="0"/>
              </a:rPr>
              <a:t>living costs of applicant</a:t>
            </a:r>
            <a:r>
              <a:rPr lang="en-GB" dirty="0">
                <a:latin typeface="Verdana" pitchFamily="-112" charset="0"/>
                <a:ea typeface="ヒラギノ角ゴ Pro W3" pitchFamily="-112" charset="-128"/>
                <a:cs typeface="Verdana" pitchFamily="-112" charset="0"/>
              </a:rPr>
              <a:t>, research funds (depending on the scheme: consumables, small equipment, congress costs, personnel, child care…)</a:t>
            </a:r>
          </a:p>
          <a:p>
            <a:pPr marL="522900" indent="-342900">
              <a:spcBef>
                <a:spcPts val="2400"/>
              </a:spcBef>
              <a:buFont typeface="Arial" pitchFamily="34" charset="0"/>
              <a:buChar char="•"/>
            </a:pPr>
            <a:endParaRPr lang="de-DE" b="1" dirty="0">
              <a:latin typeface="Verdana" pitchFamily="-112" charset="0"/>
              <a:ea typeface="ヒラギノ角ゴ Pro W3" pitchFamily="-112" charset="-128"/>
              <a:cs typeface="Verdana" pitchFamily="-112" charset="0"/>
            </a:endParaRPr>
          </a:p>
        </p:txBody>
      </p:sp>
    </p:spTree>
    <p:extLst>
      <p:ext uri="{BB962C8B-B14F-4D97-AF65-F5344CB8AC3E}">
        <p14:creationId xmlns:p14="http://schemas.microsoft.com/office/powerpoint/2010/main" val="2523579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1045028" y="1469485"/>
            <a:ext cx="9993086" cy="408301"/>
          </a:xfrm>
        </p:spPr>
        <p:txBody>
          <a:bodyPr>
            <a:normAutofit fontScale="90000"/>
          </a:bodyPr>
          <a:lstStyle/>
          <a:p>
            <a:r>
              <a:rPr lang="en-GB" sz="3600" dirty="0" smtClean="0">
                <a:solidFill>
                  <a:srgbClr val="003399"/>
                </a:solidFill>
                <a:latin typeface="Verdana" pitchFamily="-112" charset="0"/>
                <a:ea typeface="ヒラギノ角ゴ Pro W3" pitchFamily="-112" charset="-128"/>
                <a:cs typeface="Verdana" pitchFamily="-112" charset="0"/>
              </a:rPr>
              <a:t>Which are the main target groups</a:t>
            </a:r>
            <a:r>
              <a:rPr lang="de-DE" sz="3600" dirty="0" smtClean="0">
                <a:solidFill>
                  <a:srgbClr val="003399"/>
                </a:solidFill>
                <a:latin typeface="Verdana" pitchFamily="-112" charset="0"/>
                <a:ea typeface="ヒラギノ角ゴ Pro W3" pitchFamily="-112" charset="-128"/>
                <a:cs typeface="Verdana" pitchFamily="-112" charset="0"/>
              </a:rPr>
              <a:t>? (</a:t>
            </a:r>
            <a:r>
              <a:rPr lang="de-DE" sz="3600" dirty="0" err="1" smtClean="0">
                <a:solidFill>
                  <a:srgbClr val="003399"/>
                </a:solidFill>
                <a:latin typeface="Verdana" pitchFamily="-112" charset="0"/>
                <a:ea typeface="ヒラギノ角ゴ Pro W3" pitchFamily="-112" charset="-128"/>
                <a:cs typeface="Verdana" pitchFamily="-112" charset="0"/>
              </a:rPr>
              <a:t>Eligibility</a:t>
            </a:r>
            <a:r>
              <a:rPr lang="de-DE" sz="3600" dirty="0" smtClean="0">
                <a:solidFill>
                  <a:srgbClr val="003399"/>
                </a:solidFill>
                <a:latin typeface="Verdana" pitchFamily="-112" charset="0"/>
                <a:ea typeface="ヒラギノ角ゴ Pro W3" pitchFamily="-112" charset="-128"/>
                <a:cs typeface="Verdana" pitchFamily="-112" charset="0"/>
              </a:rPr>
              <a:t>)</a:t>
            </a:r>
            <a:br>
              <a:rPr lang="de-DE" sz="3600" dirty="0" smtClean="0">
                <a:solidFill>
                  <a:srgbClr val="003399"/>
                </a:solidFill>
                <a:latin typeface="Verdana" pitchFamily="-112" charset="0"/>
                <a:ea typeface="ヒラギノ角ゴ Pro W3" pitchFamily="-112" charset="-128"/>
                <a:cs typeface="Verdana" pitchFamily="-112" charset="0"/>
              </a:rPr>
            </a:br>
            <a:r>
              <a:rPr lang="de-DE" dirty="0" smtClean="0">
                <a:latin typeface="Verdana" pitchFamily="-112" charset="0"/>
                <a:ea typeface="ヒラギノ角ゴ Pro W3" pitchFamily="-112" charset="-128"/>
                <a:cs typeface="Verdana" pitchFamily="-112" charset="0"/>
              </a:rPr>
              <a:t>  </a:t>
            </a:r>
            <a:br>
              <a:rPr lang="de-DE" dirty="0" smtClean="0">
                <a:latin typeface="Verdana" pitchFamily="-112" charset="0"/>
                <a:ea typeface="ヒラギノ角ゴ Pro W3" pitchFamily="-112" charset="-128"/>
                <a:cs typeface="Verdana" pitchFamily="-112" charset="0"/>
              </a:rPr>
            </a:br>
            <a:endParaRPr lang="de-CH" dirty="0" smtClean="0">
              <a:latin typeface="Verdana" pitchFamily="-112" charset="0"/>
              <a:ea typeface="ヒラギノ角ゴ Pro W3" pitchFamily="-112" charset="-128"/>
              <a:cs typeface="Verdana" pitchFamily="-112" charset="0"/>
            </a:endParaRPr>
          </a:p>
        </p:txBody>
      </p:sp>
      <p:sp>
        <p:nvSpPr>
          <p:cNvPr id="5" name="Inhaltsplatzhalter 2"/>
          <p:cNvSpPr>
            <a:spLocks noGrp="1"/>
          </p:cNvSpPr>
          <p:nvPr>
            <p:ph idx="1"/>
          </p:nvPr>
        </p:nvSpPr>
        <p:spPr>
          <a:xfrm>
            <a:off x="2234293" y="2047114"/>
            <a:ext cx="6924878" cy="3927435"/>
          </a:xfrm>
        </p:spPr>
        <p:txBody>
          <a:bodyPr>
            <a:normAutofit/>
          </a:bodyPr>
          <a:lstStyle/>
          <a:p>
            <a:pPr marL="190500" indent="-190500" fontAlgn="base">
              <a:spcAft>
                <a:spcPct val="0"/>
              </a:spcAft>
              <a:buNone/>
              <a:tabLst>
                <a:tab pos="190500" algn="l"/>
                <a:tab pos="195263" algn="l"/>
                <a:tab pos="762000" algn="l"/>
                <a:tab pos="8001000" algn="r"/>
              </a:tabLst>
            </a:pPr>
            <a:r>
              <a:rPr lang="en-GB" sz="2000" b="1" dirty="0">
                <a:latin typeface="Verdana" pitchFamily="-112" charset="0"/>
                <a:ea typeface="ヒラギノ角ゴ Pro W3" pitchFamily="-112" charset="-128"/>
                <a:cs typeface="Verdana" pitchFamily="-112" charset="0"/>
              </a:rPr>
              <a:t>Career funding addresses young researchers who…</a:t>
            </a:r>
          </a:p>
          <a:p>
            <a:pPr marL="190500" indent="-190500" fontAlgn="base">
              <a:spcBef>
                <a:spcPts val="1800"/>
              </a:spcBef>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are in the qualification stage (between PhD and assistant professorship)</a:t>
            </a:r>
          </a:p>
          <a:p>
            <a:pPr marL="190500" indent="-190500" fontAlgn="base">
              <a:spcAft>
                <a:spcPct val="0"/>
              </a:spcAft>
              <a:buFont typeface="Arial" charset="0"/>
              <a:buChar char="•"/>
              <a:tabLst>
                <a:tab pos="190500" algn="l"/>
                <a:tab pos="195263" algn="l"/>
                <a:tab pos="762000" algn="l"/>
                <a:tab pos="8001000" algn="r"/>
              </a:tabLst>
            </a:pPr>
            <a:r>
              <a:rPr lang="en-GB" sz="2000" dirty="0">
                <a:latin typeface="Verdana" pitchFamily="-112" charset="0"/>
                <a:ea typeface="ヒラギノ角ゴ Pro W3" pitchFamily="-112" charset="-128"/>
                <a:cs typeface="Times New Roman" pitchFamily="-112" charset="0"/>
              </a:rPr>
              <a:t>have a promising track </a:t>
            </a:r>
            <a:r>
              <a:rPr lang="en-GB" sz="2000" dirty="0" smtClean="0">
                <a:latin typeface="Verdana" pitchFamily="-112" charset="0"/>
                <a:ea typeface="ヒラギノ角ゴ Pro W3" pitchFamily="-112" charset="-128"/>
                <a:cs typeface="Times New Roman" pitchFamily="-112" charset="0"/>
              </a:rPr>
              <a:t>record, relative to </a:t>
            </a:r>
            <a:r>
              <a:rPr lang="en-GB" sz="2000" dirty="0">
                <a:latin typeface="Verdana" pitchFamily="-112" charset="0"/>
                <a:ea typeface="ヒラギノ角ゴ Pro W3" pitchFamily="-112" charset="-128"/>
                <a:cs typeface="Times New Roman" pitchFamily="-112" charset="0"/>
              </a:rPr>
              <a:t>their </a:t>
            </a:r>
            <a:r>
              <a:rPr lang="en-GB" sz="2000" dirty="0" smtClean="0">
                <a:latin typeface="Verdana" pitchFamily="-112" charset="0"/>
                <a:ea typeface="ヒラギノ角ゴ Pro W3" pitchFamily="-112" charset="-128"/>
                <a:cs typeface="Times New Roman" pitchFamily="-112" charset="0"/>
              </a:rPr>
              <a:t>research experience</a:t>
            </a:r>
            <a:endParaRPr lang="en-GB" sz="2000" dirty="0">
              <a:latin typeface="Verdana" pitchFamily="-112" charset="0"/>
              <a:ea typeface="ヒラギノ角ゴ Pro W3" pitchFamily="-112" charset="-128"/>
              <a:cs typeface="Times New Roman" pitchFamily="-112" charset="0"/>
            </a:endParaRPr>
          </a:p>
          <a:p>
            <a:pPr marL="190500" indent="-190500" fontAlgn="base">
              <a:spcAft>
                <a:spcPct val="0"/>
              </a:spcAft>
              <a:buFont typeface="Arial" charset="0"/>
              <a:buChar char="•"/>
              <a:tabLst>
                <a:tab pos="190500" algn="l"/>
                <a:tab pos="195263" algn="l"/>
                <a:tab pos="762000" algn="l"/>
                <a:tab pos="8001000" algn="r"/>
              </a:tabLst>
            </a:pPr>
            <a:r>
              <a:rPr lang="en-GB" sz="2000" dirty="0" smtClean="0">
                <a:solidFill>
                  <a:srgbClr val="003399"/>
                </a:solidFill>
                <a:latin typeface="Verdana" pitchFamily="-112" charset="0"/>
                <a:ea typeface="ヒラギノ角ゴ Pro W3" pitchFamily="-112" charset="-128"/>
                <a:cs typeface="Times New Roman" pitchFamily="-112" charset="0"/>
              </a:rPr>
              <a:t>are </a:t>
            </a:r>
            <a:r>
              <a:rPr lang="en-GB" sz="2000" dirty="0">
                <a:solidFill>
                  <a:srgbClr val="003399"/>
                </a:solidFill>
                <a:latin typeface="Verdana" pitchFamily="-112" charset="0"/>
                <a:ea typeface="ヒラギノ角ゴ Pro W3" pitchFamily="-112" charset="-128"/>
                <a:cs typeface="Times New Roman" pitchFamily="-112" charset="0"/>
              </a:rPr>
              <a:t>aiming at a scientific or academic </a:t>
            </a:r>
            <a:r>
              <a:rPr lang="en-GB" sz="2000" dirty="0" smtClean="0">
                <a:solidFill>
                  <a:srgbClr val="003399"/>
                </a:solidFill>
                <a:latin typeface="Verdana" pitchFamily="-112" charset="0"/>
                <a:ea typeface="ヒラギノ角ゴ Pro W3" pitchFamily="-112" charset="-128"/>
                <a:cs typeface="Times New Roman" pitchFamily="-112" charset="0"/>
              </a:rPr>
              <a:t>career</a:t>
            </a:r>
          </a:p>
          <a:p>
            <a:pPr marL="190500" indent="-190500" fontAlgn="base">
              <a:spcAft>
                <a:spcPct val="0"/>
              </a:spcAft>
              <a:buFont typeface="Arial" charset="0"/>
              <a:buChar char="•"/>
              <a:tabLst>
                <a:tab pos="190500" algn="l"/>
                <a:tab pos="195263" algn="l"/>
                <a:tab pos="762000" algn="l"/>
                <a:tab pos="8001000" algn="r"/>
              </a:tabLst>
            </a:pPr>
            <a:r>
              <a:rPr lang="en-GB" sz="2000" dirty="0" smtClean="0">
                <a:latin typeface="Verdana" pitchFamily="-112" charset="0"/>
                <a:ea typeface="ヒラギノ角ゴ Pro W3" pitchFamily="-112" charset="-128"/>
                <a:cs typeface="Times New Roman" pitchFamily="-112" charset="0"/>
              </a:rPr>
              <a:t>apply for their own living costs and, depending on the scheme, additional project costs</a:t>
            </a:r>
          </a:p>
          <a:p>
            <a:pPr marL="190500" indent="-190500" fontAlgn="base">
              <a:spcAft>
                <a:spcPct val="0"/>
              </a:spcAft>
              <a:buFont typeface="Arial" charset="0"/>
              <a:buChar char="•"/>
              <a:tabLst>
                <a:tab pos="190500" algn="l"/>
                <a:tab pos="195263" algn="l"/>
                <a:tab pos="762000" algn="l"/>
                <a:tab pos="8001000" algn="r"/>
              </a:tabLst>
            </a:pPr>
            <a:r>
              <a:rPr lang="en-GB" sz="2000" dirty="0">
                <a:latin typeface="Verdana" pitchFamily="-112" charset="0"/>
                <a:ea typeface="ヒラギノ角ゴ Pro W3" pitchFamily="-112" charset="-128"/>
                <a:cs typeface="Times New Roman" pitchFamily="-112" charset="0"/>
              </a:rPr>
              <a:t>h</a:t>
            </a:r>
            <a:r>
              <a:rPr lang="en-GB" sz="2000" dirty="0" smtClean="0">
                <a:latin typeface="Verdana" pitchFamily="-112" charset="0"/>
                <a:ea typeface="ヒラギノ角ゴ Pro W3" pitchFamily="-112" charset="-128"/>
                <a:cs typeface="Times New Roman" pitchFamily="-112" charset="0"/>
              </a:rPr>
              <a:t>ave the support of a research host institution during the grant</a:t>
            </a:r>
          </a:p>
        </p:txBody>
      </p:sp>
    </p:spTree>
    <p:extLst>
      <p:ext uri="{BB962C8B-B14F-4D97-AF65-F5344CB8AC3E}">
        <p14:creationId xmlns:p14="http://schemas.microsoft.com/office/powerpoint/2010/main" val="1859704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3"/>
          <p:cNvSpPr>
            <a:spLocks noGrp="1"/>
          </p:cNvSpPr>
          <p:nvPr>
            <p:ph type="title"/>
          </p:nvPr>
        </p:nvSpPr>
        <p:spPr/>
        <p:txBody>
          <a:bodyPr/>
          <a:lstStyle/>
          <a:p>
            <a:r>
              <a:rPr lang="de-DE" smtClean="0">
                <a:solidFill>
                  <a:srgbClr val="B3B3B3"/>
                </a:solidFill>
                <a:latin typeface="Verdana" pitchFamily="-112" charset="0"/>
                <a:ea typeface="ヒラギノ角ゴ Pro W3" pitchFamily="-112" charset="-128"/>
              </a:rPr>
              <a:t>Careers</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74963" y="1351823"/>
            <a:ext cx="7071360" cy="5047488"/>
          </a:xfrm>
          <a:prstGeom prst="rect">
            <a:avLst/>
          </a:prstGeom>
        </p:spPr>
      </p:pic>
    </p:spTree>
    <p:extLst>
      <p:ext uri="{BB962C8B-B14F-4D97-AF65-F5344CB8AC3E}">
        <p14:creationId xmlns:p14="http://schemas.microsoft.com/office/powerpoint/2010/main" val="267825166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62892" y="454933"/>
            <a:ext cx="7268936" cy="1096282"/>
          </a:xfrm>
        </p:spPr>
        <p:txBody>
          <a:bodyPr>
            <a:normAutofit/>
          </a:bodyPr>
          <a:lstStyle/>
          <a:p>
            <a:r>
              <a:rPr lang="en-GB" sz="3200" dirty="0">
                <a:solidFill>
                  <a:srgbClr val="003399"/>
                </a:solidFill>
              </a:rPr>
              <a:t>Writing a successful research proposal</a:t>
            </a:r>
            <a:r>
              <a:rPr lang="en-GB" sz="3200" dirty="0">
                <a:solidFill>
                  <a:srgbClr val="003399"/>
                </a:solidFill>
                <a:latin typeface="Arial Black" pitchFamily="34" charset="0"/>
              </a:rPr>
              <a:t> </a:t>
            </a:r>
            <a:endParaRPr lang="en-GB" sz="3200" dirty="0">
              <a:solidFill>
                <a:srgbClr val="003399"/>
              </a:solidFill>
              <a:latin typeface="Verdana" pitchFamily="-110" charset="0"/>
              <a:cs typeface="Verdana" pitchFamily="-110" charset="0"/>
            </a:endParaRPr>
          </a:p>
        </p:txBody>
      </p:sp>
      <p:sp>
        <p:nvSpPr>
          <p:cNvPr id="11267" name="Rectangle 3"/>
          <p:cNvSpPr>
            <a:spLocks noGrp="1" noChangeArrowheads="1"/>
          </p:cNvSpPr>
          <p:nvPr>
            <p:ph type="body" idx="1"/>
          </p:nvPr>
        </p:nvSpPr>
        <p:spPr>
          <a:xfrm>
            <a:off x="2905125" y="1701210"/>
            <a:ext cx="7380000" cy="4125433"/>
          </a:xfrm>
        </p:spPr>
        <p:txBody>
          <a:bodyPr/>
          <a:lstStyle/>
          <a:p>
            <a:pPr marL="0" indent="0">
              <a:spcBef>
                <a:spcPts val="0"/>
              </a:spcBef>
              <a:spcAft>
                <a:spcPts val="600"/>
              </a:spcAft>
              <a:buNone/>
              <a:tabLst>
                <a:tab pos="190500" algn="l"/>
                <a:tab pos="195263" algn="l"/>
                <a:tab pos="762000" algn="l"/>
                <a:tab pos="8001000" algn="r"/>
              </a:tabLst>
            </a:pPr>
            <a:r>
              <a:rPr lang="en-GB" sz="1600" b="1" dirty="0">
                <a:solidFill>
                  <a:schemeClr val="accent2"/>
                </a:solidFill>
              </a:rPr>
              <a:t>In your research project</a:t>
            </a:r>
            <a:endParaRPr lang="en-GB" sz="1600" dirty="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a:cs typeface="Times New Roman" pitchFamily="18" charset="0"/>
                <a:sym typeface="Symbol" pitchFamily="18" charset="2"/>
              </a:rPr>
              <a:t>s</a:t>
            </a:r>
            <a:r>
              <a:rPr lang="en-GB" sz="2000" dirty="0" smtClean="0">
                <a:cs typeface="Times New Roman" pitchFamily="18" charset="0"/>
                <a:sym typeface="Symbol" pitchFamily="18" charset="2"/>
              </a:rPr>
              <a:t>how your own contribution to the project</a:t>
            </a:r>
          </a:p>
          <a:p>
            <a:pPr marL="0" indent="0">
              <a:spcBef>
                <a:spcPts val="0"/>
              </a:spcBef>
              <a:spcAft>
                <a:spcPts val="600"/>
              </a:spcAft>
              <a:buNone/>
              <a:tabLst>
                <a:tab pos="190500" algn="l"/>
                <a:tab pos="195263" algn="l"/>
                <a:tab pos="762000" algn="l"/>
                <a:tab pos="8001000" algn="r"/>
              </a:tabLst>
            </a:pPr>
            <a:endParaRPr lang="en-GB" sz="20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a:cs typeface="Times New Roman" pitchFamily="18" charset="0"/>
                <a:sym typeface="Symbol" pitchFamily="18" charset="2"/>
              </a:rPr>
              <a:t>i</a:t>
            </a:r>
            <a:r>
              <a:rPr lang="en-GB" sz="2000" dirty="0" smtClean="0">
                <a:cs typeface="Times New Roman" pitchFamily="18" charset="0"/>
                <a:sym typeface="Symbol" pitchFamily="18" charset="2"/>
              </a:rPr>
              <a:t>f applying for a mobility fellowship, describe the gain of the stay abroad</a:t>
            </a:r>
          </a:p>
          <a:p>
            <a:pPr marL="0" indent="0">
              <a:spcBef>
                <a:spcPts val="0"/>
              </a:spcBef>
              <a:spcAft>
                <a:spcPts val="600"/>
              </a:spcAft>
              <a:buNone/>
              <a:tabLst>
                <a:tab pos="190500" algn="l"/>
                <a:tab pos="195263" algn="l"/>
                <a:tab pos="762000" algn="l"/>
                <a:tab pos="8001000" algn="r"/>
              </a:tabLst>
            </a:pPr>
            <a:endParaRPr lang="en-GB" sz="20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smtClean="0">
                <a:cs typeface="Times New Roman" pitchFamily="18" charset="0"/>
                <a:sym typeface="Symbol" pitchFamily="18" charset="2"/>
              </a:rPr>
              <a:t>if requesting personnel (depending on the scheme: PhD students, postdocs, etc.), detail what part of the project they would do</a:t>
            </a:r>
          </a:p>
          <a:p>
            <a:pPr marL="0" indent="0">
              <a:spcBef>
                <a:spcPts val="0"/>
              </a:spcBef>
              <a:spcAft>
                <a:spcPts val="600"/>
              </a:spcAft>
              <a:buNone/>
              <a:tabLst>
                <a:tab pos="190500" algn="l"/>
                <a:tab pos="195263" algn="l"/>
                <a:tab pos="762000" algn="l"/>
                <a:tab pos="8001000" algn="r"/>
              </a:tabLst>
            </a:pPr>
            <a:endParaRPr lang="en-GB" sz="1600" dirty="0">
              <a:cs typeface="Times New Roman" pitchFamily="18" charset="0"/>
              <a:sym typeface="Symbol" pitchFamily="18" charset="2"/>
            </a:endParaRPr>
          </a:p>
        </p:txBody>
      </p:sp>
    </p:spTree>
    <p:extLst>
      <p:ext uri="{BB962C8B-B14F-4D97-AF65-F5344CB8AC3E}">
        <p14:creationId xmlns:p14="http://schemas.microsoft.com/office/powerpoint/2010/main" val="4173861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71007" y="405946"/>
            <a:ext cx="7211786" cy="1014639"/>
          </a:xfrm>
        </p:spPr>
        <p:txBody>
          <a:bodyPr>
            <a:normAutofit/>
          </a:bodyPr>
          <a:lstStyle/>
          <a:p>
            <a:r>
              <a:rPr lang="en-GB" sz="3200" dirty="0">
                <a:solidFill>
                  <a:srgbClr val="003399"/>
                </a:solidFill>
              </a:rPr>
              <a:t>Writing a successful research proposal</a:t>
            </a:r>
            <a:r>
              <a:rPr lang="en-GB" sz="3200" dirty="0">
                <a:solidFill>
                  <a:srgbClr val="003399"/>
                </a:solidFill>
                <a:latin typeface="Arial Black" pitchFamily="34" charset="0"/>
              </a:rPr>
              <a:t> </a:t>
            </a:r>
            <a:endParaRPr lang="en-GB" sz="3200" dirty="0">
              <a:solidFill>
                <a:srgbClr val="003399"/>
              </a:solidFill>
              <a:latin typeface="Verdana" pitchFamily="-110" charset="0"/>
              <a:cs typeface="Verdana" pitchFamily="-110" charset="0"/>
            </a:endParaRPr>
          </a:p>
        </p:txBody>
      </p:sp>
      <p:sp>
        <p:nvSpPr>
          <p:cNvPr id="11267" name="Rectangle 3"/>
          <p:cNvSpPr>
            <a:spLocks noGrp="1" noChangeArrowheads="1"/>
          </p:cNvSpPr>
          <p:nvPr>
            <p:ph type="body" idx="1"/>
          </p:nvPr>
        </p:nvSpPr>
        <p:spPr>
          <a:xfrm>
            <a:off x="2905125" y="1297173"/>
            <a:ext cx="7380000" cy="4859079"/>
          </a:xfrm>
        </p:spPr>
        <p:txBody>
          <a:bodyPr>
            <a:normAutofit lnSpcReduction="10000"/>
          </a:bodyPr>
          <a:lstStyle/>
          <a:p>
            <a:pPr marL="0" indent="0">
              <a:spcBef>
                <a:spcPts val="0"/>
              </a:spcBef>
              <a:spcAft>
                <a:spcPts val="600"/>
              </a:spcAft>
              <a:buNone/>
              <a:tabLst>
                <a:tab pos="190500" algn="l"/>
                <a:tab pos="195263" algn="l"/>
                <a:tab pos="762000" algn="l"/>
                <a:tab pos="8001000" algn="r"/>
              </a:tabLst>
            </a:pPr>
            <a:r>
              <a:rPr lang="en-GB" sz="1600" b="1" dirty="0">
                <a:solidFill>
                  <a:schemeClr val="accent2"/>
                </a:solidFill>
              </a:rPr>
              <a:t>In your Curriculum vitae</a:t>
            </a:r>
            <a:endParaRPr lang="en-GB" sz="1600" dirty="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400" dirty="0">
                <a:cs typeface="Times New Roman" pitchFamily="18" charset="0"/>
                <a:sym typeface="Symbol" pitchFamily="18" charset="2"/>
              </a:rPr>
              <a:t>i</a:t>
            </a:r>
            <a:r>
              <a:rPr lang="en-GB" sz="2400" dirty="0" smtClean="0">
                <a:cs typeface="Times New Roman" pitchFamily="18" charset="0"/>
                <a:sym typeface="Symbol" pitchFamily="18" charset="2"/>
              </a:rPr>
              <a:t>ndicate dates with month and year</a:t>
            </a:r>
          </a:p>
          <a:p>
            <a:pPr marL="0" indent="0">
              <a:spcBef>
                <a:spcPts val="0"/>
              </a:spcBef>
              <a:spcAft>
                <a:spcPts val="600"/>
              </a:spcAft>
              <a:buNone/>
              <a:tabLst>
                <a:tab pos="190500" algn="l"/>
                <a:tab pos="195263" algn="l"/>
                <a:tab pos="762000" algn="l"/>
                <a:tab pos="8001000" algn="r"/>
              </a:tabLst>
            </a:pPr>
            <a:endParaRPr lang="en-GB" sz="24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400" dirty="0" smtClean="0">
                <a:cs typeface="Times New Roman" pitchFamily="18" charset="0"/>
                <a:sym typeface="Symbol" pitchFamily="18" charset="2"/>
              </a:rPr>
              <a:t>PhD: give the date of the defence</a:t>
            </a:r>
          </a:p>
          <a:p>
            <a:pPr>
              <a:spcBef>
                <a:spcPts val="0"/>
              </a:spcBef>
              <a:spcAft>
                <a:spcPts val="600"/>
              </a:spcAft>
              <a:tabLst>
                <a:tab pos="190500" algn="l"/>
                <a:tab pos="195263" algn="l"/>
                <a:tab pos="762000" algn="l"/>
                <a:tab pos="8001000" algn="r"/>
              </a:tabLst>
            </a:pPr>
            <a:endParaRPr lang="en-GB" sz="24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400" dirty="0" smtClean="0">
                <a:cs typeface="Times New Roman" pitchFamily="18" charset="0"/>
                <a:sym typeface="Symbol" pitchFamily="18" charset="2"/>
              </a:rPr>
              <a:t>For clinical researchers: give the date of your medical licence and of your MD</a:t>
            </a:r>
          </a:p>
          <a:p>
            <a:pPr marL="0" indent="0">
              <a:spcBef>
                <a:spcPts val="0"/>
              </a:spcBef>
              <a:spcAft>
                <a:spcPts val="600"/>
              </a:spcAft>
              <a:buNone/>
              <a:tabLst>
                <a:tab pos="190500" algn="l"/>
                <a:tab pos="195263" algn="l"/>
                <a:tab pos="762000" algn="l"/>
                <a:tab pos="8001000" algn="r"/>
              </a:tabLst>
            </a:pPr>
            <a:endParaRPr lang="en-GB" sz="24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400" dirty="0">
                <a:cs typeface="Times New Roman" pitchFamily="18" charset="0"/>
                <a:sym typeface="Symbol" pitchFamily="18" charset="2"/>
              </a:rPr>
              <a:t>m</a:t>
            </a:r>
            <a:r>
              <a:rPr lang="en-GB" sz="2400" dirty="0" smtClean="0">
                <a:cs typeface="Times New Roman" pitchFamily="18" charset="0"/>
                <a:sym typeface="Symbol" pitchFamily="18" charset="2"/>
              </a:rPr>
              <a:t>ention your research experience in academia and industry</a:t>
            </a:r>
          </a:p>
          <a:p>
            <a:pPr>
              <a:spcBef>
                <a:spcPts val="0"/>
              </a:spcBef>
              <a:spcAft>
                <a:spcPts val="600"/>
              </a:spcAft>
              <a:tabLst>
                <a:tab pos="190500" algn="l"/>
                <a:tab pos="195263" algn="l"/>
                <a:tab pos="762000" algn="l"/>
                <a:tab pos="8001000" algn="r"/>
              </a:tabLst>
            </a:pPr>
            <a:endParaRPr lang="en-GB" sz="24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400" dirty="0" smtClean="0">
                <a:cs typeface="Times New Roman" pitchFamily="18" charset="0"/>
                <a:sym typeface="Symbol" pitchFamily="18" charset="2"/>
              </a:rPr>
              <a:t>List interruptions, reduced level of employment in your scientific career (maternity, dual career couple, employment outside of academia, prolonged illness…)</a:t>
            </a:r>
          </a:p>
          <a:p>
            <a:pPr marL="0" indent="0">
              <a:spcBef>
                <a:spcPts val="0"/>
              </a:spcBef>
              <a:spcAft>
                <a:spcPts val="600"/>
              </a:spcAft>
              <a:buNone/>
              <a:tabLst>
                <a:tab pos="190500" algn="l"/>
                <a:tab pos="195263" algn="l"/>
                <a:tab pos="762000" algn="l"/>
                <a:tab pos="8001000" algn="r"/>
              </a:tabLst>
            </a:pPr>
            <a:endParaRPr lang="en-GB" sz="1600" dirty="0">
              <a:cs typeface="Times New Roman" pitchFamily="18" charset="0"/>
              <a:sym typeface="Symbol" pitchFamily="18" charset="2"/>
            </a:endParaRPr>
          </a:p>
        </p:txBody>
      </p:sp>
    </p:spTree>
    <p:extLst>
      <p:ext uri="{BB962C8B-B14F-4D97-AF65-F5344CB8AC3E}">
        <p14:creationId xmlns:p14="http://schemas.microsoft.com/office/powerpoint/2010/main" val="1513766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177143" y="438603"/>
            <a:ext cx="6877050" cy="941161"/>
          </a:xfrm>
        </p:spPr>
        <p:txBody>
          <a:bodyPr>
            <a:normAutofit/>
          </a:bodyPr>
          <a:lstStyle/>
          <a:p>
            <a:r>
              <a:rPr lang="en-GB" sz="3200" dirty="0">
                <a:solidFill>
                  <a:srgbClr val="003399"/>
                </a:solidFill>
              </a:rPr>
              <a:t>Writing a successful research proposal</a:t>
            </a:r>
            <a:r>
              <a:rPr lang="en-GB" sz="3200" dirty="0">
                <a:solidFill>
                  <a:srgbClr val="003399"/>
                </a:solidFill>
                <a:latin typeface="Arial Black" pitchFamily="34" charset="0"/>
              </a:rPr>
              <a:t> </a:t>
            </a:r>
            <a:endParaRPr lang="en-GB" sz="3200" dirty="0">
              <a:solidFill>
                <a:srgbClr val="003399"/>
              </a:solidFill>
              <a:latin typeface="Verdana" pitchFamily="-110" charset="0"/>
              <a:cs typeface="Verdana" pitchFamily="-110" charset="0"/>
            </a:endParaRPr>
          </a:p>
        </p:txBody>
      </p:sp>
      <p:sp>
        <p:nvSpPr>
          <p:cNvPr id="11267" name="Rectangle 3"/>
          <p:cNvSpPr>
            <a:spLocks noGrp="1" noChangeArrowheads="1"/>
          </p:cNvSpPr>
          <p:nvPr>
            <p:ph type="body" idx="1"/>
          </p:nvPr>
        </p:nvSpPr>
        <p:spPr>
          <a:xfrm>
            <a:off x="2905125" y="1701209"/>
            <a:ext cx="7380000" cy="4455042"/>
          </a:xfrm>
        </p:spPr>
        <p:txBody>
          <a:bodyPr>
            <a:normAutofit/>
          </a:bodyPr>
          <a:lstStyle/>
          <a:p>
            <a:pPr marL="0" indent="0">
              <a:spcBef>
                <a:spcPts val="0"/>
              </a:spcBef>
              <a:spcAft>
                <a:spcPts val="600"/>
              </a:spcAft>
              <a:buNone/>
              <a:tabLst>
                <a:tab pos="190500" algn="l"/>
                <a:tab pos="195263" algn="l"/>
                <a:tab pos="762000" algn="l"/>
                <a:tab pos="8001000" algn="r"/>
              </a:tabLst>
            </a:pPr>
            <a:r>
              <a:rPr lang="en-GB" sz="1600" b="1" dirty="0">
                <a:solidFill>
                  <a:schemeClr val="accent2"/>
                </a:solidFill>
              </a:rPr>
              <a:t>In your publication list</a:t>
            </a:r>
            <a:endParaRPr lang="en-GB" sz="1600" dirty="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US" sz="2200" dirty="0" smtClean="0">
                <a:cs typeface="Times New Roman" pitchFamily="18" charset="0"/>
                <a:sym typeface="Symbol" pitchFamily="18" charset="2"/>
              </a:rPr>
              <a:t>separate </a:t>
            </a:r>
            <a:r>
              <a:rPr lang="en-US" sz="2200" dirty="0">
                <a:cs typeface="Times New Roman" pitchFamily="18" charset="0"/>
                <a:sym typeface="Symbol" pitchFamily="18" charset="2"/>
              </a:rPr>
              <a:t>publications resulting from PhD/MD (or prior) and from your </a:t>
            </a:r>
            <a:r>
              <a:rPr lang="en-US" sz="2200" dirty="0" smtClean="0">
                <a:cs typeface="Times New Roman" pitchFamily="18" charset="0"/>
                <a:sym typeface="Symbol" pitchFamily="18" charset="2"/>
              </a:rPr>
              <a:t>postdoc period in two </a:t>
            </a:r>
            <a:r>
              <a:rPr lang="en-US" sz="2200" dirty="0">
                <a:cs typeface="Times New Roman" pitchFamily="18" charset="0"/>
                <a:sym typeface="Symbol" pitchFamily="18" charset="2"/>
              </a:rPr>
              <a:t>sections</a:t>
            </a:r>
          </a:p>
          <a:p>
            <a:pPr marL="0" indent="0">
              <a:spcBef>
                <a:spcPts val="0"/>
              </a:spcBef>
              <a:spcAft>
                <a:spcPts val="600"/>
              </a:spcAft>
              <a:buNone/>
              <a:tabLst>
                <a:tab pos="190500" algn="l"/>
                <a:tab pos="195263" algn="l"/>
                <a:tab pos="762000" algn="l"/>
                <a:tab pos="8001000" algn="r"/>
              </a:tabLst>
            </a:pPr>
            <a:endParaRPr lang="en-GB" sz="22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US" sz="2200" dirty="0">
                <a:cs typeface="Times New Roman" pitchFamily="18" charset="0"/>
                <a:sym typeface="Symbol" pitchFamily="18" charset="2"/>
              </a:rPr>
              <a:t>a</a:t>
            </a:r>
            <a:r>
              <a:rPr lang="en-US" sz="2200" dirty="0" smtClean="0">
                <a:cs typeface="Times New Roman" pitchFamily="18" charset="0"/>
                <a:sym typeface="Symbol" pitchFamily="18" charset="2"/>
              </a:rPr>
              <a:t>dd a comment </a:t>
            </a:r>
            <a:r>
              <a:rPr lang="en-US" sz="2200" dirty="0">
                <a:cs typeface="Times New Roman" pitchFamily="18" charset="0"/>
                <a:sym typeface="Symbol" pitchFamily="18" charset="2"/>
              </a:rPr>
              <a:t>on your </a:t>
            </a:r>
            <a:r>
              <a:rPr lang="en-US" sz="2200" dirty="0" smtClean="0">
                <a:cs typeface="Times New Roman" pitchFamily="18" charset="0"/>
                <a:sym typeface="Symbol" pitchFamily="18" charset="2"/>
              </a:rPr>
              <a:t>contribution in publications </a:t>
            </a:r>
            <a:r>
              <a:rPr lang="en-US" sz="2200" dirty="0">
                <a:cs typeface="Times New Roman" pitchFamily="18" charset="0"/>
                <a:sym typeface="Symbol" pitchFamily="18" charset="2"/>
              </a:rPr>
              <a:t>with several </a:t>
            </a:r>
            <a:r>
              <a:rPr lang="en-US" sz="2200" dirty="0" smtClean="0">
                <a:cs typeface="Times New Roman" pitchFamily="18" charset="0"/>
                <a:sym typeface="Symbol" pitchFamily="18" charset="2"/>
              </a:rPr>
              <a:t>authors </a:t>
            </a:r>
            <a:r>
              <a:rPr lang="en-US" sz="2200" dirty="0">
                <a:cs typeface="Times New Roman" pitchFamily="18" charset="0"/>
                <a:sym typeface="Symbol" pitchFamily="18" charset="2"/>
              </a:rPr>
              <a:t>where </a:t>
            </a:r>
            <a:r>
              <a:rPr lang="en-US" sz="2200" dirty="0" smtClean="0">
                <a:cs typeface="Times New Roman" pitchFamily="18" charset="0"/>
                <a:sym typeface="Symbol" pitchFamily="18" charset="2"/>
              </a:rPr>
              <a:t>you are not </a:t>
            </a:r>
            <a:r>
              <a:rPr lang="en-US" sz="2200" dirty="0">
                <a:cs typeface="Times New Roman" pitchFamily="18" charset="0"/>
                <a:sym typeface="Symbol" pitchFamily="18" charset="2"/>
              </a:rPr>
              <a:t>first or last author, or for disciplines where </a:t>
            </a:r>
            <a:r>
              <a:rPr lang="en-US" sz="2200" dirty="0" smtClean="0">
                <a:cs typeface="Times New Roman" pitchFamily="18" charset="0"/>
                <a:sym typeface="Symbol" pitchFamily="18" charset="2"/>
              </a:rPr>
              <a:t>authors appear in </a:t>
            </a:r>
            <a:r>
              <a:rPr lang="en-US" sz="2200" dirty="0">
                <a:cs typeface="Times New Roman" pitchFamily="18" charset="0"/>
                <a:sym typeface="Symbol" pitchFamily="18" charset="2"/>
              </a:rPr>
              <a:t>alphabetical order</a:t>
            </a:r>
          </a:p>
          <a:p>
            <a:pPr>
              <a:spcBef>
                <a:spcPts val="0"/>
              </a:spcBef>
              <a:spcAft>
                <a:spcPts val="600"/>
              </a:spcAft>
              <a:tabLst>
                <a:tab pos="190500" algn="l"/>
                <a:tab pos="195263" algn="l"/>
                <a:tab pos="762000" algn="l"/>
                <a:tab pos="8001000" algn="r"/>
              </a:tabLst>
            </a:pPr>
            <a:endParaRPr lang="en-GB" sz="22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US" sz="2200" dirty="0" smtClean="0">
                <a:cs typeface="Times New Roman" pitchFamily="18" charset="0"/>
                <a:sym typeface="Symbol" pitchFamily="18" charset="2"/>
              </a:rPr>
              <a:t>Separate publications </a:t>
            </a:r>
            <a:r>
              <a:rPr lang="en-US" sz="2200" dirty="0">
                <a:cs typeface="Times New Roman" pitchFamily="18" charset="0"/>
                <a:sym typeface="Symbol" pitchFamily="18" charset="2"/>
              </a:rPr>
              <a:t>in peer‐reviewed journals (original work vs. review articles), conference proceedings, monographs, patents</a:t>
            </a:r>
          </a:p>
          <a:p>
            <a:pPr marL="0" indent="0">
              <a:spcBef>
                <a:spcPts val="0"/>
              </a:spcBef>
              <a:spcAft>
                <a:spcPts val="600"/>
              </a:spcAft>
              <a:buNone/>
              <a:tabLst>
                <a:tab pos="190500" algn="l"/>
                <a:tab pos="195263" algn="l"/>
                <a:tab pos="762000" algn="l"/>
                <a:tab pos="8001000" algn="r"/>
              </a:tabLst>
            </a:pPr>
            <a:endParaRPr lang="en-GB" dirty="0" smtClean="0">
              <a:cs typeface="Times New Roman" pitchFamily="18" charset="0"/>
              <a:sym typeface="Symbol" pitchFamily="18" charset="2"/>
            </a:endParaRPr>
          </a:p>
        </p:txBody>
      </p:sp>
    </p:spTree>
    <p:extLst>
      <p:ext uri="{BB962C8B-B14F-4D97-AF65-F5344CB8AC3E}">
        <p14:creationId xmlns:p14="http://schemas.microsoft.com/office/powerpoint/2010/main" val="3423497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128157" y="569232"/>
            <a:ext cx="6991350" cy="786039"/>
          </a:xfrm>
        </p:spPr>
        <p:txBody>
          <a:bodyPr>
            <a:normAutofit/>
          </a:bodyPr>
          <a:lstStyle/>
          <a:p>
            <a:r>
              <a:rPr lang="en-GB" sz="3200" dirty="0">
                <a:solidFill>
                  <a:srgbClr val="003399"/>
                </a:solidFill>
              </a:rPr>
              <a:t>Writing a successful research proposal</a:t>
            </a:r>
            <a:r>
              <a:rPr lang="en-GB" sz="3200" dirty="0">
                <a:solidFill>
                  <a:srgbClr val="003399"/>
                </a:solidFill>
                <a:latin typeface="Arial Black" pitchFamily="34" charset="0"/>
              </a:rPr>
              <a:t> </a:t>
            </a:r>
            <a:endParaRPr lang="en-GB" sz="3200" dirty="0">
              <a:solidFill>
                <a:srgbClr val="003399"/>
              </a:solidFill>
              <a:latin typeface="Verdana" pitchFamily="-110" charset="0"/>
              <a:cs typeface="Verdana" pitchFamily="-110" charset="0"/>
            </a:endParaRPr>
          </a:p>
        </p:txBody>
      </p:sp>
      <p:sp>
        <p:nvSpPr>
          <p:cNvPr id="11267" name="Rectangle 3"/>
          <p:cNvSpPr>
            <a:spLocks noGrp="1" noChangeArrowheads="1"/>
          </p:cNvSpPr>
          <p:nvPr>
            <p:ph type="body" idx="1"/>
          </p:nvPr>
        </p:nvSpPr>
        <p:spPr>
          <a:xfrm>
            <a:off x="2015218" y="1693045"/>
            <a:ext cx="7380000" cy="4455042"/>
          </a:xfrm>
        </p:spPr>
        <p:txBody>
          <a:bodyPr>
            <a:normAutofit/>
          </a:bodyPr>
          <a:lstStyle/>
          <a:p>
            <a:pPr marL="0" indent="0">
              <a:spcBef>
                <a:spcPts val="0"/>
              </a:spcBef>
              <a:spcAft>
                <a:spcPts val="600"/>
              </a:spcAft>
              <a:buNone/>
              <a:tabLst>
                <a:tab pos="190500" algn="l"/>
                <a:tab pos="195263" algn="l"/>
                <a:tab pos="762000" algn="l"/>
                <a:tab pos="8001000" algn="r"/>
              </a:tabLst>
            </a:pPr>
            <a:r>
              <a:rPr lang="en-GB" sz="1600" b="1" dirty="0">
                <a:solidFill>
                  <a:schemeClr val="accent2"/>
                </a:solidFill>
              </a:rPr>
              <a:t>Your host institution is expected to</a:t>
            </a:r>
            <a:endParaRPr lang="en-GB" sz="1600" dirty="0">
              <a:cs typeface="Times New Roman" pitchFamily="18" charset="0"/>
              <a:sym typeface="Symbol" pitchFamily="18" charset="2"/>
            </a:endParaRPr>
          </a:p>
          <a:p>
            <a:pPr>
              <a:lnSpc>
                <a:spcPts val="2500"/>
              </a:lnSpc>
              <a:spcBef>
                <a:spcPts val="0"/>
              </a:spcBef>
              <a:spcAft>
                <a:spcPts val="600"/>
              </a:spcAft>
              <a:tabLst>
                <a:tab pos="190500" algn="l"/>
                <a:tab pos="195263" algn="l"/>
                <a:tab pos="762000" algn="l"/>
                <a:tab pos="8001000" algn="r"/>
              </a:tabLst>
            </a:pPr>
            <a:r>
              <a:rPr lang="en-GB" sz="2000" dirty="0" smtClean="0">
                <a:cs typeface="Times New Roman" pitchFamily="18" charset="0"/>
                <a:sym typeface="Symbol" pitchFamily="18" charset="2"/>
              </a:rPr>
              <a:t>welcome you for the duration of the grant in a confirmation </a:t>
            </a:r>
            <a:r>
              <a:rPr lang="en-GB" sz="2000" dirty="0">
                <a:cs typeface="Times New Roman" pitchFamily="18" charset="0"/>
                <a:sym typeface="Symbol" pitchFamily="18" charset="2"/>
              </a:rPr>
              <a:t>letter (integration, support, </a:t>
            </a:r>
            <a:r>
              <a:rPr lang="en-GB" sz="2000" dirty="0" smtClean="0">
                <a:cs typeface="Times New Roman" pitchFamily="18" charset="0"/>
                <a:sym typeface="Symbol" pitchFamily="18" charset="2"/>
              </a:rPr>
              <a:t>infrastructure, independence, complementarity with your research, </a:t>
            </a:r>
            <a:r>
              <a:rPr lang="en-GB" sz="2000" dirty="0">
                <a:cs typeface="Times New Roman" pitchFamily="18" charset="0"/>
                <a:sym typeface="Symbol" pitchFamily="18" charset="2"/>
              </a:rPr>
              <a:t>etc.)</a:t>
            </a:r>
          </a:p>
          <a:p>
            <a:pPr marL="0" indent="0">
              <a:spcBef>
                <a:spcPts val="0"/>
              </a:spcBef>
              <a:spcAft>
                <a:spcPts val="600"/>
              </a:spcAft>
              <a:buNone/>
              <a:tabLst>
                <a:tab pos="190500" algn="l"/>
                <a:tab pos="195263" algn="l"/>
                <a:tab pos="762000" algn="l"/>
                <a:tab pos="8001000" algn="r"/>
              </a:tabLst>
            </a:pPr>
            <a:endParaRPr lang="en-GB" sz="20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a:cs typeface="Times New Roman" pitchFamily="18" charset="0"/>
                <a:sym typeface="Symbol" pitchFamily="18" charset="2"/>
              </a:rPr>
              <a:t>o</a:t>
            </a:r>
            <a:r>
              <a:rPr lang="en-GB" sz="2000" dirty="0" smtClean="0">
                <a:cs typeface="Times New Roman" pitchFamily="18" charset="0"/>
                <a:sym typeface="Symbol" pitchFamily="18" charset="2"/>
              </a:rPr>
              <a:t>ffer you the best environment for your project and your career</a:t>
            </a:r>
          </a:p>
          <a:p>
            <a:pPr>
              <a:spcBef>
                <a:spcPts val="0"/>
              </a:spcBef>
              <a:spcAft>
                <a:spcPts val="600"/>
              </a:spcAft>
              <a:tabLst>
                <a:tab pos="190500" algn="l"/>
                <a:tab pos="195263" algn="l"/>
                <a:tab pos="762000" algn="l"/>
                <a:tab pos="8001000" algn="r"/>
              </a:tabLst>
            </a:pPr>
            <a:endParaRPr lang="en-GB" sz="2000" dirty="0" smtClean="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a:cs typeface="Times New Roman" pitchFamily="18" charset="0"/>
                <a:sym typeface="Symbol" pitchFamily="18" charset="2"/>
              </a:rPr>
              <a:t>a</a:t>
            </a:r>
            <a:r>
              <a:rPr lang="en-GB" sz="2000" dirty="0" smtClean="0">
                <a:cs typeface="Times New Roman" pitchFamily="18" charset="0"/>
                <a:sym typeface="Symbol" pitchFamily="18" charset="2"/>
              </a:rPr>
              <a:t>llow you to develop your scientific independence</a:t>
            </a:r>
          </a:p>
          <a:p>
            <a:pPr>
              <a:spcBef>
                <a:spcPts val="0"/>
              </a:spcBef>
              <a:spcAft>
                <a:spcPts val="600"/>
              </a:spcAft>
              <a:tabLst>
                <a:tab pos="190500" algn="l"/>
                <a:tab pos="195263" algn="l"/>
                <a:tab pos="762000" algn="l"/>
                <a:tab pos="8001000" algn="r"/>
              </a:tabLst>
            </a:pPr>
            <a:endParaRPr lang="en-GB" sz="2000" dirty="0">
              <a:cs typeface="Times New Roman" pitchFamily="18" charset="0"/>
              <a:sym typeface="Symbol" pitchFamily="18" charset="2"/>
            </a:endParaRPr>
          </a:p>
          <a:p>
            <a:pPr>
              <a:spcBef>
                <a:spcPts val="0"/>
              </a:spcBef>
              <a:spcAft>
                <a:spcPts val="600"/>
              </a:spcAft>
              <a:tabLst>
                <a:tab pos="190500" algn="l"/>
                <a:tab pos="195263" algn="l"/>
                <a:tab pos="762000" algn="l"/>
                <a:tab pos="8001000" algn="r"/>
              </a:tabLst>
            </a:pPr>
            <a:r>
              <a:rPr lang="en-GB" sz="2000" dirty="0">
                <a:cs typeface="Times New Roman" pitchFamily="18" charset="0"/>
                <a:sym typeface="Symbol" pitchFamily="18" charset="2"/>
              </a:rPr>
              <a:t>a</a:t>
            </a:r>
            <a:r>
              <a:rPr lang="en-GB" sz="2000" dirty="0" smtClean="0">
                <a:cs typeface="Times New Roman" pitchFamily="18" charset="0"/>
                <a:sym typeface="Symbol" pitchFamily="18" charset="2"/>
              </a:rPr>
              <a:t>llow you to gain mobility (depending on the scheme)</a:t>
            </a:r>
          </a:p>
          <a:p>
            <a:pPr>
              <a:spcBef>
                <a:spcPts val="0"/>
              </a:spcBef>
              <a:spcAft>
                <a:spcPts val="600"/>
              </a:spcAft>
              <a:tabLst>
                <a:tab pos="190500" algn="l"/>
                <a:tab pos="195263" algn="l"/>
                <a:tab pos="762000" algn="l"/>
                <a:tab pos="8001000" algn="r"/>
              </a:tabLst>
            </a:pPr>
            <a:endParaRPr lang="en-GB" dirty="0" smtClean="0">
              <a:cs typeface="Times New Roman" pitchFamily="18" charset="0"/>
              <a:sym typeface="Symbol" pitchFamily="18" charset="2"/>
            </a:endParaRPr>
          </a:p>
          <a:p>
            <a:pPr marL="0" indent="0">
              <a:spcBef>
                <a:spcPts val="0"/>
              </a:spcBef>
              <a:spcAft>
                <a:spcPts val="600"/>
              </a:spcAft>
              <a:buNone/>
              <a:tabLst>
                <a:tab pos="190500" algn="l"/>
                <a:tab pos="195263" algn="l"/>
                <a:tab pos="762000" algn="l"/>
                <a:tab pos="8001000" algn="r"/>
              </a:tabLst>
            </a:pPr>
            <a:endParaRPr lang="en-GB" dirty="0" smtClean="0">
              <a:cs typeface="Times New Roman" pitchFamily="18" charset="0"/>
              <a:sym typeface="Symbol" pitchFamily="18" charset="2"/>
            </a:endParaRPr>
          </a:p>
          <a:p>
            <a:pPr marL="0" indent="0">
              <a:spcBef>
                <a:spcPts val="0"/>
              </a:spcBef>
              <a:spcAft>
                <a:spcPts val="600"/>
              </a:spcAft>
              <a:buNone/>
              <a:tabLst>
                <a:tab pos="190500" algn="l"/>
                <a:tab pos="195263" algn="l"/>
                <a:tab pos="762000" algn="l"/>
                <a:tab pos="8001000" algn="r"/>
              </a:tabLst>
            </a:pPr>
            <a:endParaRPr lang="en-GB" sz="1600" dirty="0">
              <a:cs typeface="Times New Roman" pitchFamily="18" charset="0"/>
              <a:sym typeface="Symbol" pitchFamily="18" charset="2"/>
            </a:endParaRPr>
          </a:p>
        </p:txBody>
      </p:sp>
    </p:spTree>
    <p:extLst>
      <p:ext uri="{BB962C8B-B14F-4D97-AF65-F5344CB8AC3E}">
        <p14:creationId xmlns:p14="http://schemas.microsoft.com/office/powerpoint/2010/main" val="317913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650672" y="936626"/>
            <a:ext cx="5162550" cy="647246"/>
          </a:xfrm>
        </p:spPr>
        <p:txBody>
          <a:bodyPr>
            <a:normAutofit fontScale="90000"/>
          </a:bodyPr>
          <a:lstStyle/>
          <a:p>
            <a:r>
              <a:rPr lang="en-GB" sz="3200" dirty="0" smtClean="0">
                <a:solidFill>
                  <a:srgbClr val="003399"/>
                </a:solidFill>
                <a:latin typeface="Verdana" pitchFamily="34" charset="0"/>
                <a:cs typeface="Verdana" pitchFamily="34" charset="0"/>
              </a:rPr>
              <a:t>Marie Heim-</a:t>
            </a:r>
            <a:r>
              <a:rPr lang="en-GB" sz="3200" noProof="1" smtClean="0">
                <a:solidFill>
                  <a:srgbClr val="003399"/>
                </a:solidFill>
                <a:latin typeface="Verdana" pitchFamily="34" charset="0"/>
                <a:cs typeface="Verdana" pitchFamily="34" charset="0"/>
              </a:rPr>
              <a:t>Vögtlin</a:t>
            </a:r>
            <a:r>
              <a:rPr lang="en-GB" dirty="0" smtClean="0">
                <a:latin typeface="Verdana" pitchFamily="34" charset="0"/>
                <a:cs typeface="Verdana" pitchFamily="34" charset="0"/>
              </a:rPr>
              <a:t/>
            </a:r>
            <a:br>
              <a:rPr lang="en-GB" dirty="0" smtClean="0">
                <a:latin typeface="Verdana" pitchFamily="34" charset="0"/>
                <a:cs typeface="Verdana" pitchFamily="34" charset="0"/>
              </a:rPr>
            </a:br>
            <a:endParaRPr lang="de-DE" dirty="0" smtClean="0">
              <a:latin typeface="Verdana" pitchFamily="34" charset="0"/>
              <a:cs typeface="Verdana" pitchFamily="34" charset="0"/>
            </a:endParaRPr>
          </a:p>
        </p:txBody>
      </p:sp>
      <p:sp>
        <p:nvSpPr>
          <p:cNvPr id="50179" name="Rectangle 3"/>
          <p:cNvSpPr>
            <a:spLocks noGrp="1" noChangeArrowheads="1"/>
          </p:cNvSpPr>
          <p:nvPr>
            <p:ph type="body" idx="1"/>
          </p:nvPr>
        </p:nvSpPr>
        <p:spPr>
          <a:xfrm>
            <a:off x="2722789" y="2024743"/>
            <a:ext cx="7375525" cy="3570288"/>
          </a:xfrm>
        </p:spPr>
        <p:txBody>
          <a:bodyPr>
            <a:normAutofit/>
          </a:bodyPr>
          <a:lstStyle/>
          <a:p>
            <a:pPr marL="0" indent="0" fontAlgn="base">
              <a:spcAft>
                <a:spcPct val="0"/>
              </a:spcAft>
              <a:buNone/>
              <a:tabLst>
                <a:tab pos="190500" algn="l"/>
                <a:tab pos="195263" algn="l"/>
                <a:tab pos="293688" algn="l"/>
                <a:tab pos="762000" algn="l"/>
                <a:tab pos="8001000" algn="r"/>
              </a:tabLst>
            </a:pPr>
            <a:r>
              <a:rPr lang="en-GB" sz="2200" dirty="0">
                <a:cs typeface="Verdana" pitchFamily="34" charset="0"/>
              </a:rPr>
              <a:t>For </a:t>
            </a:r>
            <a:r>
              <a:rPr lang="en-GB" sz="2200" dirty="0" smtClean="0">
                <a:cs typeface="Verdana" pitchFamily="34" charset="0"/>
              </a:rPr>
              <a:t>female doctoral </a:t>
            </a:r>
            <a:r>
              <a:rPr lang="en-GB" sz="2200" dirty="0">
                <a:cs typeface="Verdana" pitchFamily="34" charset="0"/>
              </a:rPr>
              <a:t>students and postdocs </a:t>
            </a:r>
            <a:endParaRPr lang="en-GB" sz="2200" dirty="0" smtClean="0">
              <a:cs typeface="Verdana" pitchFamily="34" charset="0"/>
            </a:endParaRPr>
          </a:p>
          <a:p>
            <a:pPr marL="0" indent="0" fontAlgn="base">
              <a:spcAft>
                <a:spcPct val="0"/>
              </a:spcAft>
              <a:buNone/>
              <a:tabLst>
                <a:tab pos="190500" algn="l"/>
                <a:tab pos="195263" algn="l"/>
                <a:tab pos="293688" algn="l"/>
                <a:tab pos="762000" algn="l"/>
                <a:tab pos="8001000" algn="r"/>
              </a:tabLst>
            </a:pPr>
            <a:endParaRPr lang="en-GB" sz="2200" dirty="0" smtClean="0">
              <a:cs typeface="Verdana" pitchFamily="34" charset="0"/>
            </a:endParaRPr>
          </a:p>
          <a:p>
            <a:pPr fontAlgn="base">
              <a:spcAft>
                <a:spcPct val="0"/>
              </a:spcAft>
              <a:tabLst>
                <a:tab pos="190500" algn="l"/>
                <a:tab pos="195263" algn="l"/>
                <a:tab pos="293688" algn="l"/>
                <a:tab pos="762000" algn="l"/>
                <a:tab pos="8001000" algn="r"/>
              </a:tabLst>
            </a:pPr>
            <a:r>
              <a:rPr lang="en-GB" sz="2200" dirty="0" smtClean="0">
                <a:cs typeface="Verdana" pitchFamily="34" charset="0"/>
              </a:rPr>
              <a:t>at </a:t>
            </a:r>
            <a:r>
              <a:rPr lang="en-GB" sz="2200" dirty="0">
                <a:cs typeface="Verdana" pitchFamily="34" charset="0"/>
              </a:rPr>
              <a:t>Swiss higher education </a:t>
            </a:r>
            <a:r>
              <a:rPr lang="en-GB" sz="2200" dirty="0" smtClean="0">
                <a:cs typeface="Verdana" pitchFamily="34" charset="0"/>
              </a:rPr>
              <a:t>institutions who</a:t>
            </a:r>
            <a:endParaRPr lang="en-GB" sz="2200" dirty="0">
              <a:cs typeface="Verdana" pitchFamily="34" charset="0"/>
            </a:endParaRPr>
          </a:p>
          <a:p>
            <a:pPr fontAlgn="base">
              <a:spcAft>
                <a:spcPct val="0"/>
              </a:spcAft>
              <a:tabLst>
                <a:tab pos="190500" algn="l"/>
                <a:tab pos="195263" algn="l"/>
                <a:tab pos="293688" algn="l"/>
                <a:tab pos="762000" algn="l"/>
                <a:tab pos="8001000" algn="r"/>
              </a:tabLst>
            </a:pPr>
            <a:r>
              <a:rPr lang="en-GB" sz="2200" dirty="0">
                <a:cs typeface="Verdana" pitchFamily="34" charset="0"/>
              </a:rPr>
              <a:t>w</a:t>
            </a:r>
            <a:r>
              <a:rPr lang="en-GB" sz="2200" dirty="0" smtClean="0">
                <a:cs typeface="Verdana" pitchFamily="34" charset="0"/>
              </a:rPr>
              <a:t>ere forced to reduce or interrupt research </a:t>
            </a:r>
            <a:r>
              <a:rPr lang="en-GB" sz="2200" dirty="0">
                <a:cs typeface="Verdana" pitchFamily="34" charset="0"/>
              </a:rPr>
              <a:t>activities due to </a:t>
            </a:r>
            <a:r>
              <a:rPr lang="en-GB" sz="2200" dirty="0" smtClean="0">
                <a:cs typeface="Verdana" pitchFamily="34" charset="0"/>
              </a:rPr>
              <a:t>their family situation.</a:t>
            </a:r>
            <a:endParaRPr lang="en-GB" sz="2200" dirty="0">
              <a:cs typeface="Verdana" pitchFamily="34" charset="0"/>
            </a:endParaRPr>
          </a:p>
          <a:p>
            <a:pPr fontAlgn="base">
              <a:spcAft>
                <a:spcPct val="0"/>
              </a:spcAft>
              <a:tabLst>
                <a:tab pos="190500" algn="l"/>
                <a:tab pos="195263" algn="l"/>
                <a:tab pos="293688" algn="l"/>
                <a:tab pos="762000" algn="l"/>
                <a:tab pos="8001000" algn="r"/>
              </a:tabLst>
            </a:pPr>
            <a:r>
              <a:rPr lang="en-GB" sz="2200" dirty="0" smtClean="0">
                <a:cs typeface="Verdana" pitchFamily="34" charset="0"/>
              </a:rPr>
              <a:t>Duration</a:t>
            </a:r>
            <a:r>
              <a:rPr lang="en-GB" sz="2200" dirty="0">
                <a:cs typeface="Verdana" pitchFamily="34" charset="0"/>
              </a:rPr>
              <a:t>: until 2 years (max. 1 year extension)</a:t>
            </a:r>
          </a:p>
          <a:p>
            <a:pPr fontAlgn="base">
              <a:spcAft>
                <a:spcPct val="0"/>
              </a:spcAft>
              <a:tabLst>
                <a:tab pos="190500" algn="l"/>
                <a:tab pos="195263" algn="l"/>
                <a:tab pos="293688" algn="l"/>
                <a:tab pos="762000" algn="l"/>
                <a:tab pos="8001000" algn="r"/>
              </a:tabLst>
            </a:pPr>
            <a:r>
              <a:rPr lang="en-GB" sz="2200" dirty="0">
                <a:cs typeface="Verdana" pitchFamily="34" charset="0"/>
              </a:rPr>
              <a:t>Part-time employment possible (at least 50%)</a:t>
            </a:r>
          </a:p>
          <a:p>
            <a:pPr marL="0" indent="0" fontAlgn="base">
              <a:spcAft>
                <a:spcPct val="0"/>
              </a:spcAft>
              <a:buNone/>
              <a:tabLst>
                <a:tab pos="190500" algn="l"/>
                <a:tab pos="195263" algn="l"/>
                <a:tab pos="293688" algn="l"/>
                <a:tab pos="762000" algn="l"/>
                <a:tab pos="8001000" algn="r"/>
              </a:tabLst>
            </a:pPr>
            <a:endParaRPr lang="en-GB"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293688" algn="l"/>
                <a:tab pos="762000" algn="l"/>
                <a:tab pos="8001000" algn="r"/>
              </a:tabLst>
            </a:pPr>
            <a:endParaRPr lang="en-GB"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293688" algn="l"/>
                <a:tab pos="762000" algn="l"/>
                <a:tab pos="8001000" algn="r"/>
              </a:tabLst>
            </a:pPr>
            <a:endParaRPr lang="en-GB"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293688" algn="l"/>
                <a:tab pos="762000" algn="l"/>
                <a:tab pos="8001000" algn="r"/>
              </a:tabLst>
            </a:pPr>
            <a:endParaRPr lang="en-GB"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293688" algn="l"/>
                <a:tab pos="762000" algn="l"/>
                <a:tab pos="8001000" algn="r"/>
              </a:tabLst>
            </a:pPr>
            <a:endParaRPr lang="de-DE"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293688" algn="l"/>
                <a:tab pos="762000" algn="l"/>
                <a:tab pos="8001000" algn="r"/>
              </a:tabLst>
            </a:pPr>
            <a:endParaRPr lang="de-DE" dirty="0" smtClean="0">
              <a:latin typeface="Verdana" pitchFamily="34" charset="0"/>
              <a:cs typeface="Verdana" pitchFamily="34" charset="0"/>
            </a:endParaRPr>
          </a:p>
        </p:txBody>
      </p:sp>
    </p:spTree>
    <p:extLst>
      <p:ext uri="{BB962C8B-B14F-4D97-AF65-F5344CB8AC3E}">
        <p14:creationId xmlns:p14="http://schemas.microsoft.com/office/powerpoint/2010/main" val="3715245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r>
              <a:rPr lang="fr-CH" sz="3200" dirty="0" err="1">
                <a:solidFill>
                  <a:srgbClr val="003399"/>
                </a:solidFill>
                <a:latin typeface="Verdana" pitchFamily="34" charset="0"/>
                <a:cs typeface="Verdana" pitchFamily="34" charset="0"/>
              </a:rPr>
              <a:t>Doc.Mobility</a:t>
            </a:r>
            <a:endParaRPr lang="en-GB" sz="3200" dirty="0" smtClean="0">
              <a:solidFill>
                <a:srgbClr val="003399"/>
              </a:solidFill>
              <a:latin typeface="Times" pitchFamily="1" charset="0"/>
              <a:cs typeface="Verdana" pitchFamily="34" charset="0"/>
            </a:endParaRPr>
          </a:p>
        </p:txBody>
      </p:sp>
      <p:sp>
        <p:nvSpPr>
          <p:cNvPr id="48131" name="Rectangle 3"/>
          <p:cNvSpPr>
            <a:spLocks noGrp="1" noChangeArrowheads="1"/>
          </p:cNvSpPr>
          <p:nvPr>
            <p:ph idx="1"/>
          </p:nvPr>
        </p:nvSpPr>
        <p:spPr/>
        <p:txBody>
          <a:bodyPr/>
          <a:lstStyle/>
          <a:p>
            <a:pPr marL="0" indent="0">
              <a:buNone/>
            </a:pPr>
            <a:r>
              <a:rPr lang="en-US" dirty="0" smtClean="0"/>
              <a:t>Fellowship </a:t>
            </a:r>
            <a:r>
              <a:rPr lang="en-US" dirty="0"/>
              <a:t>for doctoral students </a:t>
            </a:r>
            <a:r>
              <a:rPr lang="en-US" dirty="0" smtClean="0"/>
              <a:t>to go abroad lasting </a:t>
            </a:r>
            <a:r>
              <a:rPr lang="en-US" dirty="0"/>
              <a:t>between 6 and 18 months</a:t>
            </a:r>
          </a:p>
          <a:p>
            <a:r>
              <a:rPr lang="en-US" dirty="0"/>
              <a:t>Matriculation as a doctoral student for at least 12 months</a:t>
            </a:r>
          </a:p>
          <a:p>
            <a:r>
              <a:rPr lang="en-US" dirty="0"/>
              <a:t>At least 1 year working at a research institution in Switzerland (for foreign persons</a:t>
            </a:r>
            <a:r>
              <a:rPr lang="fr-CH" dirty="0"/>
              <a:t>)</a:t>
            </a:r>
          </a:p>
          <a:p>
            <a:r>
              <a:rPr lang="en-US" dirty="0" smtClean="0"/>
              <a:t>Submission </a:t>
            </a:r>
            <a:r>
              <a:rPr lang="en-US" dirty="0"/>
              <a:t>deadlines: </a:t>
            </a:r>
            <a:r>
              <a:rPr lang="en-US" b="1" dirty="0"/>
              <a:t>1 March </a:t>
            </a:r>
            <a:r>
              <a:rPr lang="en-US" dirty="0"/>
              <a:t>and </a:t>
            </a:r>
            <a:r>
              <a:rPr lang="en-US" b="1" dirty="0"/>
              <a:t>1 September</a:t>
            </a:r>
            <a:endParaRPr lang="fr-CH" dirty="0"/>
          </a:p>
          <a:p>
            <a:pPr marL="190500" indent="-190500" eaLnBrk="0" fontAlgn="base" hangingPunct="0">
              <a:lnSpc>
                <a:spcPts val="2400"/>
              </a:lnSpc>
              <a:spcAft>
                <a:spcPct val="0"/>
              </a:spcAft>
              <a:buClr>
                <a:schemeClr val="bg1"/>
              </a:buClr>
              <a:buSzPct val="75000"/>
              <a:buNone/>
              <a:tabLst>
                <a:tab pos="190500" algn="l"/>
                <a:tab pos="195263" algn="l"/>
                <a:tab pos="762000" algn="l"/>
                <a:tab pos="1433513" algn="l"/>
                <a:tab pos="1619250" algn="l"/>
                <a:tab pos="8001000" algn="r"/>
              </a:tabLst>
            </a:pPr>
            <a:endParaRPr lang="en-GB" b="1" dirty="0" smtClean="0">
              <a:latin typeface="Verdana" pitchFamily="34" charset="0"/>
              <a:cs typeface="Verdana" pitchFamily="34" charset="0"/>
            </a:endParaRPr>
          </a:p>
          <a:p>
            <a:pPr marL="190500" indent="-190500" eaLnBrk="0" fontAlgn="base" hangingPunct="0">
              <a:spcAft>
                <a:spcPct val="0"/>
              </a:spcAft>
              <a:buSzPct val="75000"/>
              <a:buNone/>
              <a:tabLst>
                <a:tab pos="190500" algn="l"/>
                <a:tab pos="195263" algn="l"/>
                <a:tab pos="762000" algn="l"/>
                <a:tab pos="1433513" algn="l"/>
                <a:tab pos="1619250" algn="l"/>
                <a:tab pos="8001000" algn="r"/>
              </a:tabLst>
            </a:pPr>
            <a:endParaRPr lang="en-GB" b="1" dirty="0" smtClean="0">
              <a:solidFill>
                <a:schemeClr val="accent2"/>
              </a:solidFill>
              <a:latin typeface="Verdana" pitchFamily="34" charset="0"/>
              <a:cs typeface="Verdana" pitchFamily="34" charset="0"/>
            </a:endParaRPr>
          </a:p>
          <a:p>
            <a:pPr marL="190500" indent="-190500" fontAlgn="base">
              <a:spcAft>
                <a:spcPct val="0"/>
              </a:spcAft>
              <a:tabLst>
                <a:tab pos="190500" algn="l"/>
                <a:tab pos="195263" algn="l"/>
                <a:tab pos="762000" algn="l"/>
                <a:tab pos="1433513" algn="l"/>
                <a:tab pos="1619250" algn="l"/>
                <a:tab pos="8001000" algn="r"/>
              </a:tabLst>
            </a:pPr>
            <a:endParaRPr lang="en-GB" dirty="0" smtClean="0">
              <a:latin typeface="Verdana" pitchFamily="34" charset="0"/>
              <a:cs typeface="Verdana" pitchFamily="34" charset="0"/>
            </a:endParaRPr>
          </a:p>
          <a:p>
            <a:pPr marL="1600200" lvl="2" indent="-419100" fontAlgn="base">
              <a:spcAft>
                <a:spcPct val="0"/>
              </a:spcAft>
              <a:buNone/>
              <a:tabLst>
                <a:tab pos="190500" algn="l"/>
                <a:tab pos="195263" algn="l"/>
                <a:tab pos="762000" algn="l"/>
                <a:tab pos="1433513" algn="l"/>
                <a:tab pos="161925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1433513" algn="l"/>
                <a:tab pos="1619250"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1433513" algn="l"/>
                <a:tab pos="161925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1433513" algn="l"/>
                <a:tab pos="1619250"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3344604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p:txBody>
          <a:bodyPr/>
          <a:lstStyle/>
          <a:p>
            <a:pPr eaLnBrk="1" hangingPunct="1"/>
            <a:r>
              <a:rPr lang="en-GB" sz="3200" dirty="0">
                <a:solidFill>
                  <a:srgbClr val="003399"/>
                </a:solidFill>
              </a:rPr>
              <a:t>Strategic goals </a:t>
            </a:r>
            <a:r>
              <a:rPr lang="de-DE" dirty="0" smtClean="0">
                <a:solidFill>
                  <a:srgbClr val="333399"/>
                </a:solidFill>
                <a:latin typeface="Verdana" pitchFamily="34" charset="0"/>
                <a:cs typeface="Verdana" pitchFamily="34" charset="0"/>
              </a:rPr>
              <a:t/>
            </a:r>
            <a:br>
              <a:rPr lang="de-DE" dirty="0" smtClean="0">
                <a:solidFill>
                  <a:srgbClr val="333399"/>
                </a:solidFill>
                <a:latin typeface="Verdana" pitchFamily="34" charset="0"/>
                <a:cs typeface="Verdana" pitchFamily="34" charset="0"/>
              </a:rPr>
            </a:br>
            <a:endParaRPr lang="de-DE" dirty="0" smtClean="0">
              <a:solidFill>
                <a:srgbClr val="333399"/>
              </a:solidFill>
              <a:latin typeface="Verdana" pitchFamily="34" charset="0"/>
              <a:cs typeface="Verdana" pitchFamily="34" charset="0"/>
            </a:endParaRPr>
          </a:p>
        </p:txBody>
      </p:sp>
      <p:sp>
        <p:nvSpPr>
          <p:cNvPr id="14339" name="Rectangle 1027"/>
          <p:cNvSpPr>
            <a:spLocks noGrp="1" noChangeArrowheads="1"/>
          </p:cNvSpPr>
          <p:nvPr>
            <p:ph type="body" idx="1"/>
          </p:nvPr>
        </p:nvSpPr>
        <p:spPr>
          <a:xfrm>
            <a:off x="2828926" y="1779588"/>
            <a:ext cx="7451725" cy="4114800"/>
          </a:xfrm>
        </p:spPr>
        <p:txBody>
          <a:bodyPr>
            <a:normAutofit fontScale="92500"/>
          </a:bodyPr>
          <a:lstStyle/>
          <a:p>
            <a:pPr marL="0" indent="0">
              <a:lnSpc>
                <a:spcPct val="110000"/>
              </a:lnSpc>
              <a:buNone/>
              <a:tabLst>
                <a:tab pos="0" algn="l"/>
                <a:tab pos="762000" algn="l"/>
                <a:tab pos="8001000" algn="r"/>
              </a:tabLst>
              <a:defRPr/>
            </a:pPr>
            <a:r>
              <a:rPr lang="en-GB" b="1" dirty="0" smtClean="0">
                <a:solidFill>
                  <a:srgbClr val="333399"/>
                </a:solidFill>
                <a:latin typeface="+mj-lt"/>
                <a:ea typeface="+mj-ea"/>
                <a:cs typeface="+mj-cs"/>
              </a:rPr>
              <a:t>To consolidate Switzerland’s pole position in research</a:t>
            </a:r>
          </a:p>
          <a:p>
            <a:pPr>
              <a:lnSpc>
                <a:spcPct val="110000"/>
              </a:lnSpc>
              <a:tabLst>
                <a:tab pos="0" algn="l"/>
                <a:tab pos="180975" algn="l"/>
                <a:tab pos="762000" algn="l"/>
                <a:tab pos="8001000" algn="r"/>
              </a:tabLst>
              <a:defRPr/>
            </a:pPr>
            <a:r>
              <a:rPr lang="en-GB" dirty="0" smtClean="0">
                <a:cs typeface="Arial" pitchFamily="34" charset="0"/>
              </a:rPr>
              <a:t>To guarantee and improve the attractiveness of Switzerland for researchers</a:t>
            </a:r>
            <a:endParaRPr lang="en-GB" dirty="0" smtClean="0">
              <a:latin typeface="Arial" pitchFamily="34" charset="0"/>
              <a:cs typeface="Arial" pitchFamily="34" charset="0"/>
            </a:endParaRPr>
          </a:p>
          <a:p>
            <a:pPr>
              <a:lnSpc>
                <a:spcPct val="110000"/>
              </a:lnSpc>
              <a:tabLst>
                <a:tab pos="0" algn="l"/>
                <a:tab pos="180975" algn="l"/>
                <a:tab pos="762000" algn="l"/>
                <a:tab pos="8001000" algn="r"/>
              </a:tabLst>
              <a:defRPr/>
            </a:pPr>
            <a:r>
              <a:rPr lang="en-GB" dirty="0"/>
              <a:t>To offer research funding in line with actual needs in the different research categories</a:t>
            </a:r>
            <a:endParaRPr lang="en-GB" dirty="0" smtClean="0">
              <a:cs typeface="Arial" pitchFamily="34" charset="0"/>
            </a:endParaRPr>
          </a:p>
          <a:p>
            <a:pPr>
              <a:lnSpc>
                <a:spcPct val="110000"/>
              </a:lnSpc>
              <a:tabLst>
                <a:tab pos="0" algn="l"/>
                <a:tab pos="180975" algn="l"/>
                <a:tab pos="762000" algn="l"/>
                <a:tab pos="8001000" algn="r"/>
              </a:tabLst>
              <a:defRPr/>
            </a:pPr>
            <a:r>
              <a:rPr lang="en-GB" dirty="0" smtClean="0">
                <a:cs typeface="Arial" pitchFamily="34" charset="0"/>
              </a:rPr>
              <a:t>To facilitate international co-operation and support competitiveness</a:t>
            </a:r>
            <a:endParaRPr lang="en-GB" dirty="0" smtClean="0">
              <a:latin typeface="Arial" pitchFamily="34" charset="0"/>
              <a:cs typeface="Arial" pitchFamily="34" charset="0"/>
            </a:endParaRPr>
          </a:p>
          <a:p>
            <a:pPr>
              <a:lnSpc>
                <a:spcPct val="110000"/>
              </a:lnSpc>
              <a:tabLst>
                <a:tab pos="0" algn="l"/>
                <a:tab pos="180975" algn="l"/>
                <a:tab pos="762000" algn="l"/>
                <a:tab pos="8001000" algn="r"/>
              </a:tabLst>
              <a:defRPr/>
            </a:pPr>
            <a:r>
              <a:rPr lang="en-GB" dirty="0" smtClean="0">
                <a:cs typeface="Times New Roman" pitchFamily="18" charset="0"/>
              </a:rPr>
              <a:t>To embed research in society</a:t>
            </a:r>
            <a:r>
              <a:rPr lang="en-GB" b="1" dirty="0" smtClean="0"/>
              <a:t> </a:t>
            </a:r>
            <a:endParaRPr lang="de-CH" dirty="0" smtClean="0"/>
          </a:p>
          <a:p>
            <a:pPr marL="0" indent="0">
              <a:buNone/>
              <a:tabLst>
                <a:tab pos="0" algn="l"/>
                <a:tab pos="762000" algn="l"/>
                <a:tab pos="8001000" algn="r"/>
              </a:tabLst>
              <a:defRPr/>
            </a:pPr>
            <a:endParaRPr lang="de-CH" dirty="0" smtClean="0">
              <a:cs typeface="Times New Roman" pitchFamily="18" charset="0"/>
            </a:endParaRPr>
          </a:p>
          <a:p>
            <a:pPr marL="0" indent="0">
              <a:tabLst>
                <a:tab pos="0" algn="l"/>
                <a:tab pos="762000" algn="l"/>
                <a:tab pos="8001000" algn="r"/>
              </a:tabLst>
              <a:defRPr/>
            </a:pPr>
            <a:endParaRPr lang="de-CH" dirty="0" smtClean="0">
              <a:cs typeface="Times New Roman" pitchFamily="18" charset="0"/>
            </a:endParaRPr>
          </a:p>
          <a:p>
            <a:pPr marL="0" indent="0">
              <a:tabLst>
                <a:tab pos="0" algn="l"/>
                <a:tab pos="762000" algn="l"/>
                <a:tab pos="8001000" algn="r"/>
              </a:tabLst>
              <a:defRPr/>
            </a:pPr>
            <a:endParaRPr lang="de-DE" dirty="0" smtClean="0"/>
          </a:p>
          <a:p>
            <a:pPr marL="1600200" lvl="2" indent="-419100">
              <a:buNone/>
              <a:tabLst>
                <a:tab pos="0" algn="l"/>
                <a:tab pos="762000" algn="l"/>
                <a:tab pos="8001000" algn="r"/>
              </a:tabLst>
              <a:defRPr/>
            </a:pPr>
            <a:endParaRPr lang="de-DE" dirty="0" smtClean="0">
              <a:solidFill>
                <a:schemeClr val="accent2"/>
              </a:solidFill>
            </a:endParaRPr>
          </a:p>
          <a:p>
            <a:pPr marL="1600200" lvl="2" indent="-419100">
              <a:buNone/>
              <a:tabLst>
                <a:tab pos="0" algn="l"/>
                <a:tab pos="762000" algn="l"/>
                <a:tab pos="8001000" algn="r"/>
              </a:tabLst>
              <a:defRPr/>
            </a:pPr>
            <a:endParaRPr lang="de-DE" b="1" dirty="0" smtClean="0">
              <a:solidFill>
                <a:schemeClr val="accent2"/>
              </a:solidFill>
            </a:endParaRPr>
          </a:p>
          <a:p>
            <a:pPr marL="1600200" lvl="2" indent="-419100">
              <a:buNone/>
              <a:tabLst>
                <a:tab pos="0" algn="l"/>
                <a:tab pos="762000" algn="l"/>
                <a:tab pos="8001000" algn="r"/>
              </a:tabLst>
              <a:defRPr/>
            </a:pPr>
            <a:endParaRPr lang="de-DE" dirty="0" smtClean="0">
              <a:solidFill>
                <a:schemeClr val="accent2"/>
              </a:solidFill>
            </a:endParaRPr>
          </a:p>
          <a:p>
            <a:pPr marL="1600200" lvl="2" indent="-419100">
              <a:buNone/>
              <a:tabLst>
                <a:tab pos="0" algn="l"/>
                <a:tab pos="762000" algn="l"/>
                <a:tab pos="8001000" algn="r"/>
              </a:tabLst>
              <a:defRPr/>
            </a:pPr>
            <a:endParaRPr lang="de-DE" dirty="0" smtClean="0">
              <a:solidFill>
                <a:schemeClr val="accent2"/>
              </a:solidFill>
            </a:endParaRPr>
          </a:p>
        </p:txBody>
      </p:sp>
    </p:spTree>
    <p:extLst>
      <p:ext uri="{BB962C8B-B14F-4D97-AF65-F5344CB8AC3E}">
        <p14:creationId xmlns:p14="http://schemas.microsoft.com/office/powerpoint/2010/main" val="411147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2"/>
          <p:cNvSpPr>
            <a:spLocks noGrp="1"/>
          </p:cNvSpPr>
          <p:nvPr>
            <p:ph type="title"/>
          </p:nvPr>
        </p:nvSpPr>
        <p:spPr/>
        <p:txBody>
          <a:bodyPr>
            <a:normAutofit/>
          </a:bodyPr>
          <a:lstStyle/>
          <a:p>
            <a:r>
              <a:rPr lang="de-CH" sz="3200" dirty="0" smtClean="0">
                <a:solidFill>
                  <a:srgbClr val="003399"/>
                </a:solidFill>
                <a:latin typeface="Verdana" pitchFamily="-112" charset="0"/>
                <a:ea typeface="ヒラギノ角ゴ Pro W3" pitchFamily="-112" charset="-128"/>
                <a:cs typeface="Verdana" pitchFamily="-112" charset="0"/>
              </a:rPr>
              <a:t>Early </a:t>
            </a:r>
            <a:r>
              <a:rPr lang="de-CH" sz="3200" dirty="0" err="1" smtClean="0">
                <a:solidFill>
                  <a:srgbClr val="003399"/>
                </a:solidFill>
                <a:latin typeface="Verdana" pitchFamily="-112" charset="0"/>
                <a:ea typeface="ヒラギノ角ゴ Pro W3" pitchFamily="-112" charset="-128"/>
                <a:cs typeface="Verdana" pitchFamily="-112" charset="0"/>
              </a:rPr>
              <a:t>Postdoc.Mobility</a:t>
            </a:r>
            <a:endParaRPr lang="de-CH" sz="3200" dirty="0" smtClean="0">
              <a:solidFill>
                <a:srgbClr val="003399"/>
              </a:solidFill>
              <a:latin typeface="Verdana" pitchFamily="-112" charset="0"/>
              <a:ea typeface="ヒラギノ角ゴ Pro W3" pitchFamily="-112" charset="-128"/>
              <a:cs typeface="Verdana" pitchFamily="-112" charset="0"/>
            </a:endParaRPr>
          </a:p>
        </p:txBody>
      </p:sp>
      <p:sp>
        <p:nvSpPr>
          <p:cNvPr id="3" name="Espace réservé du contenu 2"/>
          <p:cNvSpPr>
            <a:spLocks noGrp="1"/>
          </p:cNvSpPr>
          <p:nvPr>
            <p:ph idx="1"/>
          </p:nvPr>
        </p:nvSpPr>
        <p:spPr/>
        <p:txBody>
          <a:bodyPr>
            <a:normAutofit/>
          </a:bodyPr>
          <a:lstStyle/>
          <a:p>
            <a:pPr marL="0" indent="0">
              <a:buNone/>
            </a:pPr>
            <a:r>
              <a:rPr lang="en-US" sz="2000" dirty="0" smtClean="0"/>
              <a:t>Fellowships </a:t>
            </a:r>
            <a:r>
              <a:rPr lang="en-US" sz="2000" dirty="0"/>
              <a:t>lasting 18 months for postdocs starting their </a:t>
            </a:r>
            <a:r>
              <a:rPr lang="en-US" sz="2000" dirty="0" smtClean="0"/>
              <a:t>careers and wanting to go abroad</a:t>
            </a:r>
          </a:p>
          <a:p>
            <a:pPr marL="0" indent="0">
              <a:buNone/>
            </a:pPr>
            <a:endParaRPr lang="en-US" sz="2000" dirty="0"/>
          </a:p>
          <a:p>
            <a:r>
              <a:rPr lang="en-US" sz="2000" dirty="0" smtClean="0"/>
              <a:t>Submission </a:t>
            </a:r>
            <a:r>
              <a:rPr lang="en-US" sz="2000" dirty="0"/>
              <a:t>up to </a:t>
            </a:r>
            <a:r>
              <a:rPr lang="en-US" sz="2000" dirty="0" smtClean="0"/>
              <a:t>9 </a:t>
            </a:r>
            <a:r>
              <a:rPr lang="en-US" sz="2000" dirty="0"/>
              <a:t>months before and up to 2 years after </a:t>
            </a:r>
            <a:r>
              <a:rPr lang="en-US" sz="2000" dirty="0" smtClean="0"/>
              <a:t>the </a:t>
            </a:r>
            <a:r>
              <a:rPr lang="fr-CH" sz="2000" dirty="0" smtClean="0"/>
              <a:t>doctoral </a:t>
            </a:r>
            <a:r>
              <a:rPr lang="fr-CH" sz="2000" dirty="0"/>
              <a:t>exam</a:t>
            </a:r>
          </a:p>
          <a:p>
            <a:r>
              <a:rPr lang="en-US" sz="2000" dirty="0" smtClean="0"/>
              <a:t>For </a:t>
            </a:r>
            <a:r>
              <a:rPr lang="en-US" sz="2000" dirty="0"/>
              <a:t>medical researchers: submission up to 6 years after the </a:t>
            </a:r>
            <a:r>
              <a:rPr lang="en-US" sz="2000" dirty="0" smtClean="0"/>
              <a:t>state </a:t>
            </a:r>
            <a:r>
              <a:rPr lang="fr-CH" sz="2000" dirty="0" err="1" smtClean="0"/>
              <a:t>examination</a:t>
            </a:r>
            <a:endParaRPr lang="fr-CH" sz="2000" dirty="0"/>
          </a:p>
          <a:p>
            <a:r>
              <a:rPr lang="en-GB" sz="2000" dirty="0"/>
              <a:t>At least 3 years working at a research institution in Switzerland (for foreign persons)</a:t>
            </a:r>
          </a:p>
          <a:p>
            <a:r>
              <a:rPr lang="en-US" sz="2000" dirty="0" smtClean="0"/>
              <a:t>Submission </a:t>
            </a:r>
            <a:r>
              <a:rPr lang="en-US" sz="2000" dirty="0"/>
              <a:t>deadlines: </a:t>
            </a:r>
            <a:r>
              <a:rPr lang="en-US" sz="2000" b="1" dirty="0"/>
              <a:t>1 March </a:t>
            </a:r>
            <a:r>
              <a:rPr lang="en-US" sz="2000" dirty="0"/>
              <a:t>and </a:t>
            </a:r>
            <a:r>
              <a:rPr lang="en-US" sz="2000" b="1" dirty="0"/>
              <a:t>1 September</a:t>
            </a:r>
            <a:endParaRPr lang="fr-CH" sz="2000" dirty="0"/>
          </a:p>
        </p:txBody>
      </p:sp>
    </p:spTree>
    <p:extLst>
      <p:ext uri="{BB962C8B-B14F-4D97-AF65-F5344CB8AC3E}">
        <p14:creationId xmlns:p14="http://schemas.microsoft.com/office/powerpoint/2010/main" val="2606122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744435" y="438603"/>
            <a:ext cx="7571014" cy="1177925"/>
          </a:xfrm>
        </p:spPr>
        <p:txBody>
          <a:bodyPr>
            <a:normAutofit/>
          </a:bodyPr>
          <a:lstStyle/>
          <a:p>
            <a:r>
              <a:rPr lang="en-GB" sz="3200" dirty="0" smtClean="0">
                <a:solidFill>
                  <a:srgbClr val="003399"/>
                </a:solidFill>
                <a:latin typeface="Verdana" pitchFamily="34" charset="0"/>
                <a:cs typeface="Verdana" pitchFamily="34" charset="0"/>
              </a:rPr>
              <a:t>Advanced </a:t>
            </a:r>
            <a:r>
              <a:rPr lang="en-GB" sz="3200" dirty="0" err="1" smtClean="0">
                <a:solidFill>
                  <a:srgbClr val="003399"/>
                </a:solidFill>
                <a:latin typeface="Verdana" pitchFamily="34" charset="0"/>
                <a:cs typeface="Verdana" pitchFamily="34" charset="0"/>
              </a:rPr>
              <a:t>Postdoc.Mobility</a:t>
            </a:r>
            <a:endParaRPr lang="en-GB" sz="3200" dirty="0" smtClean="0">
              <a:solidFill>
                <a:srgbClr val="003399"/>
              </a:solidFill>
              <a:latin typeface="Verdana" pitchFamily="34" charset="0"/>
              <a:cs typeface="Verdana" pitchFamily="34" charset="0"/>
            </a:endParaRPr>
          </a:p>
        </p:txBody>
      </p:sp>
      <p:sp>
        <p:nvSpPr>
          <p:cNvPr id="49155" name="Rectangle 3"/>
          <p:cNvSpPr>
            <a:spLocks noGrp="1" noChangeArrowheads="1"/>
          </p:cNvSpPr>
          <p:nvPr>
            <p:ph idx="1"/>
          </p:nvPr>
        </p:nvSpPr>
        <p:spPr/>
        <p:txBody>
          <a:bodyPr>
            <a:normAutofit/>
          </a:bodyPr>
          <a:lstStyle/>
          <a:p>
            <a:pPr marL="0" indent="0">
              <a:buNone/>
            </a:pPr>
            <a:r>
              <a:rPr lang="en-US" sz="2000" dirty="0" smtClean="0">
                <a:latin typeface="Calibri "/>
              </a:rPr>
              <a:t>Fellowships </a:t>
            </a:r>
            <a:r>
              <a:rPr lang="en-US" sz="2000" dirty="0">
                <a:latin typeface="Calibri "/>
              </a:rPr>
              <a:t>for advanced postdocs </a:t>
            </a:r>
            <a:r>
              <a:rPr lang="en-US" sz="2000" dirty="0" smtClean="0">
                <a:latin typeface="Calibri "/>
              </a:rPr>
              <a:t>abroad lasting </a:t>
            </a:r>
            <a:r>
              <a:rPr lang="en-US" sz="2000" dirty="0">
                <a:latin typeface="Calibri "/>
              </a:rPr>
              <a:t>between 12 and 36 </a:t>
            </a:r>
            <a:r>
              <a:rPr lang="en-US" sz="2000" dirty="0" smtClean="0">
                <a:latin typeface="Calibri "/>
              </a:rPr>
              <a:t>months with a return option to Switzerland for a duration of 3 to 12 months</a:t>
            </a:r>
          </a:p>
          <a:p>
            <a:pPr marL="0" indent="0">
              <a:buNone/>
            </a:pPr>
            <a:endParaRPr lang="en-US" sz="2000" dirty="0">
              <a:latin typeface="Calibri "/>
            </a:endParaRPr>
          </a:p>
          <a:p>
            <a:r>
              <a:rPr lang="en-US" sz="2000" dirty="0" smtClean="0">
                <a:latin typeface="Calibri "/>
              </a:rPr>
              <a:t>Doctorate and research </a:t>
            </a:r>
            <a:r>
              <a:rPr lang="en-US" sz="2000" dirty="0">
                <a:latin typeface="Calibri "/>
              </a:rPr>
              <a:t>experience of at least 1 year at postdoctoral level</a:t>
            </a:r>
          </a:p>
          <a:p>
            <a:r>
              <a:rPr lang="en-US" sz="2000" dirty="0">
                <a:latin typeface="Calibri "/>
              </a:rPr>
              <a:t>At least 3 years of research activity in Switzerland (for foreign </a:t>
            </a:r>
            <a:r>
              <a:rPr lang="en-US" sz="2000" dirty="0" smtClean="0">
                <a:latin typeface="Calibri "/>
              </a:rPr>
              <a:t>applicants</a:t>
            </a:r>
            <a:r>
              <a:rPr lang="fr-CH" sz="2000" dirty="0" smtClean="0">
                <a:latin typeface="Calibri "/>
              </a:rPr>
              <a:t>)</a:t>
            </a:r>
            <a:endParaRPr lang="fr-CH" sz="2000" dirty="0">
              <a:latin typeface="Calibri "/>
            </a:endParaRPr>
          </a:p>
          <a:p>
            <a:r>
              <a:rPr lang="en-US" sz="2000" dirty="0" smtClean="0">
                <a:latin typeface="Calibri "/>
              </a:rPr>
              <a:t>Submission </a:t>
            </a:r>
            <a:r>
              <a:rPr lang="en-US" sz="2000" dirty="0">
                <a:latin typeface="Calibri "/>
              </a:rPr>
              <a:t>up to 5 years (benchmark) after the doctoral </a:t>
            </a:r>
            <a:r>
              <a:rPr lang="en-US" sz="2000" dirty="0" smtClean="0">
                <a:latin typeface="Calibri "/>
              </a:rPr>
              <a:t>exam (for </a:t>
            </a:r>
            <a:r>
              <a:rPr lang="en-US" sz="2000" dirty="0">
                <a:latin typeface="Calibri "/>
              </a:rPr>
              <a:t>medical researchers: </a:t>
            </a:r>
            <a:r>
              <a:rPr lang="en-US" sz="2000" dirty="0" smtClean="0">
                <a:latin typeface="Calibri "/>
              </a:rPr>
              <a:t>no later than </a:t>
            </a:r>
            <a:r>
              <a:rPr lang="en-US" sz="2000" dirty="0">
                <a:latin typeface="Calibri "/>
              </a:rPr>
              <a:t>9 years </a:t>
            </a:r>
            <a:r>
              <a:rPr lang="en-US" sz="2000" dirty="0" smtClean="0">
                <a:latin typeface="Calibri "/>
              </a:rPr>
              <a:t>and at </a:t>
            </a:r>
            <a:r>
              <a:rPr lang="en-US" sz="2000" dirty="0">
                <a:latin typeface="Calibri "/>
              </a:rPr>
              <a:t>least 3 years of clinical activity after </a:t>
            </a:r>
            <a:r>
              <a:rPr lang="en-US" sz="2000" dirty="0" smtClean="0">
                <a:latin typeface="Calibri "/>
              </a:rPr>
              <a:t>state </a:t>
            </a:r>
            <a:r>
              <a:rPr lang="fr-CH" sz="2000" dirty="0" err="1" smtClean="0">
                <a:latin typeface="Calibri "/>
              </a:rPr>
              <a:t>examination</a:t>
            </a:r>
            <a:r>
              <a:rPr lang="fr-CH" sz="2000" dirty="0" smtClean="0">
                <a:latin typeface="Calibri "/>
              </a:rPr>
              <a:t>)</a:t>
            </a:r>
            <a:endParaRPr lang="fr-CH" sz="2000" dirty="0">
              <a:latin typeface="Calibri "/>
            </a:endParaRPr>
          </a:p>
          <a:p>
            <a:r>
              <a:rPr lang="en-US" sz="2000" dirty="0" smtClean="0">
                <a:latin typeface="Calibri "/>
              </a:rPr>
              <a:t>Submission </a:t>
            </a:r>
            <a:r>
              <a:rPr lang="en-US" sz="2000" dirty="0">
                <a:latin typeface="Calibri "/>
              </a:rPr>
              <a:t>deadlines: </a:t>
            </a:r>
            <a:r>
              <a:rPr lang="en-US" sz="2000" b="1" dirty="0">
                <a:latin typeface="Calibri "/>
              </a:rPr>
              <a:t>1 February </a:t>
            </a:r>
            <a:r>
              <a:rPr lang="en-US" sz="2000" dirty="0">
                <a:latin typeface="Calibri "/>
              </a:rPr>
              <a:t>and </a:t>
            </a:r>
            <a:r>
              <a:rPr lang="en-US" sz="2000" b="1" dirty="0">
                <a:latin typeface="Calibri "/>
              </a:rPr>
              <a:t>1 August</a:t>
            </a:r>
            <a:endParaRPr lang="en-GB" sz="2000" dirty="0" smtClean="0">
              <a:solidFill>
                <a:schemeClr val="accent2"/>
              </a:solidFill>
              <a:latin typeface="Calibri "/>
              <a:cs typeface="Verdana" pitchFamily="34" charset="0"/>
            </a:endParaRPr>
          </a:p>
          <a:p>
            <a:pPr marL="1600200" lvl="2" indent="-419100" fontAlgn="base">
              <a:spcAft>
                <a:spcPct val="0"/>
              </a:spcAft>
              <a:buNone/>
              <a:tabLst>
                <a:tab pos="190500" algn="l"/>
                <a:tab pos="195263" algn="l"/>
                <a:tab pos="762000" algn="l"/>
                <a:tab pos="1246188"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1246188"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1246188"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3132174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115786" y="912132"/>
            <a:ext cx="9938657" cy="712561"/>
          </a:xfrm>
        </p:spPr>
        <p:txBody>
          <a:bodyPr>
            <a:normAutofit fontScale="90000"/>
          </a:bodyPr>
          <a:lstStyle/>
          <a:p>
            <a:r>
              <a:rPr lang="en-GB" sz="3600" dirty="0" err="1" smtClean="0">
                <a:solidFill>
                  <a:srgbClr val="003399"/>
                </a:solidFill>
                <a:latin typeface="Verdana" pitchFamily="34" charset="0"/>
                <a:cs typeface="Verdana" pitchFamily="34" charset="0"/>
              </a:rPr>
              <a:t>Ambizione</a:t>
            </a:r>
            <a:r>
              <a:rPr lang="en-GB" sz="3600" dirty="0" smtClean="0">
                <a:solidFill>
                  <a:srgbClr val="003399"/>
                </a:solidFill>
                <a:latin typeface="Verdana" pitchFamily="34" charset="0"/>
                <a:cs typeface="Verdana" pitchFamily="34" charset="0"/>
              </a:rPr>
              <a:t>, </a:t>
            </a:r>
            <a:r>
              <a:rPr lang="en-GB" sz="3600" dirty="0" err="1" smtClean="0">
                <a:solidFill>
                  <a:srgbClr val="003399"/>
                </a:solidFill>
                <a:latin typeface="Verdana" pitchFamily="34" charset="0"/>
                <a:cs typeface="Verdana" pitchFamily="34" charset="0"/>
              </a:rPr>
              <a:t>Ambizione</a:t>
            </a:r>
            <a:r>
              <a:rPr lang="en-GB" sz="3600" dirty="0" smtClean="0">
                <a:solidFill>
                  <a:srgbClr val="003399"/>
                </a:solidFill>
                <a:latin typeface="Verdana" pitchFamily="34" charset="0"/>
                <a:cs typeface="Verdana" pitchFamily="34" charset="0"/>
              </a:rPr>
              <a:t>-PROSPER/SCORE </a:t>
            </a:r>
            <a:r>
              <a:rPr lang="en-GB" dirty="0" smtClean="0">
                <a:latin typeface="Verdana" pitchFamily="34" charset="0"/>
                <a:cs typeface="Verdana" pitchFamily="34" charset="0"/>
              </a:rPr>
              <a:t/>
            </a:r>
            <a:br>
              <a:rPr lang="en-GB" dirty="0" smtClean="0">
                <a:latin typeface="Verdana" pitchFamily="34" charset="0"/>
                <a:cs typeface="Verdana" pitchFamily="34" charset="0"/>
              </a:rPr>
            </a:br>
            <a:r>
              <a:rPr lang="en-GB" dirty="0" smtClean="0">
                <a:latin typeface="Verdana" pitchFamily="34" charset="0"/>
                <a:cs typeface="Verdana" pitchFamily="34" charset="0"/>
              </a:rPr>
              <a:t/>
            </a:r>
            <a:br>
              <a:rPr lang="en-GB" dirty="0" smtClean="0">
                <a:latin typeface="Verdana" pitchFamily="34" charset="0"/>
                <a:cs typeface="Verdana" pitchFamily="34" charset="0"/>
              </a:rPr>
            </a:br>
            <a:endParaRPr lang="en-GB" dirty="0" smtClean="0">
              <a:latin typeface="Verdana" pitchFamily="34" charset="0"/>
              <a:cs typeface="Verdana" pitchFamily="34" charset="0"/>
            </a:endParaRPr>
          </a:p>
        </p:txBody>
      </p:sp>
      <p:sp>
        <p:nvSpPr>
          <p:cNvPr id="51203" name="Rectangle 3"/>
          <p:cNvSpPr>
            <a:spLocks noGrp="1" noChangeArrowheads="1"/>
          </p:cNvSpPr>
          <p:nvPr>
            <p:ph type="body" idx="1"/>
          </p:nvPr>
        </p:nvSpPr>
        <p:spPr>
          <a:xfrm>
            <a:off x="1953987" y="1519238"/>
            <a:ext cx="7432675" cy="4614862"/>
          </a:xfrm>
        </p:spPr>
        <p:txBody>
          <a:bodyPr>
            <a:normAutofit fontScale="92500" lnSpcReduction="20000"/>
          </a:bodyPr>
          <a:lstStyle/>
          <a:p>
            <a:pPr marL="0" indent="0" fontAlgn="base">
              <a:spcAft>
                <a:spcPct val="0"/>
              </a:spcAft>
              <a:buNone/>
              <a:tabLst>
                <a:tab pos="190500" algn="l"/>
                <a:tab pos="195263" algn="l"/>
                <a:tab pos="762000" algn="l"/>
                <a:tab pos="8001000" algn="r"/>
              </a:tabLst>
            </a:pPr>
            <a:r>
              <a:rPr lang="en-GB" sz="2600" dirty="0">
                <a:cs typeface="Verdana" pitchFamily="34" charset="0"/>
              </a:rPr>
              <a:t>Research in </a:t>
            </a:r>
            <a:r>
              <a:rPr lang="en-GB" sz="2600" dirty="0" smtClean="0">
                <a:cs typeface="Verdana" pitchFamily="34" charset="0"/>
              </a:rPr>
              <a:t>Switzerland:</a:t>
            </a:r>
            <a:r>
              <a:rPr lang="en-GB" sz="2600" dirty="0" smtClean="0">
                <a:solidFill>
                  <a:srgbClr val="FF3300"/>
                </a:solidFill>
                <a:cs typeface="Verdana" pitchFamily="34" charset="0"/>
              </a:rPr>
              <a:t> </a:t>
            </a:r>
            <a:r>
              <a:rPr lang="en-GB" sz="2600" dirty="0" smtClean="0">
                <a:cs typeface="Verdana" pitchFamily="34" charset="0"/>
              </a:rPr>
              <a:t>returning or incoming</a:t>
            </a:r>
            <a:endParaRPr lang="en-GB" sz="2600" dirty="0">
              <a:cs typeface="Verdana" pitchFamily="34" charset="0"/>
            </a:endParaRPr>
          </a:p>
          <a:p>
            <a:pPr fontAlgn="base">
              <a:spcAft>
                <a:spcPct val="0"/>
              </a:spcAft>
              <a:tabLst>
                <a:tab pos="190500" algn="l"/>
                <a:tab pos="195263" algn="l"/>
                <a:tab pos="762000" algn="l"/>
                <a:tab pos="8001000" algn="r"/>
              </a:tabLst>
            </a:pPr>
            <a:r>
              <a:rPr lang="en-GB" sz="2600" dirty="0" smtClean="0">
                <a:cs typeface="Verdana" pitchFamily="34" charset="0"/>
              </a:rPr>
              <a:t>Generally up to 5 years’ </a:t>
            </a:r>
            <a:r>
              <a:rPr lang="en-GB" sz="2600" dirty="0">
                <a:cs typeface="Verdana" pitchFamily="34" charset="0"/>
              </a:rPr>
              <a:t>research experience after PhD</a:t>
            </a:r>
          </a:p>
          <a:p>
            <a:pPr fontAlgn="base">
              <a:spcAft>
                <a:spcPct val="0"/>
              </a:spcAft>
              <a:tabLst>
                <a:tab pos="190500" algn="l"/>
                <a:tab pos="195263" algn="l"/>
                <a:tab pos="762000" algn="l"/>
                <a:tab pos="8001000" algn="r"/>
              </a:tabLst>
            </a:pPr>
            <a:r>
              <a:rPr lang="en-GB" sz="2600" dirty="0">
                <a:cs typeface="Verdana" pitchFamily="34" charset="0"/>
              </a:rPr>
              <a:t>For medical practitioners: at least 3 years of clinical activity since graduation. </a:t>
            </a:r>
            <a:r>
              <a:rPr lang="en-GB" sz="2600" dirty="0" smtClean="0">
                <a:cs typeface="Verdana" pitchFamily="34" charset="0"/>
              </a:rPr>
              <a:t>Application </a:t>
            </a:r>
            <a:r>
              <a:rPr lang="en-GB" sz="2600" dirty="0">
                <a:cs typeface="Verdana" pitchFamily="34" charset="0"/>
              </a:rPr>
              <a:t>must </a:t>
            </a:r>
            <a:r>
              <a:rPr lang="en-GB" sz="2600" dirty="0" smtClean="0">
                <a:cs typeface="Verdana" pitchFamily="34" charset="0"/>
              </a:rPr>
              <a:t>generally be </a:t>
            </a:r>
            <a:r>
              <a:rPr lang="en-GB" sz="2600" dirty="0">
                <a:cs typeface="Verdana" pitchFamily="34" charset="0"/>
              </a:rPr>
              <a:t>submitted </a:t>
            </a:r>
            <a:r>
              <a:rPr lang="en-GB" sz="2600" dirty="0" smtClean="0">
                <a:cs typeface="Verdana" pitchFamily="34" charset="0"/>
              </a:rPr>
              <a:t>up to 9 </a:t>
            </a:r>
            <a:r>
              <a:rPr lang="en-GB" sz="2600" dirty="0">
                <a:cs typeface="Verdana" pitchFamily="34" charset="0"/>
              </a:rPr>
              <a:t>years after obtaining medical licence (state examination).</a:t>
            </a:r>
            <a:endParaRPr lang="de-CH" sz="2600" dirty="0">
              <a:cs typeface="Verdana" pitchFamily="34" charset="0"/>
            </a:endParaRPr>
          </a:p>
          <a:p>
            <a:pPr fontAlgn="base">
              <a:spcAft>
                <a:spcPct val="0"/>
              </a:spcAft>
              <a:tabLst>
                <a:tab pos="190500" algn="l"/>
                <a:tab pos="195263" algn="l"/>
                <a:tab pos="762000" algn="l"/>
                <a:tab pos="8001000" algn="r"/>
              </a:tabLst>
            </a:pPr>
            <a:r>
              <a:rPr lang="en-GB" sz="2600" dirty="0">
                <a:cs typeface="Times New Roman" pitchFamily="18" charset="0"/>
                <a:sym typeface="Symbol" pitchFamily="18" charset="2"/>
              </a:rPr>
              <a:t>Research stay of at least 12 months in an institution other than </a:t>
            </a:r>
            <a:r>
              <a:rPr lang="en-GB" sz="2600" dirty="0">
                <a:cs typeface="Verdana" pitchFamily="34" charset="0"/>
              </a:rPr>
              <a:t>where the candidate obtained the doctorate</a:t>
            </a:r>
            <a:endParaRPr lang="en-GB" sz="2600" dirty="0">
              <a:solidFill>
                <a:srgbClr val="FF3300"/>
              </a:solidFill>
              <a:cs typeface="Times New Roman" pitchFamily="18" charset="0"/>
              <a:sym typeface="Symbol" pitchFamily="18" charset="2"/>
            </a:endParaRPr>
          </a:p>
          <a:p>
            <a:pPr fontAlgn="base">
              <a:spcAft>
                <a:spcPct val="0"/>
              </a:spcAft>
              <a:tabLst>
                <a:tab pos="190500" algn="l"/>
                <a:tab pos="195263" algn="l"/>
                <a:tab pos="762000" algn="l"/>
                <a:tab pos="8001000" algn="r"/>
              </a:tabLst>
            </a:pPr>
            <a:r>
              <a:rPr lang="en-GB" sz="2600" dirty="0">
                <a:cs typeface="Verdana" pitchFamily="34" charset="0"/>
              </a:rPr>
              <a:t>The host institution grants appropriate support to the research costs</a:t>
            </a:r>
          </a:p>
          <a:p>
            <a:pPr fontAlgn="base">
              <a:spcAft>
                <a:spcPct val="0"/>
              </a:spcAft>
              <a:tabLst>
                <a:tab pos="190500" algn="l"/>
                <a:tab pos="195263" algn="l"/>
                <a:tab pos="762000" algn="l"/>
                <a:tab pos="8001000" algn="r"/>
              </a:tabLst>
            </a:pPr>
            <a:r>
              <a:rPr lang="en-GB" sz="2600" dirty="0">
                <a:cs typeface="Verdana" pitchFamily="34" charset="0"/>
              </a:rPr>
              <a:t>Own salary, </a:t>
            </a:r>
            <a:r>
              <a:rPr lang="en-GB" sz="2600" dirty="0">
                <a:cs typeface="Times New Roman" pitchFamily="18" charset="0"/>
              </a:rPr>
              <a:t>project funding, personnel, possibly doctoral candidate</a:t>
            </a:r>
            <a:endParaRPr lang="en-GB" sz="2600" dirty="0">
              <a:cs typeface="Verdana" pitchFamily="34" charset="0"/>
            </a:endParaRPr>
          </a:p>
          <a:p>
            <a:pPr fontAlgn="base">
              <a:spcAft>
                <a:spcPct val="0"/>
              </a:spcAft>
              <a:tabLst>
                <a:tab pos="190500" algn="l"/>
                <a:tab pos="195263" algn="l"/>
                <a:tab pos="762000" algn="l"/>
                <a:tab pos="8001000" algn="r"/>
              </a:tabLst>
            </a:pPr>
            <a:r>
              <a:rPr lang="en-GB" sz="2600" dirty="0">
                <a:cs typeface="Verdana" pitchFamily="34" charset="0"/>
              </a:rPr>
              <a:t>Duration: 3 years</a:t>
            </a:r>
            <a:r>
              <a:rPr lang="en-GB" sz="2600" dirty="0">
                <a:solidFill>
                  <a:srgbClr val="FF3300"/>
                </a:solidFill>
                <a:cs typeface="Verdana" pitchFamily="34" charset="0"/>
              </a:rPr>
              <a:t> </a:t>
            </a:r>
            <a:r>
              <a:rPr lang="en-GB" sz="2600" dirty="0">
                <a:cs typeface="Verdana" pitchFamily="34" charset="0"/>
              </a:rPr>
              <a:t>(generally no extension)</a:t>
            </a:r>
          </a:p>
          <a:p>
            <a:pPr marL="190500" indent="-190500" fontAlgn="base">
              <a:spcAft>
                <a:spcPct val="0"/>
              </a:spcAft>
              <a:buFont typeface="Times" pitchFamily="1" charset="0"/>
              <a:buChar char="_"/>
              <a:tabLst>
                <a:tab pos="190500" algn="l"/>
                <a:tab pos="195263" algn="l"/>
                <a:tab pos="762000" algn="l"/>
                <a:tab pos="8001000" algn="r"/>
              </a:tabLst>
            </a:pPr>
            <a:endParaRPr lang="en-GB" dirty="0" smtClean="0">
              <a:latin typeface="Verdana" pitchFamily="34" charset="0"/>
              <a:cs typeface="Verdana" pitchFamily="34" charset="0"/>
            </a:endParaRPr>
          </a:p>
          <a:p>
            <a:pPr marL="190500" indent="-190500" fontAlgn="base">
              <a:spcAft>
                <a:spcPct val="0"/>
              </a:spcAft>
              <a:buFont typeface="Times" pitchFamily="1" charset="0"/>
              <a:buChar char="_"/>
              <a:tabLst>
                <a:tab pos="190500" algn="l"/>
                <a:tab pos="195263" algn="l"/>
                <a:tab pos="762000" algn="l"/>
                <a:tab pos="8001000" algn="r"/>
              </a:tabLst>
            </a:pPr>
            <a:endParaRPr lang="en-GB" dirty="0" smtClean="0">
              <a:solidFill>
                <a:srgbClr val="FF3300"/>
              </a:solidFill>
              <a:latin typeface="Verdana" pitchFamily="34" charset="0"/>
              <a:cs typeface="Verdana" pitchFamily="34" charset="0"/>
            </a:endParaRPr>
          </a:p>
        </p:txBody>
      </p:sp>
    </p:spTree>
    <p:extLst>
      <p:ext uri="{BB962C8B-B14F-4D97-AF65-F5344CB8AC3E}">
        <p14:creationId xmlns:p14="http://schemas.microsoft.com/office/powerpoint/2010/main" val="206507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838200" y="708025"/>
            <a:ext cx="10069286" cy="835025"/>
          </a:xfrm>
        </p:spPr>
        <p:txBody>
          <a:bodyPr>
            <a:normAutofit fontScale="90000"/>
          </a:bodyPr>
          <a:lstStyle/>
          <a:p>
            <a:r>
              <a:rPr lang="en-GB" sz="3200" dirty="0" smtClean="0">
                <a:solidFill>
                  <a:srgbClr val="003399"/>
                </a:solidFill>
                <a:latin typeface="Verdana" pitchFamily="34" charset="0"/>
                <a:cs typeface="Verdana" pitchFamily="34" charset="0"/>
              </a:rPr>
              <a:t>SNSF Professorships</a:t>
            </a:r>
            <a:r>
              <a:rPr lang="en-GB" dirty="0" smtClean="0">
                <a:latin typeface="Verdana" pitchFamily="34" charset="0"/>
                <a:cs typeface="Verdana" pitchFamily="34" charset="0"/>
              </a:rPr>
              <a:t/>
            </a:r>
            <a:br>
              <a:rPr lang="en-GB" dirty="0" smtClean="0">
                <a:latin typeface="Verdana" pitchFamily="34" charset="0"/>
                <a:cs typeface="Verdana" pitchFamily="34" charset="0"/>
              </a:rPr>
            </a:br>
            <a:endParaRPr lang="en-GB" dirty="0" smtClean="0">
              <a:latin typeface="Verdana" pitchFamily="34" charset="0"/>
              <a:cs typeface="Verdana" pitchFamily="34" charset="0"/>
            </a:endParaRPr>
          </a:p>
        </p:txBody>
      </p:sp>
      <p:sp>
        <p:nvSpPr>
          <p:cNvPr id="52227" name="Rectangle 3"/>
          <p:cNvSpPr>
            <a:spLocks noGrp="1" noChangeArrowheads="1"/>
          </p:cNvSpPr>
          <p:nvPr>
            <p:ph type="body" idx="1"/>
          </p:nvPr>
        </p:nvSpPr>
        <p:spPr/>
        <p:txBody>
          <a:bodyPr/>
          <a:lstStyle/>
          <a:p>
            <a:pPr marL="0" indent="0" fontAlgn="base">
              <a:spcAft>
                <a:spcPct val="0"/>
              </a:spcAft>
              <a:buNone/>
              <a:tabLst>
                <a:tab pos="190500" algn="l"/>
                <a:tab pos="195263" algn="l"/>
                <a:tab pos="762000" algn="l"/>
                <a:tab pos="8001000" algn="r"/>
              </a:tabLst>
            </a:pPr>
            <a:r>
              <a:rPr lang="en-GB" sz="2000" dirty="0" smtClean="0">
                <a:cs typeface="Verdana" pitchFamily="34" charset="0"/>
              </a:rPr>
              <a:t>Enables researchers to establish their own teams for the realisation of a research project</a:t>
            </a:r>
          </a:p>
          <a:p>
            <a:pPr marL="0" indent="0" fontAlgn="base">
              <a:spcAft>
                <a:spcPct val="0"/>
              </a:spcAft>
              <a:buNone/>
              <a:tabLst>
                <a:tab pos="190500" algn="l"/>
                <a:tab pos="195263" algn="l"/>
                <a:tab pos="762000" algn="l"/>
                <a:tab pos="8001000" algn="r"/>
              </a:tabLst>
            </a:pPr>
            <a:endParaRPr lang="en-GB" sz="2000" dirty="0" smtClean="0">
              <a:cs typeface="Verdana" pitchFamily="34" charset="0"/>
            </a:endParaRPr>
          </a:p>
          <a:p>
            <a:pPr fontAlgn="base">
              <a:spcAft>
                <a:spcPct val="0"/>
              </a:spcAft>
              <a:tabLst>
                <a:tab pos="190500" algn="l"/>
                <a:tab pos="195263" algn="l"/>
                <a:tab pos="762000" algn="l"/>
                <a:tab pos="8001000" algn="r"/>
              </a:tabLst>
            </a:pPr>
            <a:r>
              <a:rPr lang="en-GB" sz="2000" dirty="0" smtClean="0">
                <a:cs typeface="Verdana" pitchFamily="34" charset="0"/>
              </a:rPr>
              <a:t>Academic age: 2–9 years research experience after PhD </a:t>
            </a:r>
          </a:p>
          <a:p>
            <a:pPr fontAlgn="base">
              <a:spcAft>
                <a:spcPct val="0"/>
              </a:spcAft>
              <a:tabLst>
                <a:tab pos="190500" algn="l"/>
                <a:tab pos="195263" algn="l"/>
                <a:tab pos="762000" algn="l"/>
                <a:tab pos="8001000" algn="r"/>
              </a:tabLst>
            </a:pPr>
            <a:r>
              <a:rPr lang="en-GB" sz="2000" dirty="0">
                <a:cs typeface="Verdana" pitchFamily="34" charset="0"/>
              </a:rPr>
              <a:t>Allowance max. CHF 1</a:t>
            </a:r>
            <a:r>
              <a:rPr lang="en-US" sz="2000" dirty="0">
                <a:cs typeface="Verdana" pitchFamily="34" charset="0"/>
              </a:rPr>
              <a:t>.</a:t>
            </a:r>
            <a:r>
              <a:rPr lang="en-GB" sz="2000" dirty="0">
                <a:cs typeface="Verdana" pitchFamily="34" charset="0"/>
              </a:rPr>
              <a:t>6 </a:t>
            </a:r>
            <a:r>
              <a:rPr lang="en-GB" sz="2000" dirty="0" smtClean="0">
                <a:cs typeface="Verdana" pitchFamily="34" charset="0"/>
              </a:rPr>
              <a:t>million:</a:t>
            </a:r>
            <a:endParaRPr lang="en-GB" sz="2000" dirty="0">
              <a:cs typeface="Verdana" pitchFamily="34" charset="0"/>
            </a:endParaRPr>
          </a:p>
          <a:p>
            <a:pPr lvl="1" fontAlgn="base">
              <a:spcAft>
                <a:spcPct val="0"/>
              </a:spcAft>
              <a:tabLst>
                <a:tab pos="190500" algn="l"/>
                <a:tab pos="195263" algn="l"/>
                <a:tab pos="762000" algn="l"/>
                <a:tab pos="8001000" algn="r"/>
              </a:tabLst>
            </a:pPr>
            <a:r>
              <a:rPr lang="en-GB" sz="2000" dirty="0" smtClean="0">
                <a:cs typeface="Verdana" pitchFamily="34" charset="0"/>
              </a:rPr>
              <a:t>Own salary </a:t>
            </a:r>
          </a:p>
          <a:p>
            <a:pPr lvl="1" fontAlgn="base">
              <a:spcAft>
                <a:spcPct val="0"/>
              </a:spcAft>
              <a:tabLst>
                <a:tab pos="190500" algn="l"/>
                <a:tab pos="195263" algn="l"/>
                <a:tab pos="762000" algn="l"/>
                <a:tab pos="8001000" algn="r"/>
              </a:tabLst>
            </a:pPr>
            <a:r>
              <a:rPr lang="en-GB" sz="2000" dirty="0" smtClean="0">
                <a:cs typeface="Verdana" pitchFamily="34" charset="0"/>
              </a:rPr>
              <a:t>Research allowance for team (2-3 researchers)</a:t>
            </a:r>
          </a:p>
          <a:p>
            <a:pPr lvl="1" fontAlgn="base">
              <a:spcAft>
                <a:spcPct val="0"/>
              </a:spcAft>
              <a:tabLst>
                <a:tab pos="190500" algn="l"/>
                <a:tab pos="195263" algn="l"/>
                <a:tab pos="762000" algn="l"/>
                <a:tab pos="8001000" algn="r"/>
              </a:tabLst>
            </a:pPr>
            <a:r>
              <a:rPr lang="en-GB" sz="2000" dirty="0" smtClean="0">
                <a:cs typeface="Verdana" pitchFamily="34" charset="0"/>
              </a:rPr>
              <a:t>Possible infrastructure allowance</a:t>
            </a:r>
          </a:p>
          <a:p>
            <a:pPr fontAlgn="base">
              <a:spcAft>
                <a:spcPct val="0"/>
              </a:spcAft>
              <a:tabLst>
                <a:tab pos="190500" algn="l"/>
                <a:tab pos="195263" algn="l"/>
                <a:tab pos="762000" algn="l"/>
                <a:tab pos="8001000" algn="r"/>
              </a:tabLst>
            </a:pPr>
            <a:r>
              <a:rPr lang="en-GB" sz="2000" dirty="0" smtClean="0">
                <a:cs typeface="Verdana" pitchFamily="34" charset="0"/>
              </a:rPr>
              <a:t>Duration: 4 years (max. 2 years extension)</a:t>
            </a:r>
          </a:p>
          <a:p>
            <a:pPr marL="0" indent="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b="1"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a:p>
            <a:pPr marL="1600200" lvl="2" indent="-419100" fontAlgn="base">
              <a:spcAft>
                <a:spcPct val="0"/>
              </a:spcAft>
              <a:buNone/>
              <a:tabLst>
                <a:tab pos="190500" algn="l"/>
                <a:tab pos="195263" algn="l"/>
                <a:tab pos="762000" algn="l"/>
                <a:tab pos="8001000" algn="r"/>
              </a:tabLst>
            </a:pPr>
            <a:endParaRPr lang="en-GB" dirty="0" smtClean="0">
              <a:solidFill>
                <a:schemeClr val="accent2"/>
              </a:solidFill>
              <a:latin typeface="Verdana" pitchFamily="34" charset="0"/>
              <a:cs typeface="Verdana" pitchFamily="34" charset="0"/>
            </a:endParaRPr>
          </a:p>
        </p:txBody>
      </p:sp>
    </p:spTree>
    <p:extLst>
      <p:ext uri="{BB962C8B-B14F-4D97-AF65-F5344CB8AC3E}">
        <p14:creationId xmlns:p14="http://schemas.microsoft.com/office/powerpoint/2010/main" val="3649121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3"/>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59088" y="0"/>
            <a:ext cx="7812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3" name="Titel 2"/>
          <p:cNvSpPr>
            <a:spLocks noGrp="1"/>
          </p:cNvSpPr>
          <p:nvPr>
            <p:ph type="title"/>
          </p:nvPr>
        </p:nvSpPr>
        <p:spPr>
          <a:xfrm>
            <a:off x="2838451" y="4065588"/>
            <a:ext cx="7199313" cy="1992312"/>
          </a:xfrm>
        </p:spPr>
        <p:txBody>
          <a:bodyPr>
            <a:normAutofit fontScale="90000"/>
          </a:bodyPr>
          <a:lstStyle/>
          <a:p>
            <a:pPr>
              <a:lnSpc>
                <a:spcPts val="3800"/>
              </a:lnSpc>
              <a:spcBef>
                <a:spcPts val="400"/>
              </a:spcBef>
            </a:pPr>
            <a:r>
              <a:rPr lang="de-DE" dirty="0">
                <a:solidFill>
                  <a:schemeClr val="accent2"/>
                </a:solidFill>
              </a:rPr>
              <a:t>S</a:t>
            </a:r>
            <a:r>
              <a:rPr lang="de-DE" dirty="0" smtClean="0">
                <a:solidFill>
                  <a:schemeClr val="accent2"/>
                </a:solidFill>
              </a:rPr>
              <a:t>wiss </a:t>
            </a:r>
            <a:r>
              <a:rPr lang="de-DE" dirty="0" err="1">
                <a:solidFill>
                  <a:schemeClr val="accent2"/>
                </a:solidFill>
              </a:rPr>
              <a:t>r</a:t>
            </a:r>
            <a:r>
              <a:rPr lang="de-DE" dirty="0" err="1" smtClean="0">
                <a:solidFill>
                  <a:schemeClr val="accent2"/>
                </a:solidFill>
              </a:rPr>
              <a:t>esearch</a:t>
            </a:r>
            <a:r>
              <a:rPr lang="de-DE" dirty="0" smtClean="0">
                <a:solidFill>
                  <a:schemeClr val="accent2"/>
                </a:solidFill>
              </a:rPr>
              <a:t> </a:t>
            </a:r>
            <a:r>
              <a:rPr lang="de-DE" dirty="0" err="1">
                <a:solidFill>
                  <a:schemeClr val="accent2"/>
                </a:solidFill>
              </a:rPr>
              <a:t>l</a:t>
            </a:r>
            <a:r>
              <a:rPr lang="de-DE" dirty="0" err="1" smtClean="0">
                <a:solidFill>
                  <a:schemeClr val="accent2"/>
                </a:solidFill>
              </a:rPr>
              <a:t>andscape</a:t>
            </a:r>
            <a:r>
              <a:rPr lang="de-DE" dirty="0" smtClean="0">
                <a:solidFill>
                  <a:schemeClr val="accent2"/>
                </a:solidFill>
              </a:rPr>
              <a:t> </a:t>
            </a:r>
            <a:r>
              <a:rPr lang="de-DE" dirty="0">
                <a:solidFill>
                  <a:schemeClr val="accent2"/>
                </a:solidFill>
              </a:rPr>
              <a:t/>
            </a:r>
            <a:br>
              <a:rPr lang="de-DE" dirty="0">
                <a:solidFill>
                  <a:schemeClr val="accent2"/>
                </a:solidFill>
              </a:rPr>
            </a:br>
            <a:r>
              <a:rPr lang="de-DE" kern="1200" dirty="0">
                <a:solidFill>
                  <a:srgbClr val="333399"/>
                </a:solidFill>
                <a:latin typeface="Verdana" pitchFamily="34" charset="0"/>
                <a:ea typeface="+mn-ea"/>
                <a:cs typeface="Times New Roman" pitchFamily="18" charset="0"/>
              </a:rPr>
              <a:t/>
            </a:r>
            <a:br>
              <a:rPr lang="de-DE" kern="1200" dirty="0">
                <a:solidFill>
                  <a:srgbClr val="333399"/>
                </a:solidFill>
                <a:latin typeface="Verdana" pitchFamily="34" charset="0"/>
                <a:ea typeface="+mn-ea"/>
                <a:cs typeface="Times New Roman" pitchFamily="18" charset="0"/>
              </a:rPr>
            </a:br>
            <a:r>
              <a:rPr lang="fr-CH" kern="1200" dirty="0">
                <a:solidFill>
                  <a:srgbClr val="333399"/>
                </a:solidFill>
                <a:latin typeface="Verdana" pitchFamily="34" charset="0"/>
                <a:ea typeface="+mn-ea"/>
                <a:cs typeface="Times New Roman" pitchFamily="18" charset="0"/>
              </a:rPr>
              <a:t/>
            </a:r>
            <a:br>
              <a:rPr lang="fr-CH" kern="1200" dirty="0">
                <a:solidFill>
                  <a:srgbClr val="333399"/>
                </a:solidFill>
                <a:latin typeface="Verdana" pitchFamily="34" charset="0"/>
                <a:ea typeface="+mn-ea"/>
                <a:cs typeface="Times New Roman" pitchFamily="18" charset="0"/>
              </a:rPr>
            </a:br>
            <a:endParaRPr lang="de-DE" dirty="0" smtClean="0">
              <a:latin typeface="Verdana" pitchFamily="34" charset="0"/>
              <a:cs typeface="Verdana" pitchFamily="34" charset="0"/>
            </a:endParaRPr>
          </a:p>
        </p:txBody>
      </p:sp>
      <p:sp>
        <p:nvSpPr>
          <p:cNvPr id="92164" name="Rechteck 6"/>
          <p:cNvSpPr>
            <a:spLocks noChangeArrowheads="1"/>
          </p:cNvSpPr>
          <p:nvPr/>
        </p:nvSpPr>
        <p:spPr bwMode="auto">
          <a:xfrm>
            <a:off x="2859088"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de-DE">
              <a:solidFill>
                <a:srgbClr val="FF3300"/>
              </a:solidFill>
              <a:latin typeface="Verdana" pitchFamily="34" charset="0"/>
              <a:cs typeface="Times New Roman" pitchFamily="18" charset="0"/>
            </a:endParaRPr>
          </a:p>
        </p:txBody>
      </p:sp>
    </p:spTree>
    <p:extLst>
      <p:ext uri="{BB962C8B-B14F-4D97-AF65-F5344CB8AC3E}">
        <p14:creationId xmlns:p14="http://schemas.microsoft.com/office/powerpoint/2010/main" val="1616674076"/>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030"/>
          <p:cNvSpPr txBox="1">
            <a:spLocks noChangeArrowheads="1"/>
          </p:cNvSpPr>
          <p:nvPr/>
        </p:nvSpPr>
        <p:spPr bwMode="auto">
          <a:xfrm>
            <a:off x="2047875" y="3816351"/>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8851" name="Text Box 1032"/>
          <p:cNvSpPr txBox="1">
            <a:spLocks noChangeArrowheads="1"/>
          </p:cNvSpPr>
          <p:nvPr/>
        </p:nvSpPr>
        <p:spPr bwMode="auto">
          <a:xfrm>
            <a:off x="2133600" y="4562476"/>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6" name="Rectangle 2"/>
          <p:cNvSpPr txBox="1">
            <a:spLocks noChangeArrowheads="1"/>
          </p:cNvSpPr>
          <p:nvPr/>
        </p:nvSpPr>
        <p:spPr bwMode="auto">
          <a:xfrm>
            <a:off x="2844800" y="666750"/>
            <a:ext cx="82994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2800" dirty="0">
                <a:solidFill>
                  <a:srgbClr val="333399"/>
                </a:solidFill>
              </a:rPr>
              <a:t>Impact </a:t>
            </a:r>
            <a:r>
              <a:rPr lang="de-CH" sz="2800" dirty="0" err="1">
                <a:solidFill>
                  <a:srgbClr val="333399"/>
                </a:solidFill>
              </a:rPr>
              <a:t>of</a:t>
            </a:r>
            <a:r>
              <a:rPr lang="de-CH" sz="2800" dirty="0">
                <a:solidFill>
                  <a:srgbClr val="333399"/>
                </a:solidFill>
              </a:rPr>
              <a:t> </a:t>
            </a:r>
            <a:r>
              <a:rPr lang="de-CH" sz="2800" dirty="0" err="1">
                <a:solidFill>
                  <a:srgbClr val="333399"/>
                </a:solidFill>
              </a:rPr>
              <a:t>scientific</a:t>
            </a:r>
            <a:r>
              <a:rPr lang="de-CH" sz="2800" dirty="0">
                <a:solidFill>
                  <a:srgbClr val="333399"/>
                </a:solidFill>
              </a:rPr>
              <a:t> </a:t>
            </a:r>
            <a:r>
              <a:rPr lang="de-CH" sz="2800" dirty="0" err="1">
                <a:solidFill>
                  <a:srgbClr val="333399"/>
                </a:solidFill>
              </a:rPr>
              <a:t>publications</a:t>
            </a:r>
            <a:endParaRPr lang="de-CH" sz="2800" dirty="0">
              <a:solidFill>
                <a:srgbClr val="333399"/>
              </a:solidFill>
            </a:endParaRPr>
          </a:p>
        </p:txBody>
      </p:sp>
      <p:sp>
        <p:nvSpPr>
          <p:cNvPr id="9" name="Rechteck 1"/>
          <p:cNvSpPr/>
          <p:nvPr/>
        </p:nvSpPr>
        <p:spPr>
          <a:xfrm>
            <a:off x="2771774" y="1320484"/>
            <a:ext cx="7781926" cy="289310"/>
          </a:xfrm>
          <a:prstGeom prst="rect">
            <a:avLst/>
          </a:prstGeom>
        </p:spPr>
        <p:txBody>
          <a:bodyPr wrap="square">
            <a:spAutoFit/>
          </a:bodyPr>
          <a:lstStyle/>
          <a:p>
            <a:pPr eaLnBrk="0" hangingPunct="0">
              <a:lnSpc>
                <a:spcPct val="80000"/>
              </a:lnSpc>
              <a:spcBef>
                <a:spcPct val="30000"/>
              </a:spcBef>
              <a:buClrTx/>
              <a:defRPr/>
            </a:pPr>
            <a:r>
              <a:rPr lang="de-CH" sz="1600" dirty="0">
                <a:solidFill>
                  <a:srgbClr val="B3B3B3"/>
                </a:solidFill>
              </a:rPr>
              <a:t>Relative </a:t>
            </a:r>
            <a:r>
              <a:rPr lang="de-CH" sz="1600" dirty="0" err="1">
                <a:solidFill>
                  <a:srgbClr val="B3B3B3"/>
                </a:solidFill>
              </a:rPr>
              <a:t>citation</a:t>
            </a:r>
            <a:r>
              <a:rPr lang="de-CH" sz="1600" dirty="0">
                <a:solidFill>
                  <a:srgbClr val="B3B3B3"/>
                </a:solidFill>
              </a:rPr>
              <a:t> </a:t>
            </a:r>
            <a:r>
              <a:rPr lang="de-CH" sz="1600" dirty="0" err="1">
                <a:solidFill>
                  <a:srgbClr val="B3B3B3"/>
                </a:solidFill>
              </a:rPr>
              <a:t>index</a:t>
            </a:r>
            <a:endParaRPr lang="en-GB" sz="1600" dirty="0">
              <a:solidFill>
                <a:srgbClr val="B3B3B3"/>
              </a:solidFill>
            </a:endParaRPr>
          </a:p>
        </p:txBody>
      </p:sp>
      <p:sp>
        <p:nvSpPr>
          <p:cNvPr id="8" name="Rechteck 7"/>
          <p:cNvSpPr/>
          <p:nvPr/>
        </p:nvSpPr>
        <p:spPr>
          <a:xfrm>
            <a:off x="5334176" y="5808811"/>
            <a:ext cx="5333825" cy="276999"/>
          </a:xfrm>
          <a:prstGeom prst="rect">
            <a:avLst/>
          </a:prstGeom>
        </p:spPr>
        <p:txBody>
          <a:bodyPr wrap="square">
            <a:spAutoFit/>
          </a:bodyPr>
          <a:lstStyle/>
          <a:p>
            <a:r>
              <a:rPr lang="en-US" sz="1200" dirty="0"/>
              <a:t>Source: Thomson Reuters (SCI/SSCI/A&amp;HCI), adaption SERI 2011</a:t>
            </a:r>
          </a:p>
        </p:txBody>
      </p:sp>
      <p:pic>
        <p:nvPicPr>
          <p:cNvPr id="3" name="Grafik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53053" y="1933956"/>
            <a:ext cx="7250673" cy="3811849"/>
          </a:xfrm>
          <a:prstGeom prst="rect">
            <a:avLst/>
          </a:prstGeom>
        </p:spPr>
      </p:pic>
    </p:spTree>
    <p:extLst>
      <p:ext uri="{BB962C8B-B14F-4D97-AF65-F5344CB8AC3E}">
        <p14:creationId xmlns:p14="http://schemas.microsoft.com/office/powerpoint/2010/main" val="272373207"/>
      </p:ext>
    </p:extLst>
  </p:cSld>
  <p:clrMapOvr>
    <a:masterClrMapping/>
  </p:clrMapOvr>
  <p:transition>
    <p:cu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030"/>
          <p:cNvSpPr txBox="1">
            <a:spLocks noChangeArrowheads="1"/>
          </p:cNvSpPr>
          <p:nvPr/>
        </p:nvSpPr>
        <p:spPr bwMode="auto">
          <a:xfrm>
            <a:off x="2047875" y="3816351"/>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9875" name="Text Box 1032"/>
          <p:cNvSpPr txBox="1">
            <a:spLocks noChangeArrowheads="1"/>
          </p:cNvSpPr>
          <p:nvPr/>
        </p:nvSpPr>
        <p:spPr bwMode="auto">
          <a:xfrm>
            <a:off x="2133600" y="4562476"/>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9876" name="Rectangle 2"/>
          <p:cNvSpPr txBox="1">
            <a:spLocks noChangeArrowheads="1"/>
          </p:cNvSpPr>
          <p:nvPr/>
        </p:nvSpPr>
        <p:spPr bwMode="auto">
          <a:xfrm>
            <a:off x="2854325" y="723900"/>
            <a:ext cx="82994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3000" dirty="0">
                <a:solidFill>
                  <a:srgbClr val="333399"/>
                </a:solidFill>
              </a:rPr>
              <a:t>Patents</a:t>
            </a:r>
          </a:p>
        </p:txBody>
      </p:sp>
      <p:sp>
        <p:nvSpPr>
          <p:cNvPr id="7" name="Rechteck 1"/>
          <p:cNvSpPr/>
          <p:nvPr/>
        </p:nvSpPr>
        <p:spPr>
          <a:xfrm>
            <a:off x="2771774" y="1320484"/>
            <a:ext cx="7781926" cy="338554"/>
          </a:xfrm>
          <a:prstGeom prst="rect">
            <a:avLst/>
          </a:prstGeom>
        </p:spPr>
        <p:txBody>
          <a:bodyPr wrap="square">
            <a:spAutoFit/>
          </a:bodyPr>
          <a:lstStyle/>
          <a:p>
            <a:pPr eaLnBrk="0" hangingPunct="0">
              <a:lnSpc>
                <a:spcPct val="100000"/>
              </a:lnSpc>
              <a:spcBef>
                <a:spcPct val="30000"/>
              </a:spcBef>
              <a:buClrTx/>
              <a:defRPr/>
            </a:pPr>
            <a:r>
              <a:rPr lang="de-CH" sz="1600" dirty="0" err="1">
                <a:solidFill>
                  <a:srgbClr val="B3B3B3"/>
                </a:solidFill>
              </a:rPr>
              <a:t>Number</a:t>
            </a:r>
            <a:r>
              <a:rPr lang="de-CH" sz="1600" dirty="0">
                <a:solidFill>
                  <a:srgbClr val="B3B3B3"/>
                </a:solidFill>
              </a:rPr>
              <a:t> per </a:t>
            </a:r>
            <a:r>
              <a:rPr lang="de-CH" sz="1600" dirty="0" err="1">
                <a:solidFill>
                  <a:srgbClr val="B3B3B3"/>
                </a:solidFill>
              </a:rPr>
              <a:t>million</a:t>
            </a:r>
            <a:r>
              <a:rPr lang="de-CH" sz="1600" dirty="0">
                <a:solidFill>
                  <a:srgbClr val="B3B3B3"/>
                </a:solidFill>
              </a:rPr>
              <a:t> </a:t>
            </a:r>
            <a:r>
              <a:rPr lang="de-CH" sz="1600" dirty="0" err="1">
                <a:solidFill>
                  <a:srgbClr val="B3B3B3"/>
                </a:solidFill>
              </a:rPr>
              <a:t>inhabitants</a:t>
            </a:r>
            <a:endParaRPr lang="en-GB" sz="1600" dirty="0">
              <a:solidFill>
                <a:srgbClr val="B3B3B3"/>
              </a:solidFill>
            </a:endParaRPr>
          </a:p>
        </p:txBody>
      </p:sp>
      <p:sp>
        <p:nvSpPr>
          <p:cNvPr id="8" name="Textfeld 7"/>
          <p:cNvSpPr txBox="1"/>
          <p:nvPr/>
        </p:nvSpPr>
        <p:spPr>
          <a:xfrm>
            <a:off x="8101510" y="5940175"/>
            <a:ext cx="2552843" cy="276999"/>
          </a:xfrm>
          <a:prstGeom prst="rect">
            <a:avLst/>
          </a:prstGeom>
          <a:noFill/>
        </p:spPr>
        <p:txBody>
          <a:bodyPr wrap="square" rtlCol="0">
            <a:spAutoFit/>
          </a:bodyPr>
          <a:lstStyle/>
          <a:p>
            <a:r>
              <a:rPr lang="de-CH" sz="1200" dirty="0"/>
              <a:t>Source: OECD, </a:t>
            </a:r>
            <a:r>
              <a:rPr lang="de-CH" sz="1200" dirty="0" err="1"/>
              <a:t>as</a:t>
            </a:r>
            <a:r>
              <a:rPr lang="de-CH" sz="1200" dirty="0"/>
              <a:t> </a:t>
            </a:r>
            <a:r>
              <a:rPr lang="de-CH" sz="1200" dirty="0" err="1"/>
              <a:t>of</a:t>
            </a:r>
            <a:r>
              <a:rPr lang="de-CH" sz="1200" dirty="0"/>
              <a:t> 2009</a:t>
            </a:r>
          </a:p>
        </p:txBody>
      </p:sp>
      <p:pic>
        <p:nvPicPr>
          <p:cNvPr id="4" name="Grafik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81366" y="1673341"/>
            <a:ext cx="7131291" cy="4391949"/>
          </a:xfrm>
          <a:prstGeom prst="rect">
            <a:avLst/>
          </a:prstGeom>
        </p:spPr>
      </p:pic>
    </p:spTree>
    <p:extLst>
      <p:ext uri="{BB962C8B-B14F-4D97-AF65-F5344CB8AC3E}">
        <p14:creationId xmlns:p14="http://schemas.microsoft.com/office/powerpoint/2010/main" val="2571466019"/>
      </p:ext>
    </p:extLst>
  </p:cSld>
  <p:clrMapOvr>
    <a:masterClrMapping/>
  </p:clrMapOvr>
  <p:transition>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Success</a:t>
            </a:r>
            <a:r>
              <a:rPr lang="fr-FR" dirty="0"/>
              <a:t> rates </a:t>
            </a:r>
            <a:r>
              <a:rPr lang="fr-FR" dirty="0" err="1"/>
              <a:t>at</a:t>
            </a:r>
            <a:r>
              <a:rPr lang="fr-FR" dirty="0"/>
              <a:t> the ERC by country</a:t>
            </a:r>
          </a:p>
        </p:txBody>
      </p:sp>
      <p:graphicFrame>
        <p:nvGraphicFramePr>
          <p:cNvPr id="4" name="Espace réservé du contenu 3"/>
          <p:cNvGraphicFramePr>
            <a:graphicFrameLocks noGrp="1"/>
          </p:cNvGraphicFramePr>
          <p:nvPr>
            <p:ph idx="1"/>
            <p:extLst/>
          </p:nvPr>
        </p:nvGraphicFramePr>
        <p:xfrm>
          <a:off x="2878138" y="1652588"/>
          <a:ext cx="7404100" cy="4356100"/>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p:cNvSpPr txBox="1"/>
          <p:nvPr/>
        </p:nvSpPr>
        <p:spPr>
          <a:xfrm>
            <a:off x="4525739" y="5944762"/>
            <a:ext cx="1521827" cy="307777"/>
          </a:xfrm>
          <a:prstGeom prst="rect">
            <a:avLst/>
          </a:prstGeom>
          <a:noFill/>
        </p:spPr>
        <p:txBody>
          <a:bodyPr wrap="none" rtlCol="0">
            <a:spAutoFit/>
          </a:bodyPr>
          <a:lstStyle/>
          <a:p>
            <a:pPr>
              <a:lnSpc>
                <a:spcPct val="100000"/>
              </a:lnSpc>
            </a:pPr>
            <a:r>
              <a:rPr lang="fr-FR" sz="1400" dirty="0"/>
              <a:t>EU </a:t>
            </a:r>
            <a:r>
              <a:rPr lang="fr-FR" sz="1400" dirty="0" err="1"/>
              <a:t>member</a:t>
            </a:r>
            <a:r>
              <a:rPr lang="fr-FR" sz="1400" dirty="0"/>
              <a:t> states</a:t>
            </a:r>
          </a:p>
        </p:txBody>
      </p:sp>
      <p:sp>
        <p:nvSpPr>
          <p:cNvPr id="6" name="ZoneTexte 5"/>
          <p:cNvSpPr txBox="1"/>
          <p:nvPr/>
        </p:nvSpPr>
        <p:spPr>
          <a:xfrm>
            <a:off x="8955123" y="5944761"/>
            <a:ext cx="969753" cy="523220"/>
          </a:xfrm>
          <a:prstGeom prst="rect">
            <a:avLst/>
          </a:prstGeom>
          <a:noFill/>
        </p:spPr>
        <p:txBody>
          <a:bodyPr wrap="none" rtlCol="0">
            <a:spAutoFit/>
          </a:bodyPr>
          <a:lstStyle/>
          <a:p>
            <a:pPr>
              <a:lnSpc>
                <a:spcPct val="100000"/>
              </a:lnSpc>
            </a:pPr>
            <a:r>
              <a:rPr lang="fr-FR" sz="1400" dirty="0" err="1"/>
              <a:t>Associated</a:t>
            </a:r>
            <a:r>
              <a:rPr lang="fr-FR" sz="1400" dirty="0"/>
              <a:t/>
            </a:r>
            <a:br>
              <a:rPr lang="fr-FR" sz="1400" dirty="0"/>
            </a:br>
            <a:r>
              <a:rPr lang="fr-FR" sz="1400" dirty="0"/>
              <a:t>countries</a:t>
            </a:r>
          </a:p>
        </p:txBody>
      </p:sp>
    </p:spTree>
    <p:extLst>
      <p:ext uri="{BB962C8B-B14F-4D97-AF65-F5344CB8AC3E}">
        <p14:creationId xmlns:p14="http://schemas.microsoft.com/office/powerpoint/2010/main" val="587674263"/>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Grafik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789239" y="1739900"/>
            <a:ext cx="6650037"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hteck 12"/>
          <p:cNvSpPr>
            <a:spLocks noChangeArrowheads="1"/>
          </p:cNvSpPr>
          <p:nvPr/>
        </p:nvSpPr>
        <p:spPr bwMode="auto">
          <a:xfrm>
            <a:off x="7346951" y="6464300"/>
            <a:ext cx="2828925" cy="25558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sp>
        <p:nvSpPr>
          <p:cNvPr id="18436" name="Rechteck 6"/>
          <p:cNvSpPr>
            <a:spLocks noChangeArrowheads="1"/>
          </p:cNvSpPr>
          <p:nvPr/>
        </p:nvSpPr>
        <p:spPr bwMode="auto">
          <a:xfrm>
            <a:off x="7386638" y="5962650"/>
            <a:ext cx="223361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de-DE" sz="900">
                <a:ea typeface="ヒラギノ角ゴ Pro W3" charset="0"/>
                <a:cs typeface="ヒラギノ角ゴ Pro W3" charset="0"/>
              </a:rPr>
              <a:t>ERC Annual Report 2013</a:t>
            </a:r>
            <a:endParaRPr lang="de-CH" sz="900"/>
          </a:p>
        </p:txBody>
      </p:sp>
      <p:sp>
        <p:nvSpPr>
          <p:cNvPr id="18437" name="Titre 1"/>
          <p:cNvSpPr>
            <a:spLocks noGrp="1"/>
          </p:cNvSpPr>
          <p:nvPr>
            <p:ph type="title"/>
          </p:nvPr>
        </p:nvSpPr>
        <p:spPr/>
        <p:txBody>
          <a:bodyPr/>
          <a:lstStyle/>
          <a:p>
            <a:r>
              <a:rPr lang="fr-FR" dirty="0" smtClean="0">
                <a:latin typeface="Verdana" charset="0"/>
                <a:ea typeface="ヒラギノ角ゴ Pro W3" charset="0"/>
              </a:rPr>
              <a:t>ERC </a:t>
            </a:r>
            <a:r>
              <a:rPr lang="fr-FR" dirty="0" err="1">
                <a:latin typeface="Verdana" charset="0"/>
                <a:ea typeface="ヒラギノ角ゴ Pro W3" charset="0"/>
              </a:rPr>
              <a:t>grantees</a:t>
            </a:r>
            <a:r>
              <a:rPr lang="fr-FR" dirty="0">
                <a:latin typeface="Verdana" charset="0"/>
                <a:ea typeface="ヒラギノ角ゴ Pro W3" charset="0"/>
              </a:rPr>
              <a:t> in </a:t>
            </a:r>
            <a:r>
              <a:rPr lang="fr-FR" dirty="0" smtClean="0">
                <a:latin typeface="Verdana" charset="0"/>
                <a:ea typeface="ヒラギノ角ゴ Pro W3" charset="0"/>
              </a:rPr>
              <a:t>Host country and </a:t>
            </a:r>
            <a:r>
              <a:rPr lang="fr-FR" dirty="0" err="1" smtClean="0">
                <a:latin typeface="Verdana" charset="0"/>
                <a:ea typeface="ヒラギノ角ゴ Pro W3" charset="0"/>
              </a:rPr>
              <a:t>abroad</a:t>
            </a:r>
            <a:endParaRPr lang="fr-FR" dirty="0">
              <a:latin typeface="Verdana" charset="0"/>
              <a:ea typeface="ヒラギノ角ゴ Pro W3" charset="0"/>
            </a:endParaRPr>
          </a:p>
        </p:txBody>
      </p:sp>
      <p:sp>
        <p:nvSpPr>
          <p:cNvPr id="11" name="Rechteck 10"/>
          <p:cNvSpPr/>
          <p:nvPr/>
        </p:nvSpPr>
        <p:spPr bwMode="auto">
          <a:xfrm>
            <a:off x="6113463" y="2245439"/>
            <a:ext cx="330200" cy="365125"/>
          </a:xfrm>
          <a:prstGeom prst="rect">
            <a:avLst/>
          </a:prstGeom>
          <a:solidFill>
            <a:srgbClr val="FF0000"/>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lIns="0" tIns="0" rIns="0" bIns="0"/>
          <a:lstStyle/>
          <a:p>
            <a:pPr marL="190500" indent="-190500">
              <a:tabLst>
                <a:tab pos="190500" algn="l"/>
                <a:tab pos="195263" algn="l"/>
                <a:tab pos="762000" algn="l"/>
                <a:tab pos="8001000" algn="r"/>
              </a:tabLst>
              <a:defRPr/>
            </a:pPr>
            <a:endParaRPr lang="de-CH">
              <a:solidFill>
                <a:schemeClr val="tx1"/>
              </a:solidFill>
              <a:ea typeface="Times New Roman" pitchFamily="-110" charset="0"/>
              <a:cs typeface="Times New Roman" pitchFamily="-110" charset="0"/>
            </a:endParaRPr>
          </a:p>
        </p:txBody>
      </p:sp>
      <p:sp>
        <p:nvSpPr>
          <p:cNvPr id="12" name="Rechteck 11"/>
          <p:cNvSpPr/>
          <p:nvPr/>
        </p:nvSpPr>
        <p:spPr bwMode="auto">
          <a:xfrm>
            <a:off x="6113463" y="2681653"/>
            <a:ext cx="330200" cy="365125"/>
          </a:xfrm>
          <a:prstGeom prst="rect">
            <a:avLst/>
          </a:prstGeom>
          <a:solidFill>
            <a:srgbClr val="0070C0"/>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lIns="0" tIns="0" rIns="0" bIns="0"/>
          <a:lstStyle/>
          <a:p>
            <a:pPr marL="190500" indent="-190500">
              <a:tabLst>
                <a:tab pos="190500" algn="l"/>
                <a:tab pos="195263" algn="l"/>
                <a:tab pos="762000" algn="l"/>
                <a:tab pos="8001000" algn="r"/>
              </a:tabLst>
              <a:defRPr/>
            </a:pPr>
            <a:endParaRPr lang="de-CH">
              <a:solidFill>
                <a:schemeClr val="tx1"/>
              </a:solidFill>
              <a:ea typeface="Times New Roman" pitchFamily="-110" charset="0"/>
              <a:cs typeface="Times New Roman" pitchFamily="-110" charset="0"/>
            </a:endParaRPr>
          </a:p>
        </p:txBody>
      </p:sp>
      <p:sp>
        <p:nvSpPr>
          <p:cNvPr id="18440" name="Rechteck 3"/>
          <p:cNvSpPr>
            <a:spLocks noChangeArrowheads="1"/>
          </p:cNvSpPr>
          <p:nvPr/>
        </p:nvSpPr>
        <p:spPr bwMode="auto">
          <a:xfrm>
            <a:off x="6462713" y="2229563"/>
            <a:ext cx="386715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ea typeface="ヒラギノ角ゴ Pro W3" charset="0"/>
                <a:cs typeface="ヒラギノ角ゴ Pro W3" charset="0"/>
              </a:rPr>
              <a:t>non-nationals in host country</a:t>
            </a:r>
            <a:endParaRPr lang="de-CH"/>
          </a:p>
        </p:txBody>
      </p:sp>
      <p:sp>
        <p:nvSpPr>
          <p:cNvPr id="18441" name="Rechteck 13"/>
          <p:cNvSpPr>
            <a:spLocks noChangeArrowheads="1"/>
          </p:cNvSpPr>
          <p:nvPr/>
        </p:nvSpPr>
        <p:spPr bwMode="auto">
          <a:xfrm>
            <a:off x="6462713" y="2659428"/>
            <a:ext cx="386715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ea typeface="ヒラギノ角ゴ Pro W3" charset="0"/>
                <a:cs typeface="ヒラギノ角ゴ Pro W3" charset="0"/>
              </a:rPr>
              <a:t>nationals in host country</a:t>
            </a:r>
            <a:endParaRPr lang="de-CH"/>
          </a:p>
        </p:txBody>
      </p:sp>
      <p:sp>
        <p:nvSpPr>
          <p:cNvPr id="14" name="Rechteck 10"/>
          <p:cNvSpPr/>
          <p:nvPr/>
        </p:nvSpPr>
        <p:spPr bwMode="auto">
          <a:xfrm>
            <a:off x="6114386" y="3131848"/>
            <a:ext cx="330200" cy="365125"/>
          </a:xfrm>
          <a:prstGeom prst="rect">
            <a:avLst/>
          </a:prstGeom>
          <a:solidFill>
            <a:srgbClr val="8EBD41"/>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lIns="0" tIns="0" rIns="0" bIns="0"/>
          <a:lstStyle/>
          <a:p>
            <a:pPr marL="190500" indent="-190500">
              <a:tabLst>
                <a:tab pos="190500" algn="l"/>
                <a:tab pos="195263" algn="l"/>
                <a:tab pos="762000" algn="l"/>
                <a:tab pos="8001000" algn="r"/>
              </a:tabLst>
              <a:defRPr/>
            </a:pPr>
            <a:endParaRPr lang="de-CH">
              <a:solidFill>
                <a:srgbClr val="8BBA39"/>
              </a:solidFill>
              <a:ea typeface="Times New Roman" pitchFamily="-110" charset="0"/>
              <a:cs typeface="Times New Roman" pitchFamily="-110" charset="0"/>
            </a:endParaRPr>
          </a:p>
        </p:txBody>
      </p:sp>
      <p:sp>
        <p:nvSpPr>
          <p:cNvPr id="15" name="Rechteck 3"/>
          <p:cNvSpPr>
            <a:spLocks noChangeArrowheads="1"/>
          </p:cNvSpPr>
          <p:nvPr/>
        </p:nvSpPr>
        <p:spPr bwMode="auto">
          <a:xfrm>
            <a:off x="6463636" y="3115972"/>
            <a:ext cx="386715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dirty="0" err="1">
                <a:ea typeface="ヒラギノ角ゴ Pro W3" charset="0"/>
                <a:cs typeface="ヒラギノ角ゴ Pro W3" charset="0"/>
              </a:rPr>
              <a:t>nationals</a:t>
            </a:r>
            <a:r>
              <a:rPr lang="fr-FR" dirty="0">
                <a:ea typeface="ヒラギノ角ゴ Pro W3" charset="0"/>
                <a:cs typeface="ヒラギノ角ゴ Pro W3" charset="0"/>
              </a:rPr>
              <a:t> in </a:t>
            </a:r>
            <a:r>
              <a:rPr lang="fr-FR" dirty="0" err="1">
                <a:ea typeface="ヒラギノ角ゴ Pro W3" charset="0"/>
                <a:cs typeface="ヒラギノ角ゴ Pro W3" charset="0"/>
              </a:rPr>
              <a:t>foreign</a:t>
            </a:r>
            <a:r>
              <a:rPr lang="fr-FR" dirty="0">
                <a:ea typeface="ヒラギノ角ゴ Pro W3" charset="0"/>
                <a:cs typeface="ヒラギノ角ゴ Pro W3" charset="0"/>
              </a:rPr>
              <a:t> country</a:t>
            </a:r>
            <a:endParaRPr lang="de-CH" dirty="0"/>
          </a:p>
        </p:txBody>
      </p:sp>
    </p:spTree>
    <p:extLst>
      <p:ext uri="{BB962C8B-B14F-4D97-AF65-F5344CB8AC3E}">
        <p14:creationId xmlns:p14="http://schemas.microsoft.com/office/powerpoint/2010/main" val="413319566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Text Box 1027"/>
          <p:cNvSpPr txBox="1">
            <a:spLocks noChangeArrowheads="1"/>
          </p:cNvSpPr>
          <p:nvPr/>
        </p:nvSpPr>
        <p:spPr bwMode="auto">
          <a:xfrm>
            <a:off x="2828925" y="1819276"/>
            <a:ext cx="6896100" cy="4001095"/>
          </a:xfrm>
          <a:prstGeom prst="rect">
            <a:avLst/>
          </a:prstGeom>
          <a:noFill/>
          <a:ln w="9525">
            <a:noFill/>
            <a:miter lim="800000"/>
            <a:headEnd/>
            <a:tailEnd/>
          </a:ln>
          <a:effectLst/>
        </p:spPr>
        <p:txBody>
          <a:bodyPr wrap="square">
            <a:spAutoFit/>
          </a:bodyPr>
          <a:lstStyle/>
          <a:p>
            <a:pPr>
              <a:tabLst>
                <a:tab pos="190500" algn="l"/>
                <a:tab pos="195263" algn="l"/>
                <a:tab pos="762000" algn="l"/>
                <a:tab pos="8001000" algn="r"/>
              </a:tabLst>
              <a:defRPr/>
            </a:pPr>
            <a:r>
              <a:rPr lang="fr-FR" sz="2000" b="1" dirty="0">
                <a:latin typeface="Verdana"/>
                <a:cs typeface="Times New Roman" pitchFamily="-110" charset="0"/>
              </a:rPr>
              <a:t>A </a:t>
            </a:r>
            <a:r>
              <a:rPr lang="fr-FR" sz="2000" b="1" dirty="0" err="1">
                <a:latin typeface="Verdana"/>
                <a:cs typeface="Times New Roman" pitchFamily="-110" charset="0"/>
              </a:rPr>
              <a:t>small</a:t>
            </a:r>
            <a:r>
              <a:rPr lang="fr-FR" sz="2000" b="1" dirty="0">
                <a:latin typeface="Verdana"/>
                <a:cs typeface="Times New Roman" pitchFamily="-110" charset="0"/>
              </a:rPr>
              <a:t> country</a:t>
            </a: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Population: 8 million</a:t>
            </a: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Area: 42,000 km</a:t>
            </a:r>
            <a:r>
              <a:rPr lang="fr-FR" sz="2000" baseline="30000" dirty="0">
                <a:solidFill>
                  <a:srgbClr val="000000"/>
                </a:solidFill>
                <a:latin typeface="Verdana"/>
                <a:cs typeface="Times New Roman" pitchFamily="-110" charset="0"/>
              </a:rPr>
              <a:t>2</a:t>
            </a: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Few </a:t>
            </a:r>
            <a:r>
              <a:rPr lang="fr-FR" sz="2000" dirty="0" err="1">
                <a:solidFill>
                  <a:srgbClr val="000000"/>
                </a:solidFill>
                <a:latin typeface="Verdana"/>
                <a:cs typeface="Times New Roman" pitchFamily="-110" charset="0"/>
              </a:rPr>
              <a:t>natural</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resources</a:t>
            </a:r>
            <a:endParaRPr lang="fr-FR" sz="2000" dirty="0">
              <a:solidFill>
                <a:srgbClr val="000000"/>
              </a:solidFill>
              <a:latin typeface="Verdana"/>
              <a:cs typeface="Times New Roman" pitchFamily="-110" charset="0"/>
            </a:endParaRPr>
          </a:p>
          <a:p>
            <a:pPr>
              <a:tabLst>
                <a:tab pos="190500" algn="l"/>
                <a:tab pos="195263" algn="l"/>
                <a:tab pos="762000" algn="l"/>
                <a:tab pos="8001000" algn="r"/>
              </a:tabLst>
              <a:defRPr/>
            </a:pPr>
            <a:endParaRPr lang="fr-FR" sz="2000" dirty="0">
              <a:solidFill>
                <a:srgbClr val="000000"/>
              </a:solidFill>
              <a:latin typeface="Verdana"/>
              <a:cs typeface="Times New Roman" pitchFamily="-110" charset="0"/>
            </a:endParaRPr>
          </a:p>
          <a:p>
            <a:pPr>
              <a:tabLst>
                <a:tab pos="190500" algn="l"/>
                <a:tab pos="195263" algn="l"/>
                <a:tab pos="762000" algn="l"/>
                <a:tab pos="8001000" algn="r"/>
              </a:tabLst>
              <a:defRPr/>
            </a:pPr>
            <a:r>
              <a:rPr lang="fr-FR" sz="2000" b="1" dirty="0">
                <a:latin typeface="Verdana"/>
                <a:cs typeface="Times New Roman" pitchFamily="-110" charset="0"/>
              </a:rPr>
              <a:t>An open country</a:t>
            </a:r>
          </a:p>
          <a:p>
            <a:pPr marL="285750" indent="-285750">
              <a:buFont typeface="Arial" pitchFamily="34" charset="0"/>
              <a:buChar char="•"/>
              <a:tabLst>
                <a:tab pos="190500" algn="l"/>
                <a:tab pos="195263" algn="l"/>
                <a:tab pos="762000" algn="l"/>
                <a:tab pos="8001000" algn="r"/>
              </a:tabLst>
              <a:defRPr/>
            </a:pPr>
            <a:r>
              <a:rPr lang="en-US" sz="2000" dirty="0">
                <a:solidFill>
                  <a:srgbClr val="000000"/>
                </a:solidFill>
                <a:latin typeface="Verdana"/>
                <a:cs typeface="Times New Roman" pitchFamily="-110" charset="0"/>
              </a:rPr>
              <a:t>Official languages: German, French, Italian, Rhaeto-Romance</a:t>
            </a: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22.3 % of </a:t>
            </a:r>
            <a:r>
              <a:rPr lang="fr-FR" sz="2000" dirty="0" err="1">
                <a:solidFill>
                  <a:srgbClr val="000000"/>
                </a:solidFill>
                <a:latin typeface="Verdana"/>
                <a:cs typeface="Times New Roman" pitchFamily="-110" charset="0"/>
              </a:rPr>
              <a:t>Swiss</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inhabitants</a:t>
            </a:r>
            <a:r>
              <a:rPr lang="fr-FR" sz="2000" dirty="0">
                <a:solidFill>
                  <a:srgbClr val="000000"/>
                </a:solidFill>
                <a:latin typeface="Verdana"/>
                <a:cs typeface="Times New Roman" pitchFamily="-110" charset="0"/>
              </a:rPr>
              <a:t> of </a:t>
            </a:r>
            <a:r>
              <a:rPr lang="fr-FR" sz="2000" dirty="0" err="1">
                <a:solidFill>
                  <a:srgbClr val="000000"/>
                </a:solidFill>
                <a:latin typeface="Verdana"/>
                <a:cs typeface="Times New Roman" pitchFamily="-110" charset="0"/>
              </a:rPr>
              <a:t>foreign</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origin</a:t>
            </a:r>
            <a:endParaRPr lang="fr-FR" sz="2000" dirty="0">
              <a:solidFill>
                <a:srgbClr val="000000"/>
              </a:solidFill>
              <a:latin typeface="Verdana"/>
              <a:cs typeface="Times New Roman" pitchFamily="-110" charset="0"/>
            </a:endParaRP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1 franc out of 2 in the GDP </a:t>
            </a:r>
            <a:r>
              <a:rPr lang="fr-FR" sz="2000" dirty="0" err="1">
                <a:solidFill>
                  <a:srgbClr val="000000"/>
                </a:solidFill>
                <a:latin typeface="Verdana"/>
                <a:cs typeface="Times New Roman" pitchFamily="-110" charset="0"/>
              </a:rPr>
              <a:t>from</a:t>
            </a:r>
            <a:r>
              <a:rPr lang="fr-FR" sz="2000" dirty="0">
                <a:solidFill>
                  <a:srgbClr val="000000"/>
                </a:solidFill>
                <a:latin typeface="Verdana"/>
                <a:cs typeface="Times New Roman" pitchFamily="-110" charset="0"/>
              </a:rPr>
              <a:t> exports</a:t>
            </a:r>
          </a:p>
          <a:p>
            <a:pPr marL="285750" indent="-285750">
              <a:buFont typeface="Arial" pitchFamily="34" charset="0"/>
              <a:buChar char="•"/>
              <a:tabLst>
                <a:tab pos="190500" algn="l"/>
                <a:tab pos="195263" algn="l"/>
                <a:tab pos="762000" algn="l"/>
                <a:tab pos="8001000" algn="r"/>
              </a:tabLst>
              <a:defRPr/>
            </a:pPr>
            <a:endParaRPr lang="fr-FR" dirty="0">
              <a:solidFill>
                <a:srgbClr val="000000"/>
              </a:solidFill>
              <a:latin typeface="Verdana"/>
              <a:cs typeface="Times New Roman" pitchFamily="-110" charset="0"/>
            </a:endParaRPr>
          </a:p>
          <a:p>
            <a:pPr>
              <a:tabLst>
                <a:tab pos="190500" algn="l"/>
                <a:tab pos="195263" algn="l"/>
                <a:tab pos="762000" algn="l"/>
                <a:tab pos="8001000" algn="r"/>
              </a:tabLst>
              <a:defRPr/>
            </a:pPr>
            <a:endParaRPr lang="fr-FR" dirty="0">
              <a:solidFill>
                <a:srgbClr val="000000"/>
              </a:solidFill>
              <a:latin typeface="Verdana"/>
              <a:cs typeface="Times New Roman" pitchFamily="-110" charset="0"/>
            </a:endParaRPr>
          </a:p>
          <a:p>
            <a:pPr marL="292100" indent="-292100">
              <a:spcAft>
                <a:spcPct val="100000"/>
              </a:spcAft>
              <a:buClr>
                <a:srgbClr val="000000"/>
              </a:buClr>
              <a:defRPr/>
            </a:pPr>
            <a:endParaRPr lang="fr-FR" dirty="0">
              <a:solidFill>
                <a:srgbClr val="000000"/>
              </a:solidFill>
              <a:latin typeface="Verdana"/>
              <a:cs typeface="Times New Roman" pitchFamily="-110" charset="0"/>
            </a:endParaRPr>
          </a:p>
        </p:txBody>
      </p:sp>
      <p:sp>
        <p:nvSpPr>
          <p:cNvPr id="73732" name="Text Box 1032"/>
          <p:cNvSpPr txBox="1">
            <a:spLocks noChangeArrowheads="1"/>
          </p:cNvSpPr>
          <p:nvPr/>
        </p:nvSpPr>
        <p:spPr bwMode="auto">
          <a:xfrm>
            <a:off x="2256430" y="6200208"/>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6" name="Rectangle 2"/>
          <p:cNvSpPr txBox="1">
            <a:spLocks noChangeArrowheads="1"/>
          </p:cNvSpPr>
          <p:nvPr/>
        </p:nvSpPr>
        <p:spPr bwMode="auto">
          <a:xfrm>
            <a:off x="2828925" y="504825"/>
            <a:ext cx="7524750" cy="1143000"/>
          </a:xfrm>
          <a:prstGeom prst="rect">
            <a:avLst/>
          </a:prstGeom>
          <a:noFill/>
          <a:ln w="9525">
            <a:noFill/>
            <a:miter lim="800000"/>
            <a:headEnd/>
            <a:tailEnd/>
          </a:ln>
        </p:spPr>
        <p:txBody>
          <a:bodyPr lIns="0" tIns="0" rIns="0" bIns="0"/>
          <a:lstStyle/>
          <a:p>
            <a:pPr>
              <a:lnSpc>
                <a:spcPts val="3800"/>
              </a:lnSpc>
              <a:defRPr/>
            </a:pPr>
            <a:r>
              <a:rPr lang="fr-FR" sz="2800" dirty="0" err="1">
                <a:solidFill>
                  <a:srgbClr val="333399"/>
                </a:solidFill>
                <a:latin typeface="Verdana"/>
                <a:cs typeface="Times New Roman" pitchFamily="-110" charset="0"/>
              </a:rPr>
              <a:t>Switzerland</a:t>
            </a:r>
            <a:r>
              <a:rPr lang="fr-FR" sz="2800" dirty="0">
                <a:solidFill>
                  <a:srgbClr val="333399"/>
                </a:solidFill>
                <a:latin typeface="Verdana"/>
                <a:cs typeface="Times New Roman" pitchFamily="-110" charset="0"/>
              </a:rPr>
              <a:t> - Key </a:t>
            </a:r>
            <a:r>
              <a:rPr lang="fr-FR" sz="2800" dirty="0" err="1">
                <a:solidFill>
                  <a:srgbClr val="333399"/>
                </a:solidFill>
                <a:latin typeface="Verdana"/>
                <a:cs typeface="Times New Roman" pitchFamily="-110" charset="0"/>
              </a:rPr>
              <a:t>facts</a:t>
            </a:r>
            <a:r>
              <a:rPr lang="fr-FR" sz="2800" dirty="0">
                <a:solidFill>
                  <a:srgbClr val="333399"/>
                </a:solidFill>
                <a:latin typeface="Verdana"/>
                <a:cs typeface="Times New Roman" pitchFamily="-110" charset="0"/>
              </a:rPr>
              <a:t> (I)</a:t>
            </a:r>
            <a:endParaRPr lang="de-DE" sz="3000" kern="0" dirty="0">
              <a:solidFill>
                <a:srgbClr val="FF0000"/>
              </a:solidFill>
              <a:latin typeface="Verdana"/>
              <a:cs typeface="Times New Roman" pitchFamily="-110" charset="0"/>
            </a:endParaRPr>
          </a:p>
        </p:txBody>
      </p:sp>
    </p:spTree>
    <p:extLst>
      <p:ext uri="{BB962C8B-B14F-4D97-AF65-F5344CB8AC3E}">
        <p14:creationId xmlns:p14="http://schemas.microsoft.com/office/powerpoint/2010/main" val="615575634"/>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3"/>
          <p:cNvSpPr>
            <a:spLocks noGrp="1"/>
          </p:cNvSpPr>
          <p:nvPr>
            <p:ph type="title"/>
          </p:nvPr>
        </p:nvSpPr>
        <p:spPr/>
        <p:txBody>
          <a:bodyPr>
            <a:normAutofit/>
          </a:bodyPr>
          <a:lstStyle/>
          <a:p>
            <a:r>
              <a:rPr lang="en-GB" sz="3200" dirty="0" smtClean="0">
                <a:solidFill>
                  <a:srgbClr val="003399"/>
                </a:solidFill>
                <a:latin typeface="Verdana" pitchFamily="34" charset="0"/>
                <a:cs typeface="Verdana" pitchFamily="34" charset="0"/>
              </a:rPr>
              <a:t>Bodies of </a:t>
            </a:r>
            <a:r>
              <a:rPr lang="en-GB" sz="3200" dirty="0">
                <a:solidFill>
                  <a:srgbClr val="003399"/>
                </a:solidFill>
                <a:latin typeface="Verdana" pitchFamily="34" charset="0"/>
                <a:cs typeface="Verdana" pitchFamily="34" charset="0"/>
              </a:rPr>
              <a:t>the SNSF</a:t>
            </a:r>
            <a:endParaRPr lang="de-DE" sz="3200" dirty="0" smtClean="0">
              <a:solidFill>
                <a:srgbClr val="003399"/>
              </a:solidFill>
              <a:latin typeface="Verdana" pitchFamily="-110" charset="0"/>
              <a:cs typeface="Verdana" pitchFamily="-110" charset="0"/>
            </a:endParaRPr>
          </a:p>
        </p:txBody>
      </p:sp>
      <p:grpSp>
        <p:nvGrpSpPr>
          <p:cNvPr id="13" name="Group 12"/>
          <p:cNvGrpSpPr/>
          <p:nvPr/>
        </p:nvGrpSpPr>
        <p:grpSpPr>
          <a:xfrm>
            <a:off x="2873023" y="1655155"/>
            <a:ext cx="7137253" cy="4532286"/>
            <a:chOff x="1349022" y="1655155"/>
            <a:chExt cx="7137253" cy="4532286"/>
          </a:xfrm>
        </p:grpSpPr>
        <p:sp>
          <p:nvSpPr>
            <p:cNvPr id="14" name="Rechteck 10"/>
            <p:cNvSpPr>
              <a:spLocks noChangeArrowheads="1"/>
            </p:cNvSpPr>
            <p:nvPr/>
          </p:nvSpPr>
          <p:spPr bwMode="auto">
            <a:xfrm>
              <a:off x="1599635" y="2678674"/>
              <a:ext cx="6886639" cy="2489572"/>
            </a:xfrm>
            <a:prstGeom prst="rect">
              <a:avLst/>
            </a:prstGeom>
            <a:solidFill>
              <a:srgbClr val="003399">
                <a:alpha val="1490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93600" rIns="0" bIns="0"/>
            <a:lstStyle/>
            <a:p>
              <a:pPr>
                <a:lnSpc>
                  <a:spcPts val="1500"/>
                </a:lnSpc>
                <a:spcBef>
                  <a:spcPct val="0"/>
                </a:spcBef>
                <a:tabLst>
                  <a:tab pos="361950" algn="l"/>
                  <a:tab pos="8001000" algn="r"/>
                </a:tabLst>
              </a:pPr>
              <a:r>
                <a:rPr lang="de-DE" sz="1100" b="1" dirty="0" err="1">
                  <a:solidFill>
                    <a:srgbClr val="000000"/>
                  </a:solidFill>
                </a:rPr>
                <a:t>Divisions</a:t>
              </a:r>
              <a:endParaRPr lang="en-GB" sz="1100" b="1" dirty="0">
                <a:solidFill>
                  <a:srgbClr val="000000"/>
                </a:solidFill>
              </a:endParaRPr>
            </a:p>
            <a:p>
              <a:pPr>
                <a:lnSpc>
                  <a:spcPts val="1500"/>
                </a:lnSpc>
                <a:spcBef>
                  <a:spcPct val="0"/>
                </a:spcBef>
                <a:tabLst>
                  <a:tab pos="361950" algn="l"/>
                  <a:tab pos="8001000" algn="r"/>
                </a:tabLst>
              </a:pPr>
              <a:r>
                <a:rPr lang="en-GB" sz="1100" dirty="0"/>
                <a:t>I:	Humanities and Social Sciences</a:t>
              </a:r>
            </a:p>
            <a:p>
              <a:pPr>
                <a:lnSpc>
                  <a:spcPts val="1500"/>
                </a:lnSpc>
                <a:spcBef>
                  <a:spcPct val="0"/>
                </a:spcBef>
                <a:tabLst>
                  <a:tab pos="361950" algn="l"/>
                  <a:tab pos="8001000" algn="r"/>
                </a:tabLst>
              </a:pPr>
              <a:r>
                <a:rPr lang="en-GB" sz="1100" dirty="0"/>
                <a:t>II:	Mathematics, Natural and Engineering Sciences</a:t>
              </a:r>
            </a:p>
            <a:p>
              <a:pPr>
                <a:lnSpc>
                  <a:spcPts val="1500"/>
                </a:lnSpc>
                <a:spcBef>
                  <a:spcPct val="0"/>
                </a:spcBef>
                <a:tabLst>
                  <a:tab pos="361950" algn="l"/>
                  <a:tab pos="8001000" algn="r"/>
                </a:tabLst>
              </a:pPr>
              <a:r>
                <a:rPr lang="en-GB" sz="1100" dirty="0"/>
                <a:t>III:	Biology and Medicine </a:t>
              </a:r>
            </a:p>
            <a:p>
              <a:pPr>
                <a:lnSpc>
                  <a:spcPts val="1500"/>
                </a:lnSpc>
                <a:spcBef>
                  <a:spcPct val="0"/>
                </a:spcBef>
                <a:tabLst>
                  <a:tab pos="361950" algn="l"/>
                  <a:tab pos="8001000" algn="r"/>
                </a:tabLst>
              </a:pPr>
              <a:r>
                <a:rPr lang="en-GB" sz="1100" dirty="0"/>
                <a:t>IV:	Programmes:</a:t>
              </a:r>
            </a:p>
            <a:p>
              <a:pPr>
                <a:lnSpc>
                  <a:spcPts val="1500"/>
                </a:lnSpc>
                <a:spcBef>
                  <a:spcPct val="0"/>
                </a:spcBef>
                <a:tabLst>
                  <a:tab pos="361950" algn="l"/>
                  <a:tab pos="8001000" algn="r"/>
                </a:tabLst>
              </a:pPr>
              <a:r>
                <a:rPr lang="en-GB" sz="1100" dirty="0"/>
                <a:t>	National Research Programmes (NRPs)</a:t>
              </a:r>
            </a:p>
            <a:p>
              <a:pPr>
                <a:lnSpc>
                  <a:spcPts val="1500"/>
                </a:lnSpc>
                <a:spcBef>
                  <a:spcPct val="0"/>
                </a:spcBef>
                <a:tabLst>
                  <a:tab pos="361950" algn="l"/>
                  <a:tab pos="8001000" algn="r"/>
                </a:tabLst>
              </a:pPr>
              <a:r>
                <a:rPr lang="en-GB" sz="1100" dirty="0"/>
                <a:t>	National Centres of Competence in Research (NCCRs)</a:t>
              </a:r>
            </a:p>
            <a:p>
              <a:pPr>
                <a:lnSpc>
                  <a:spcPts val="1500"/>
                </a:lnSpc>
                <a:spcBef>
                  <a:spcPct val="0"/>
                </a:spcBef>
                <a:tabLst>
                  <a:tab pos="361950" algn="l"/>
                  <a:tab pos="8001000" algn="r"/>
                </a:tabLst>
              </a:pPr>
              <a:endParaRPr lang="en-GB" sz="1100" dirty="0"/>
            </a:p>
            <a:p>
              <a:pPr>
                <a:lnSpc>
                  <a:spcPts val="1500"/>
                </a:lnSpc>
                <a:spcBef>
                  <a:spcPct val="0"/>
                </a:spcBef>
                <a:tabLst>
                  <a:tab pos="361950" algn="l"/>
                  <a:tab pos="8001000" algn="r"/>
                </a:tabLst>
              </a:pPr>
              <a:r>
                <a:rPr lang="en-GB" sz="1100" b="1" dirty="0">
                  <a:solidFill>
                    <a:srgbClr val="000000"/>
                  </a:solidFill>
                </a:rPr>
                <a:t>Specialised Committees</a:t>
              </a:r>
            </a:p>
            <a:p>
              <a:pPr>
                <a:lnSpc>
                  <a:spcPts val="1500"/>
                </a:lnSpc>
                <a:spcBef>
                  <a:spcPct val="0"/>
                </a:spcBef>
                <a:tabLst>
                  <a:tab pos="361950" algn="l"/>
                  <a:tab pos="8001000" algn="r"/>
                </a:tabLst>
              </a:pPr>
              <a:r>
                <a:rPr lang="en-GB" sz="1100" dirty="0"/>
                <a:t>Interdisciplinary Research</a:t>
              </a:r>
            </a:p>
            <a:p>
              <a:pPr>
                <a:lnSpc>
                  <a:spcPts val="1500"/>
                </a:lnSpc>
                <a:spcBef>
                  <a:spcPct val="0"/>
                </a:spcBef>
                <a:tabLst>
                  <a:tab pos="361950" algn="l"/>
                  <a:tab pos="8001000" algn="r"/>
                </a:tabLst>
              </a:pPr>
              <a:r>
                <a:rPr lang="en-GB" sz="1100" dirty="0"/>
                <a:t>Careers</a:t>
              </a:r>
            </a:p>
            <a:p>
              <a:pPr>
                <a:lnSpc>
                  <a:spcPts val="1500"/>
                </a:lnSpc>
                <a:spcBef>
                  <a:spcPct val="0"/>
                </a:spcBef>
                <a:tabLst>
                  <a:tab pos="361950" algn="l"/>
                  <a:tab pos="8001000" algn="r"/>
                </a:tabLst>
              </a:pPr>
              <a:r>
                <a:rPr lang="en-GB" sz="1100" dirty="0"/>
                <a:t>International Co-operation</a:t>
              </a:r>
              <a:endParaRPr lang="en-GB" sz="1600" dirty="0"/>
            </a:p>
            <a:p>
              <a:pPr>
                <a:lnSpc>
                  <a:spcPts val="1400"/>
                </a:lnSpc>
                <a:spcBef>
                  <a:spcPct val="0"/>
                </a:spcBef>
                <a:buClr>
                  <a:srgbClr val="000000"/>
                </a:buClr>
                <a:tabLst>
                  <a:tab pos="361950" algn="l"/>
                  <a:tab pos="8001000" algn="r"/>
                </a:tabLst>
              </a:pPr>
              <a:endParaRPr lang="de-DE" sz="1400" dirty="0">
                <a:solidFill>
                  <a:srgbClr val="000000"/>
                </a:solidFill>
              </a:endParaRPr>
            </a:p>
          </p:txBody>
        </p:sp>
        <p:sp>
          <p:nvSpPr>
            <p:cNvPr id="15" name="Rechteck 3"/>
            <p:cNvSpPr>
              <a:spLocks noChangeArrowheads="1"/>
            </p:cNvSpPr>
            <p:nvPr/>
          </p:nvSpPr>
          <p:spPr bwMode="auto">
            <a:xfrm>
              <a:off x="1599635" y="1655155"/>
              <a:ext cx="6886639" cy="314230"/>
            </a:xfrm>
            <a:prstGeom prst="rect">
              <a:avLst/>
            </a:prstGeom>
            <a:solidFill>
              <a:srgbClr val="003399">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0" rIns="0" bIns="0"/>
            <a:lstStyle/>
            <a:p>
              <a:pPr>
                <a:spcBef>
                  <a:spcPct val="0"/>
                </a:spcBef>
                <a:tabLst>
                  <a:tab pos="190500" algn="l"/>
                  <a:tab pos="195263" algn="l"/>
                  <a:tab pos="762000" algn="l"/>
                  <a:tab pos="8001000" algn="r"/>
                </a:tabLst>
              </a:pPr>
              <a:r>
                <a:rPr lang="en-GB" sz="1400" dirty="0">
                  <a:solidFill>
                    <a:schemeClr val="bg1"/>
                  </a:solidFill>
                  <a:cs typeface="Verdana" pitchFamily="34" charset="0"/>
                </a:rPr>
                <a:t>Foundation Council</a:t>
              </a:r>
              <a:endParaRPr lang="de-DE" sz="1400" dirty="0">
                <a:solidFill>
                  <a:schemeClr val="bg1"/>
                </a:solidFill>
              </a:endParaRPr>
            </a:p>
          </p:txBody>
        </p:sp>
        <p:sp>
          <p:nvSpPr>
            <p:cNvPr id="16" name="Rechteck 8"/>
            <p:cNvSpPr>
              <a:spLocks noChangeArrowheads="1"/>
            </p:cNvSpPr>
            <p:nvPr/>
          </p:nvSpPr>
          <p:spPr bwMode="auto">
            <a:xfrm>
              <a:off x="1599263" y="2416167"/>
              <a:ext cx="6887011" cy="313769"/>
            </a:xfrm>
            <a:prstGeom prst="rect">
              <a:avLst/>
            </a:prstGeom>
            <a:solidFill>
              <a:srgbClr val="003399">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0" rIns="0" bIns="0"/>
            <a:lstStyle/>
            <a:p>
              <a:pPr>
                <a:spcBef>
                  <a:spcPct val="0"/>
                </a:spcBef>
                <a:tabLst>
                  <a:tab pos="190500" algn="l"/>
                  <a:tab pos="195263" algn="l"/>
                  <a:tab pos="762000" algn="l"/>
                  <a:tab pos="8001000" algn="r"/>
                </a:tabLst>
              </a:pPr>
              <a:r>
                <a:rPr lang="en-GB" sz="1400" dirty="0">
                  <a:solidFill>
                    <a:schemeClr val="bg1"/>
                  </a:solidFill>
                  <a:cs typeface="Verdana" pitchFamily="34" charset="0"/>
                </a:rPr>
                <a:t>National Research Council</a:t>
              </a:r>
              <a:endParaRPr lang="de-DE" sz="1400" dirty="0">
                <a:solidFill>
                  <a:schemeClr val="bg1"/>
                </a:solidFill>
              </a:endParaRPr>
            </a:p>
          </p:txBody>
        </p:sp>
        <p:sp>
          <p:nvSpPr>
            <p:cNvPr id="17" name="Rechteck 14"/>
            <p:cNvSpPr>
              <a:spLocks noChangeArrowheads="1"/>
            </p:cNvSpPr>
            <p:nvPr/>
          </p:nvSpPr>
          <p:spPr bwMode="auto">
            <a:xfrm>
              <a:off x="1599263" y="5352731"/>
              <a:ext cx="6887011" cy="333208"/>
            </a:xfrm>
            <a:prstGeom prst="rect">
              <a:avLst/>
            </a:prstGeom>
            <a:solidFill>
              <a:srgbClr val="003399">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0" rIns="0" bIns="0"/>
            <a:lstStyle/>
            <a:p>
              <a:pPr>
                <a:spcBef>
                  <a:spcPct val="0"/>
                </a:spcBef>
                <a:tabLst>
                  <a:tab pos="190500" algn="l"/>
                  <a:tab pos="195263" algn="l"/>
                  <a:tab pos="762000" algn="l"/>
                  <a:tab pos="8001000" algn="r"/>
                </a:tabLst>
              </a:pPr>
              <a:r>
                <a:rPr lang="en-GB" sz="1400" dirty="0">
                  <a:solidFill>
                    <a:schemeClr val="bg1"/>
                  </a:solidFill>
                  <a:cs typeface="Verdana" pitchFamily="34" charset="0"/>
                </a:rPr>
                <a:t>Research Commissions at Swiss institutions of </a:t>
              </a:r>
              <a:r>
                <a:rPr lang="en-GB" sz="1400" dirty="0" err="1">
                  <a:solidFill>
                    <a:schemeClr val="bg1"/>
                  </a:solidFill>
                  <a:cs typeface="Verdana" pitchFamily="34" charset="0"/>
                </a:rPr>
                <a:t>heigher</a:t>
              </a:r>
              <a:r>
                <a:rPr lang="en-GB" sz="1400" dirty="0">
                  <a:solidFill>
                    <a:schemeClr val="bg1"/>
                  </a:solidFill>
                  <a:cs typeface="Verdana" pitchFamily="34" charset="0"/>
                </a:rPr>
                <a:t> education</a:t>
              </a:r>
              <a:endParaRPr lang="de-DE" sz="1400" dirty="0">
                <a:solidFill>
                  <a:schemeClr val="bg1"/>
                </a:solidFill>
              </a:endParaRPr>
            </a:p>
          </p:txBody>
        </p:sp>
        <p:sp>
          <p:nvSpPr>
            <p:cNvPr id="18" name="Rechteck 15"/>
            <p:cNvSpPr>
              <a:spLocks noChangeArrowheads="1"/>
            </p:cNvSpPr>
            <p:nvPr/>
          </p:nvSpPr>
          <p:spPr bwMode="auto">
            <a:xfrm>
              <a:off x="1599261" y="5854232"/>
              <a:ext cx="6887013" cy="333209"/>
            </a:xfrm>
            <a:prstGeom prst="rect">
              <a:avLst/>
            </a:prstGeom>
            <a:solidFill>
              <a:srgbClr val="003399">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0" rIns="0" bIns="0"/>
            <a:lstStyle/>
            <a:p>
              <a:pPr>
                <a:spcBef>
                  <a:spcPct val="0"/>
                </a:spcBef>
                <a:tabLst>
                  <a:tab pos="190500" algn="l"/>
                  <a:tab pos="195263" algn="l"/>
                  <a:tab pos="762000" algn="l"/>
                  <a:tab pos="8001000" algn="r"/>
                </a:tabLst>
              </a:pPr>
              <a:r>
                <a:rPr lang="en-GB" sz="1400" dirty="0">
                  <a:solidFill>
                    <a:schemeClr val="bg1"/>
                  </a:solidFill>
                  <a:cs typeface="Verdana" pitchFamily="34" charset="0"/>
                </a:rPr>
                <a:t>Administrative Offices</a:t>
              </a:r>
              <a:endParaRPr lang="de-DE" sz="1400" dirty="0">
                <a:solidFill>
                  <a:schemeClr val="bg1"/>
                </a:solidFill>
              </a:endParaRPr>
            </a:p>
          </p:txBody>
        </p:sp>
        <p:cxnSp>
          <p:nvCxnSpPr>
            <p:cNvPr id="19" name="Gerade Verbindung 25"/>
            <p:cNvCxnSpPr>
              <a:cxnSpLocks noChangeShapeType="1"/>
            </p:cNvCxnSpPr>
            <p:nvPr/>
          </p:nvCxnSpPr>
          <p:spPr bwMode="auto">
            <a:xfrm>
              <a:off x="1353574" y="1841912"/>
              <a:ext cx="0" cy="4180895"/>
            </a:xfrm>
            <a:prstGeom prst="line">
              <a:avLst/>
            </a:prstGeom>
            <a:noFill/>
            <a:ln w="12700">
              <a:solidFill>
                <a:srgbClr val="142C73"/>
              </a:solidFill>
              <a:round/>
              <a:headEnd/>
              <a:tailEnd/>
            </a:ln>
            <a:extLst>
              <a:ext uri="{909E8E84-426E-40DD-AFC4-6F175D3DCCD1}">
                <a14:hiddenFill xmlns:a14="http://schemas.microsoft.com/office/drawing/2010/main">
                  <a:noFill/>
                </a14:hiddenFill>
              </a:ext>
            </a:extLst>
          </p:spPr>
        </p:cxnSp>
        <p:cxnSp>
          <p:nvCxnSpPr>
            <p:cNvPr id="20" name="Gerade Verbindung 28"/>
            <p:cNvCxnSpPr>
              <a:cxnSpLocks noChangeShapeType="1"/>
            </p:cNvCxnSpPr>
            <p:nvPr/>
          </p:nvCxnSpPr>
          <p:spPr bwMode="auto">
            <a:xfrm>
              <a:off x="1353574" y="1855550"/>
              <a:ext cx="263525" cy="0"/>
            </a:xfrm>
            <a:prstGeom prst="line">
              <a:avLst/>
            </a:prstGeom>
            <a:noFill/>
            <a:ln w="12700">
              <a:solidFill>
                <a:srgbClr val="142C73"/>
              </a:solidFill>
              <a:round/>
              <a:headEnd/>
              <a:tailEnd/>
            </a:ln>
            <a:extLst>
              <a:ext uri="{909E8E84-426E-40DD-AFC4-6F175D3DCCD1}">
                <a14:hiddenFill xmlns:a14="http://schemas.microsoft.com/office/drawing/2010/main">
                  <a:noFill/>
                </a14:hiddenFill>
              </a:ext>
            </a:extLst>
          </p:spPr>
        </p:cxnSp>
        <p:cxnSp>
          <p:nvCxnSpPr>
            <p:cNvPr id="21" name="Gerade Verbindung 46"/>
            <p:cNvCxnSpPr>
              <a:cxnSpLocks noChangeShapeType="1"/>
            </p:cNvCxnSpPr>
            <p:nvPr/>
          </p:nvCxnSpPr>
          <p:spPr bwMode="auto">
            <a:xfrm>
              <a:off x="1353574" y="5526997"/>
              <a:ext cx="246061" cy="0"/>
            </a:xfrm>
            <a:prstGeom prst="line">
              <a:avLst/>
            </a:prstGeom>
            <a:noFill/>
            <a:ln w="12700">
              <a:solidFill>
                <a:srgbClr val="142C73"/>
              </a:solidFill>
              <a:round/>
              <a:headEnd/>
              <a:tailEnd/>
            </a:ln>
            <a:extLst>
              <a:ext uri="{909E8E84-426E-40DD-AFC4-6F175D3DCCD1}">
                <a14:hiddenFill xmlns:a14="http://schemas.microsoft.com/office/drawing/2010/main">
                  <a:noFill/>
                </a14:hiddenFill>
              </a:ext>
            </a:extLst>
          </p:spPr>
        </p:cxnSp>
        <p:cxnSp>
          <p:nvCxnSpPr>
            <p:cNvPr id="22" name="Gerade Verbindung 47"/>
            <p:cNvCxnSpPr>
              <a:cxnSpLocks noChangeShapeType="1"/>
            </p:cNvCxnSpPr>
            <p:nvPr/>
          </p:nvCxnSpPr>
          <p:spPr bwMode="auto">
            <a:xfrm>
              <a:off x="1349022" y="6022807"/>
              <a:ext cx="241264" cy="0"/>
            </a:xfrm>
            <a:prstGeom prst="line">
              <a:avLst/>
            </a:prstGeom>
            <a:noFill/>
            <a:ln w="12700">
              <a:solidFill>
                <a:srgbClr val="142C73"/>
              </a:solidFill>
              <a:round/>
              <a:headEnd/>
              <a:tailEnd/>
            </a:ln>
            <a:extLst>
              <a:ext uri="{909E8E84-426E-40DD-AFC4-6F175D3DCCD1}">
                <a14:hiddenFill xmlns:a14="http://schemas.microsoft.com/office/drawing/2010/main">
                  <a:noFill/>
                </a14:hiddenFill>
              </a:ext>
            </a:extLst>
          </p:spPr>
        </p:cxnSp>
        <p:sp>
          <p:nvSpPr>
            <p:cNvPr id="23" name="Rechteck 10"/>
            <p:cNvSpPr>
              <a:spLocks noChangeArrowheads="1"/>
            </p:cNvSpPr>
            <p:nvPr/>
          </p:nvSpPr>
          <p:spPr bwMode="auto">
            <a:xfrm>
              <a:off x="5172506" y="4199571"/>
              <a:ext cx="3313768" cy="956668"/>
            </a:xfrm>
            <a:prstGeom prst="rect">
              <a:avLst/>
            </a:prstGeom>
            <a:noFill/>
            <a:ln>
              <a:noFill/>
            </a:ln>
            <a:extLst/>
          </p:spPr>
          <p:txBody>
            <a:bodyPr lIns="216000" tIns="93600" rIns="0" bIns="0"/>
            <a:lstStyle/>
            <a:p>
              <a:pPr>
                <a:lnSpc>
                  <a:spcPts val="1500"/>
                </a:lnSpc>
                <a:spcBef>
                  <a:spcPct val="0"/>
                </a:spcBef>
                <a:buClr>
                  <a:srgbClr val="000000"/>
                </a:buClr>
                <a:tabLst>
                  <a:tab pos="361950" algn="l"/>
                  <a:tab pos="8001000" algn="r"/>
                </a:tabLst>
              </a:pPr>
              <a:r>
                <a:rPr lang="fr-FR" sz="1100" b="1" dirty="0" err="1">
                  <a:solidFill>
                    <a:srgbClr val="000000"/>
                  </a:solidFill>
                </a:rPr>
                <a:t>Commissionen</a:t>
              </a:r>
              <a:endParaRPr lang="fr-FR" sz="1100" b="1" dirty="0">
                <a:solidFill>
                  <a:srgbClr val="000000"/>
                </a:solidFill>
              </a:endParaRPr>
            </a:p>
            <a:p>
              <a:pPr>
                <a:lnSpc>
                  <a:spcPts val="1500"/>
                </a:lnSpc>
                <a:spcBef>
                  <a:spcPct val="0"/>
                </a:spcBef>
                <a:buClr>
                  <a:srgbClr val="000000"/>
                </a:buClr>
                <a:tabLst>
                  <a:tab pos="361950" algn="l"/>
                  <a:tab pos="8001000" algn="r"/>
                </a:tabLst>
              </a:pPr>
              <a:r>
                <a:rPr lang="fr-FR" sz="1100" dirty="0" err="1">
                  <a:solidFill>
                    <a:srgbClr val="000000"/>
                  </a:solidFill>
                </a:rPr>
                <a:t>Gender</a:t>
              </a:r>
              <a:r>
                <a:rPr lang="fr-FR" sz="1100" dirty="0">
                  <a:solidFill>
                    <a:srgbClr val="000000"/>
                  </a:solidFill>
                </a:rPr>
                <a:t> </a:t>
              </a:r>
              <a:r>
                <a:rPr lang="fr-FR" sz="1100" dirty="0" err="1">
                  <a:solidFill>
                    <a:srgbClr val="000000"/>
                  </a:solidFill>
                </a:rPr>
                <a:t>Equality</a:t>
              </a:r>
              <a:r>
                <a:rPr lang="fr-FR" sz="1100" dirty="0">
                  <a:solidFill>
                    <a:srgbClr val="000000"/>
                  </a:solidFill>
                </a:rPr>
                <a:t> in Research </a:t>
              </a:r>
              <a:r>
                <a:rPr lang="fr-FR" sz="1100" dirty="0" err="1">
                  <a:solidFill>
                    <a:srgbClr val="000000"/>
                  </a:solidFill>
                </a:rPr>
                <a:t>Funding</a:t>
              </a:r>
              <a:endParaRPr lang="fr-FR" sz="1100" dirty="0">
                <a:solidFill>
                  <a:srgbClr val="000000"/>
                </a:solidFill>
              </a:endParaRPr>
            </a:p>
            <a:p>
              <a:pPr>
                <a:lnSpc>
                  <a:spcPts val="1500"/>
                </a:lnSpc>
                <a:spcBef>
                  <a:spcPct val="0"/>
                </a:spcBef>
                <a:buClr>
                  <a:srgbClr val="000000"/>
                </a:buClr>
                <a:tabLst>
                  <a:tab pos="361950" algn="l"/>
                  <a:tab pos="8001000" algn="r"/>
                </a:tabLst>
              </a:pPr>
              <a:r>
                <a:rPr lang="fr-FR" sz="1100" dirty="0">
                  <a:solidFill>
                    <a:srgbClr val="000000"/>
                  </a:solidFill>
                </a:rPr>
                <a:t>Research </a:t>
              </a:r>
              <a:r>
                <a:rPr lang="fr-FR" sz="1100" dirty="0" err="1">
                  <a:solidFill>
                    <a:srgbClr val="000000"/>
                  </a:solidFill>
                </a:rPr>
                <a:t>Integrity</a:t>
              </a:r>
              <a:endParaRPr lang="fr-FR" sz="1100" dirty="0">
                <a:solidFill>
                  <a:srgbClr val="000000"/>
                </a:solidFill>
              </a:endParaRPr>
            </a:p>
            <a:p>
              <a:pPr>
                <a:lnSpc>
                  <a:spcPts val="1400"/>
                </a:lnSpc>
                <a:spcBef>
                  <a:spcPct val="0"/>
                </a:spcBef>
                <a:buClr>
                  <a:srgbClr val="000000"/>
                </a:buClr>
                <a:tabLst>
                  <a:tab pos="361950" algn="l"/>
                  <a:tab pos="8001000" algn="r"/>
                </a:tabLst>
              </a:pPr>
              <a:endParaRPr lang="de-DE" sz="1600" dirty="0">
                <a:solidFill>
                  <a:srgbClr val="000000"/>
                </a:solidFill>
              </a:endParaRPr>
            </a:p>
          </p:txBody>
        </p:sp>
        <p:sp>
          <p:nvSpPr>
            <p:cNvPr id="24" name="Rechteck 10"/>
            <p:cNvSpPr>
              <a:spLocks noChangeArrowheads="1"/>
            </p:cNvSpPr>
            <p:nvPr/>
          </p:nvSpPr>
          <p:spPr bwMode="auto">
            <a:xfrm>
              <a:off x="1599635" y="1923200"/>
              <a:ext cx="3572871" cy="331608"/>
            </a:xfrm>
            <a:prstGeom prst="rect">
              <a:avLst/>
            </a:prstGeom>
            <a:solidFill>
              <a:srgbClr val="003399">
                <a:alpha val="1490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93600" rIns="0" bIns="0"/>
            <a:lstStyle/>
            <a:p>
              <a:pPr>
                <a:lnSpc>
                  <a:spcPts val="1500"/>
                </a:lnSpc>
                <a:spcBef>
                  <a:spcPct val="0"/>
                </a:spcBef>
                <a:buClr>
                  <a:srgbClr val="000000"/>
                </a:buClr>
                <a:tabLst>
                  <a:tab pos="361950" algn="l"/>
                  <a:tab pos="8001000" algn="r"/>
                </a:tabLst>
              </a:pPr>
              <a:r>
                <a:rPr lang="de-DE" sz="1100" dirty="0">
                  <a:solidFill>
                    <a:srgbClr val="000000"/>
                  </a:solidFill>
                </a:rPr>
                <a:t>Compliance </a:t>
              </a:r>
              <a:r>
                <a:rPr lang="de-DE" sz="1100" dirty="0" err="1">
                  <a:solidFill>
                    <a:srgbClr val="000000"/>
                  </a:solidFill>
                </a:rPr>
                <a:t>Committee</a:t>
              </a:r>
              <a:endParaRPr lang="de-DE" sz="1100" dirty="0">
                <a:solidFill>
                  <a:srgbClr val="000000"/>
                </a:solidFill>
              </a:endParaRPr>
            </a:p>
            <a:p>
              <a:pPr>
                <a:lnSpc>
                  <a:spcPts val="1500"/>
                </a:lnSpc>
                <a:spcBef>
                  <a:spcPct val="0"/>
                </a:spcBef>
                <a:buClr>
                  <a:srgbClr val="000000"/>
                </a:buClr>
                <a:tabLst>
                  <a:tab pos="361950" algn="l"/>
                  <a:tab pos="8001000" algn="r"/>
                </a:tabLst>
              </a:pPr>
              <a:r>
                <a:rPr lang="de-DE" sz="1100" dirty="0">
                  <a:solidFill>
                    <a:srgbClr val="000000"/>
                  </a:solidFill>
                </a:rPr>
                <a:t>	</a:t>
              </a:r>
            </a:p>
          </p:txBody>
        </p:sp>
        <p:cxnSp>
          <p:nvCxnSpPr>
            <p:cNvPr id="25" name="Gerade Verbindung 28"/>
            <p:cNvCxnSpPr>
              <a:cxnSpLocks noChangeShapeType="1"/>
            </p:cNvCxnSpPr>
            <p:nvPr/>
          </p:nvCxnSpPr>
          <p:spPr bwMode="auto">
            <a:xfrm>
              <a:off x="1349022" y="2578845"/>
              <a:ext cx="263525" cy="0"/>
            </a:xfrm>
            <a:prstGeom prst="line">
              <a:avLst/>
            </a:prstGeom>
            <a:noFill/>
            <a:ln w="12700">
              <a:solidFill>
                <a:srgbClr val="142C73"/>
              </a:solidFill>
              <a:round/>
              <a:headEnd/>
              <a:tailEnd/>
            </a:ln>
            <a:extLst>
              <a:ext uri="{909E8E84-426E-40DD-AFC4-6F175D3DCCD1}">
                <a14:hiddenFill xmlns:a14="http://schemas.microsoft.com/office/drawing/2010/main">
                  <a:noFill/>
                </a14:hiddenFill>
              </a:ext>
            </a:extLst>
          </p:spPr>
        </p:cxnSp>
        <p:sp>
          <p:nvSpPr>
            <p:cNvPr id="26" name="Rechteck 10"/>
            <p:cNvSpPr>
              <a:spLocks noChangeArrowheads="1"/>
            </p:cNvSpPr>
            <p:nvPr/>
          </p:nvSpPr>
          <p:spPr bwMode="auto">
            <a:xfrm>
              <a:off x="5173839" y="1927698"/>
              <a:ext cx="3312436" cy="332152"/>
            </a:xfrm>
            <a:prstGeom prst="rect">
              <a:avLst/>
            </a:prstGeom>
            <a:solidFill>
              <a:srgbClr val="003399">
                <a:alpha val="1490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93600" rIns="0" bIns="0"/>
            <a:lstStyle/>
            <a:p>
              <a:pPr>
                <a:lnSpc>
                  <a:spcPts val="1500"/>
                </a:lnSpc>
                <a:spcBef>
                  <a:spcPct val="0"/>
                </a:spcBef>
                <a:buClr>
                  <a:srgbClr val="000000"/>
                </a:buClr>
                <a:tabLst>
                  <a:tab pos="361950" algn="l"/>
                  <a:tab pos="8001000" algn="r"/>
                </a:tabLst>
              </a:pPr>
              <a:r>
                <a:rPr lang="de-DE" sz="1100" dirty="0">
                  <a:solidFill>
                    <a:srgbClr val="000000"/>
                  </a:solidFill>
                </a:rPr>
                <a:t>Internal Audit</a:t>
              </a:r>
            </a:p>
            <a:p>
              <a:pPr>
                <a:lnSpc>
                  <a:spcPts val="1500"/>
                </a:lnSpc>
                <a:spcBef>
                  <a:spcPct val="0"/>
                </a:spcBef>
                <a:buClr>
                  <a:srgbClr val="000000"/>
                </a:buClr>
                <a:tabLst>
                  <a:tab pos="361950" algn="l"/>
                  <a:tab pos="8001000" algn="r"/>
                </a:tabLst>
              </a:pPr>
              <a:r>
                <a:rPr lang="de-DE" sz="1100" dirty="0">
                  <a:solidFill>
                    <a:srgbClr val="000000"/>
                  </a:solidFill>
                </a:rPr>
                <a:t>	</a:t>
              </a:r>
            </a:p>
          </p:txBody>
        </p:sp>
      </p:grpSp>
    </p:spTree>
    <p:extLst>
      <p:ext uri="{BB962C8B-B14F-4D97-AF65-F5344CB8AC3E}">
        <p14:creationId xmlns:p14="http://schemas.microsoft.com/office/powerpoint/2010/main" val="1711337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Text Box 1027"/>
          <p:cNvSpPr txBox="1">
            <a:spLocks noChangeArrowheads="1"/>
          </p:cNvSpPr>
          <p:nvPr/>
        </p:nvSpPr>
        <p:spPr bwMode="auto">
          <a:xfrm>
            <a:off x="2828925" y="1819276"/>
            <a:ext cx="6896100" cy="2739211"/>
          </a:xfrm>
          <a:prstGeom prst="rect">
            <a:avLst/>
          </a:prstGeom>
          <a:noFill/>
          <a:ln w="9525">
            <a:noFill/>
            <a:miter lim="800000"/>
            <a:headEnd/>
            <a:tailEnd/>
          </a:ln>
          <a:effectLst/>
        </p:spPr>
        <p:txBody>
          <a:bodyPr wrap="square">
            <a:spAutoFit/>
          </a:bodyPr>
          <a:lstStyle/>
          <a:p>
            <a:pPr>
              <a:tabLst>
                <a:tab pos="190500" algn="l"/>
                <a:tab pos="195263" algn="l"/>
                <a:tab pos="762000" algn="l"/>
                <a:tab pos="8001000" algn="r"/>
              </a:tabLst>
              <a:defRPr/>
            </a:pPr>
            <a:r>
              <a:rPr lang="fr-FR" b="1" dirty="0">
                <a:latin typeface="Verdana"/>
                <a:cs typeface="Times New Roman" pitchFamily="-110" charset="0"/>
              </a:rPr>
              <a:t>International </a:t>
            </a:r>
            <a:r>
              <a:rPr lang="fr-FR" b="1" dirty="0" err="1">
                <a:latin typeface="Verdana"/>
                <a:cs typeface="Times New Roman" pitchFamily="-110" charset="0"/>
              </a:rPr>
              <a:t>higher</a:t>
            </a:r>
            <a:r>
              <a:rPr lang="fr-FR" b="1" dirty="0">
                <a:latin typeface="Verdana"/>
                <a:cs typeface="Times New Roman" pitchFamily="-110" charset="0"/>
              </a:rPr>
              <a:t> </a:t>
            </a:r>
            <a:r>
              <a:rPr lang="fr-FR" b="1" dirty="0" err="1">
                <a:latin typeface="Verdana"/>
                <a:cs typeface="Times New Roman" pitchFamily="-110" charset="0"/>
              </a:rPr>
              <a:t>education</a:t>
            </a:r>
            <a:r>
              <a:rPr lang="fr-FR" b="1" dirty="0">
                <a:latin typeface="Verdana"/>
                <a:cs typeface="Times New Roman" pitchFamily="-110" charset="0"/>
              </a:rPr>
              <a:t> &amp; </a:t>
            </a:r>
            <a:r>
              <a:rPr lang="fr-FR" b="1" dirty="0" err="1">
                <a:latin typeface="Verdana"/>
                <a:cs typeface="Times New Roman" pitchFamily="-110" charset="0"/>
              </a:rPr>
              <a:t>research</a:t>
            </a:r>
            <a:r>
              <a:rPr lang="fr-FR" b="1" dirty="0">
                <a:latin typeface="Verdana"/>
                <a:cs typeface="Times New Roman" pitchFamily="-110" charset="0"/>
              </a:rPr>
              <a:t/>
            </a:r>
            <a:br>
              <a:rPr lang="fr-FR" b="1" dirty="0">
                <a:latin typeface="Verdana"/>
                <a:cs typeface="Times New Roman" pitchFamily="-110" charset="0"/>
              </a:rPr>
            </a:br>
            <a:r>
              <a:rPr lang="fr-FR" b="1" dirty="0">
                <a:latin typeface="Verdana"/>
                <a:cs typeface="Times New Roman" pitchFamily="-110" charset="0"/>
              </a:rPr>
              <a:t> </a:t>
            </a: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30% of </a:t>
            </a:r>
            <a:r>
              <a:rPr lang="fr-FR" sz="2000" dirty="0" err="1">
                <a:solidFill>
                  <a:srgbClr val="000000"/>
                </a:solidFill>
                <a:latin typeface="Verdana"/>
                <a:cs typeface="Times New Roman" pitchFamily="-110" charset="0"/>
              </a:rPr>
              <a:t>students</a:t>
            </a:r>
            <a:r>
              <a:rPr lang="fr-FR" sz="2000" dirty="0">
                <a:solidFill>
                  <a:srgbClr val="000000"/>
                </a:solidFill>
                <a:latin typeface="Verdana"/>
                <a:cs typeface="Times New Roman" pitchFamily="-110" charset="0"/>
              </a:rPr>
              <a:t> are </a:t>
            </a:r>
            <a:r>
              <a:rPr lang="fr-FR" sz="2000" dirty="0" err="1">
                <a:solidFill>
                  <a:srgbClr val="000000"/>
                </a:solidFill>
                <a:latin typeface="Verdana"/>
                <a:cs typeface="Times New Roman" pitchFamily="-110" charset="0"/>
              </a:rPr>
              <a:t>from</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abroad</a:t>
            </a:r>
            <a:r>
              <a:rPr lang="fr-FR" sz="2000" dirty="0">
                <a:solidFill>
                  <a:srgbClr val="000000"/>
                </a:solidFill>
                <a:latin typeface="Verdana"/>
                <a:cs typeface="Times New Roman" pitchFamily="-110" charset="0"/>
              </a:rPr>
              <a:t> </a:t>
            </a:r>
            <a:br>
              <a:rPr lang="fr-FR" sz="2000" dirty="0">
                <a:solidFill>
                  <a:srgbClr val="000000"/>
                </a:solidFill>
                <a:latin typeface="Verdana"/>
                <a:cs typeface="Times New Roman" pitchFamily="-110" charset="0"/>
              </a:rPr>
            </a:br>
            <a:endParaRPr lang="fr-FR" sz="2000" dirty="0">
              <a:solidFill>
                <a:srgbClr val="000000"/>
              </a:solidFill>
              <a:latin typeface="Verdana"/>
              <a:cs typeface="Times New Roman" pitchFamily="-110" charset="0"/>
            </a:endParaRP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50% of </a:t>
            </a:r>
            <a:r>
              <a:rPr lang="fr-FR" sz="2000" dirty="0" err="1">
                <a:solidFill>
                  <a:srgbClr val="000000"/>
                </a:solidFill>
                <a:latin typeface="Verdana"/>
                <a:cs typeface="Times New Roman" pitchFamily="-110" charset="0"/>
              </a:rPr>
              <a:t>PhD</a:t>
            </a:r>
            <a:r>
              <a:rPr lang="fr-FR" sz="2000" dirty="0">
                <a:solidFill>
                  <a:srgbClr val="000000"/>
                </a:solidFill>
                <a:latin typeface="Verdana"/>
                <a:cs typeface="Times New Roman" pitchFamily="-110" charset="0"/>
              </a:rPr>
              <a:t> candidates are </a:t>
            </a:r>
            <a:r>
              <a:rPr lang="fr-FR" sz="2000" dirty="0" err="1">
                <a:solidFill>
                  <a:srgbClr val="000000"/>
                </a:solidFill>
                <a:latin typeface="Verdana"/>
                <a:cs typeface="Times New Roman" pitchFamily="-110" charset="0"/>
              </a:rPr>
              <a:t>from</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abroad</a:t>
            </a:r>
            <a:r>
              <a:rPr lang="fr-FR" sz="2000" dirty="0">
                <a:solidFill>
                  <a:srgbClr val="000000"/>
                </a:solidFill>
                <a:latin typeface="Verdana"/>
                <a:cs typeface="Times New Roman" pitchFamily="-110" charset="0"/>
              </a:rPr>
              <a:t/>
            </a:r>
            <a:br>
              <a:rPr lang="fr-FR" sz="2000" dirty="0">
                <a:solidFill>
                  <a:srgbClr val="000000"/>
                </a:solidFill>
                <a:latin typeface="Verdana"/>
                <a:cs typeface="Times New Roman" pitchFamily="-110" charset="0"/>
              </a:rPr>
            </a:br>
            <a:endParaRPr lang="fr-FR" sz="2000" dirty="0">
              <a:solidFill>
                <a:srgbClr val="000000"/>
              </a:solidFill>
              <a:latin typeface="Verdana"/>
              <a:cs typeface="Times New Roman" pitchFamily="-110" charset="0"/>
            </a:endParaRPr>
          </a:p>
          <a:p>
            <a:pPr marL="285750" indent="-285750">
              <a:buFont typeface="Arial" pitchFamily="34" charset="0"/>
              <a:buChar char="•"/>
              <a:tabLst>
                <a:tab pos="190500" algn="l"/>
                <a:tab pos="195263" algn="l"/>
                <a:tab pos="762000" algn="l"/>
                <a:tab pos="8001000" algn="r"/>
              </a:tabLst>
              <a:defRPr/>
            </a:pPr>
            <a:r>
              <a:rPr lang="fr-FR" sz="2000" dirty="0">
                <a:solidFill>
                  <a:srgbClr val="000000"/>
                </a:solidFill>
                <a:latin typeface="Verdana"/>
                <a:cs typeface="Times New Roman" pitchFamily="-110" charset="0"/>
              </a:rPr>
              <a:t>48% of </a:t>
            </a:r>
            <a:r>
              <a:rPr lang="fr-FR" sz="2000" dirty="0" err="1">
                <a:solidFill>
                  <a:srgbClr val="000000"/>
                </a:solidFill>
                <a:latin typeface="Verdana"/>
                <a:cs typeface="Times New Roman" pitchFamily="-110" charset="0"/>
              </a:rPr>
              <a:t>professors</a:t>
            </a:r>
            <a:r>
              <a:rPr lang="fr-FR" sz="2000" dirty="0">
                <a:solidFill>
                  <a:srgbClr val="000000"/>
                </a:solidFill>
                <a:latin typeface="Verdana"/>
                <a:cs typeface="Times New Roman" pitchFamily="-110" charset="0"/>
              </a:rPr>
              <a:t> are </a:t>
            </a:r>
            <a:r>
              <a:rPr lang="fr-FR" sz="2000" dirty="0" err="1">
                <a:solidFill>
                  <a:srgbClr val="000000"/>
                </a:solidFill>
                <a:latin typeface="Verdana"/>
                <a:cs typeface="Times New Roman" pitchFamily="-110" charset="0"/>
              </a:rPr>
              <a:t>from</a:t>
            </a:r>
            <a:r>
              <a:rPr lang="fr-FR" sz="2000" dirty="0">
                <a:solidFill>
                  <a:srgbClr val="000000"/>
                </a:solidFill>
                <a:latin typeface="Verdana"/>
                <a:cs typeface="Times New Roman" pitchFamily="-110" charset="0"/>
              </a:rPr>
              <a:t> </a:t>
            </a:r>
            <a:r>
              <a:rPr lang="fr-FR" sz="2000" dirty="0" err="1">
                <a:solidFill>
                  <a:srgbClr val="000000"/>
                </a:solidFill>
                <a:latin typeface="Verdana"/>
                <a:cs typeface="Times New Roman" pitchFamily="-110" charset="0"/>
              </a:rPr>
              <a:t>abroad</a:t>
            </a:r>
            <a:endParaRPr lang="fr-FR" sz="2000" dirty="0">
              <a:solidFill>
                <a:srgbClr val="000000"/>
              </a:solidFill>
              <a:latin typeface="Verdana"/>
              <a:cs typeface="Times New Roman" pitchFamily="-110" charset="0"/>
            </a:endParaRPr>
          </a:p>
          <a:p>
            <a:pPr>
              <a:tabLst>
                <a:tab pos="190500" algn="l"/>
                <a:tab pos="195263" algn="l"/>
                <a:tab pos="762000" algn="l"/>
                <a:tab pos="8001000" algn="r"/>
              </a:tabLst>
              <a:defRPr/>
            </a:pPr>
            <a:endParaRPr lang="fr-FR" dirty="0">
              <a:solidFill>
                <a:srgbClr val="000000"/>
              </a:solidFill>
              <a:latin typeface="Verdana"/>
              <a:cs typeface="Times New Roman" pitchFamily="-110" charset="0"/>
            </a:endParaRPr>
          </a:p>
          <a:p>
            <a:pPr marL="292100" indent="-292100">
              <a:spcAft>
                <a:spcPct val="100000"/>
              </a:spcAft>
              <a:buClr>
                <a:srgbClr val="000000"/>
              </a:buClr>
              <a:defRPr/>
            </a:pPr>
            <a:endParaRPr lang="fr-FR" dirty="0">
              <a:solidFill>
                <a:srgbClr val="000000"/>
              </a:solidFill>
              <a:latin typeface="Verdana"/>
              <a:cs typeface="Times New Roman" pitchFamily="-110" charset="0"/>
            </a:endParaRPr>
          </a:p>
        </p:txBody>
      </p:sp>
      <p:sp>
        <p:nvSpPr>
          <p:cNvPr id="73732" name="Text Box 1032"/>
          <p:cNvSpPr txBox="1">
            <a:spLocks noChangeArrowheads="1"/>
          </p:cNvSpPr>
          <p:nvPr/>
        </p:nvSpPr>
        <p:spPr bwMode="auto">
          <a:xfrm>
            <a:off x="2133600" y="4562476"/>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6" name="Rectangle 2"/>
          <p:cNvSpPr txBox="1">
            <a:spLocks noChangeArrowheads="1"/>
          </p:cNvSpPr>
          <p:nvPr/>
        </p:nvSpPr>
        <p:spPr bwMode="auto">
          <a:xfrm>
            <a:off x="2828925" y="504825"/>
            <a:ext cx="7524750" cy="1143000"/>
          </a:xfrm>
          <a:prstGeom prst="rect">
            <a:avLst/>
          </a:prstGeom>
          <a:noFill/>
          <a:ln w="9525">
            <a:noFill/>
            <a:miter lim="800000"/>
            <a:headEnd/>
            <a:tailEnd/>
          </a:ln>
        </p:spPr>
        <p:txBody>
          <a:bodyPr lIns="0" tIns="0" rIns="0" bIns="0"/>
          <a:lstStyle/>
          <a:p>
            <a:pPr>
              <a:lnSpc>
                <a:spcPts val="3800"/>
              </a:lnSpc>
              <a:defRPr/>
            </a:pPr>
            <a:r>
              <a:rPr lang="fr-FR" sz="2800" dirty="0" err="1">
                <a:solidFill>
                  <a:srgbClr val="333399"/>
                </a:solidFill>
                <a:latin typeface="Verdana"/>
                <a:cs typeface="Times New Roman" pitchFamily="-110" charset="0"/>
              </a:rPr>
              <a:t>Switzerland</a:t>
            </a:r>
            <a:r>
              <a:rPr lang="fr-FR" sz="2800" dirty="0">
                <a:solidFill>
                  <a:srgbClr val="333399"/>
                </a:solidFill>
                <a:latin typeface="Verdana"/>
                <a:cs typeface="Times New Roman" pitchFamily="-110" charset="0"/>
              </a:rPr>
              <a:t> - Key </a:t>
            </a:r>
            <a:r>
              <a:rPr lang="fr-FR" sz="2800" dirty="0" err="1">
                <a:solidFill>
                  <a:srgbClr val="333399"/>
                </a:solidFill>
                <a:latin typeface="Verdana"/>
                <a:cs typeface="Times New Roman" pitchFamily="-110" charset="0"/>
              </a:rPr>
              <a:t>facts</a:t>
            </a:r>
            <a:r>
              <a:rPr lang="fr-FR" sz="2800" dirty="0">
                <a:solidFill>
                  <a:srgbClr val="333399"/>
                </a:solidFill>
                <a:latin typeface="Verdana"/>
                <a:cs typeface="Times New Roman" pitchFamily="-110" charset="0"/>
              </a:rPr>
              <a:t> (II)</a:t>
            </a:r>
            <a:endParaRPr lang="de-DE" sz="3000" kern="0" dirty="0">
              <a:solidFill>
                <a:srgbClr val="FF0000"/>
              </a:solidFill>
              <a:latin typeface="Verdana"/>
              <a:cs typeface="Times New Roman" pitchFamily="-110" charset="0"/>
            </a:endParaRPr>
          </a:p>
        </p:txBody>
      </p:sp>
    </p:spTree>
    <p:extLst>
      <p:ext uri="{BB962C8B-B14F-4D97-AF65-F5344CB8AC3E}">
        <p14:creationId xmlns:p14="http://schemas.microsoft.com/office/powerpoint/2010/main" val="212090772"/>
      </p:ext>
    </p:extLst>
  </p:cSld>
  <p:clrMapOvr>
    <a:masterClrMapping/>
  </p:clrMapOvr>
  <p:transition>
    <p:cu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2874963" y="622300"/>
            <a:ext cx="7681458" cy="675821"/>
          </a:xfrm>
        </p:spPr>
        <p:txBody>
          <a:bodyPr>
            <a:noAutofit/>
          </a:bodyPr>
          <a:lstStyle/>
          <a:p>
            <a:pPr eaLnBrk="1" hangingPunct="1"/>
            <a:r>
              <a:rPr lang="en-US" sz="3200" dirty="0">
                <a:solidFill>
                  <a:srgbClr val="003399"/>
                </a:solidFill>
                <a:latin typeface="Verdana" charset="0"/>
                <a:ea typeface="ヒラギノ角ゴ Pro W3" charset="0"/>
              </a:rPr>
              <a:t>International Co-operation strategy</a:t>
            </a:r>
            <a:br>
              <a:rPr lang="en-US" sz="3200" dirty="0">
                <a:solidFill>
                  <a:srgbClr val="003399"/>
                </a:solidFill>
                <a:latin typeface="Verdana" charset="0"/>
                <a:ea typeface="ヒラギノ角ゴ Pro W3" charset="0"/>
              </a:rPr>
            </a:br>
            <a:endParaRPr lang="en-GB" sz="3200" dirty="0">
              <a:solidFill>
                <a:srgbClr val="003399"/>
              </a:solidFill>
              <a:latin typeface="Verdana" charset="0"/>
              <a:ea typeface="ヒラギノ角ゴ Pro W3" charset="0"/>
            </a:endParaRPr>
          </a:p>
        </p:txBody>
      </p:sp>
      <p:sp>
        <p:nvSpPr>
          <p:cNvPr id="20482" name="Rectangle 3"/>
          <p:cNvSpPr>
            <a:spLocks noGrp="1" noChangeArrowheads="1"/>
          </p:cNvSpPr>
          <p:nvPr>
            <p:ph idx="1"/>
          </p:nvPr>
        </p:nvSpPr>
        <p:spPr>
          <a:xfrm>
            <a:off x="2892425" y="1593851"/>
            <a:ext cx="6908800" cy="4056495"/>
          </a:xfrm>
        </p:spPr>
        <p:txBody>
          <a:bodyPr>
            <a:spAutoFit/>
          </a:bodyPr>
          <a:lstStyle/>
          <a:p>
            <a:pPr marL="0" indent="0" fontAlgn="base">
              <a:lnSpc>
                <a:spcPct val="110000"/>
              </a:lnSpc>
              <a:spcBef>
                <a:spcPts val="600"/>
              </a:spcBef>
              <a:spcAft>
                <a:spcPct val="0"/>
              </a:spcAft>
              <a:buNone/>
              <a:tabLst>
                <a:tab pos="762000" algn="l"/>
                <a:tab pos="8001000" algn="r"/>
              </a:tabLst>
            </a:pPr>
            <a:r>
              <a:rPr lang="en-GB" sz="1800" b="1">
                <a:latin typeface="Verdana" charset="0"/>
                <a:ea typeface="ヒラギノ角ゴ Pro W3" charset="0"/>
              </a:rPr>
              <a:t>Optimise and facilitate the conditions</a:t>
            </a:r>
            <a:r>
              <a:rPr lang="en-GB" sz="1800">
                <a:latin typeface="Verdana" charset="0"/>
                <a:ea typeface="ヒラギノ角ゴ Pro W3" charset="0"/>
              </a:rPr>
              <a:t> under which international collaboration and scientific exchange can take place</a:t>
            </a:r>
          </a:p>
          <a:p>
            <a:pPr marL="0" indent="0" fontAlgn="base">
              <a:lnSpc>
                <a:spcPct val="110000"/>
              </a:lnSpc>
              <a:spcBef>
                <a:spcPts val="600"/>
              </a:spcBef>
              <a:spcAft>
                <a:spcPct val="0"/>
              </a:spcAft>
              <a:buNone/>
              <a:tabLst>
                <a:tab pos="762000" algn="l"/>
                <a:tab pos="8001000" algn="r"/>
              </a:tabLst>
            </a:pPr>
            <a:endParaRPr lang="en-GB" sz="1800">
              <a:latin typeface="Verdana" charset="0"/>
              <a:ea typeface="ヒラギノ角ゴ Pro W3" charset="0"/>
            </a:endParaRPr>
          </a:p>
          <a:p>
            <a:pPr marL="0" indent="0" fontAlgn="base">
              <a:lnSpc>
                <a:spcPct val="110000"/>
              </a:lnSpc>
              <a:spcBef>
                <a:spcPts val="600"/>
              </a:spcBef>
              <a:spcAft>
                <a:spcPct val="0"/>
              </a:spcAft>
              <a:buNone/>
              <a:tabLst>
                <a:tab pos="762000" algn="l"/>
                <a:tab pos="8001000" algn="r"/>
              </a:tabLst>
            </a:pPr>
            <a:r>
              <a:rPr lang="en-GB" sz="1800" b="1">
                <a:latin typeface="Verdana" charset="0"/>
                <a:ea typeface="ヒラギノ角ゴ Pro W3" charset="0"/>
              </a:rPr>
              <a:t>Lower barriers for cross-border co-operation</a:t>
            </a:r>
            <a:r>
              <a:rPr lang="en-GB" sz="1800">
                <a:latin typeface="Verdana" charset="0"/>
                <a:ea typeface="ヒラギノ角ゴ Pro W3" charset="0"/>
              </a:rPr>
              <a:t> on individual projects, international programmes, and access to research infrastructure </a:t>
            </a:r>
          </a:p>
          <a:p>
            <a:pPr marL="0" indent="0" fontAlgn="base">
              <a:lnSpc>
                <a:spcPct val="110000"/>
              </a:lnSpc>
              <a:spcBef>
                <a:spcPts val="600"/>
              </a:spcBef>
              <a:spcAft>
                <a:spcPct val="0"/>
              </a:spcAft>
              <a:buNone/>
              <a:tabLst>
                <a:tab pos="762000" algn="l"/>
                <a:tab pos="8001000" algn="r"/>
              </a:tabLst>
            </a:pPr>
            <a:endParaRPr lang="en-GB" sz="1800">
              <a:latin typeface="Verdana" charset="0"/>
              <a:ea typeface="ヒラギノ角ゴ Pro W3" charset="0"/>
            </a:endParaRPr>
          </a:p>
          <a:p>
            <a:pPr marL="0" indent="0" fontAlgn="base">
              <a:lnSpc>
                <a:spcPct val="110000"/>
              </a:lnSpc>
              <a:spcBef>
                <a:spcPts val="600"/>
              </a:spcBef>
              <a:spcAft>
                <a:spcPct val="0"/>
              </a:spcAft>
              <a:buNone/>
              <a:tabLst>
                <a:tab pos="762000" algn="l"/>
                <a:tab pos="8001000" algn="r"/>
              </a:tabLst>
            </a:pPr>
            <a:r>
              <a:rPr lang="en-GB" sz="1800">
                <a:latin typeface="Verdana" charset="0"/>
                <a:ea typeface="ヒラギノ角ゴ Pro W3" charset="0"/>
              </a:rPr>
              <a:t>Facilitate </a:t>
            </a:r>
            <a:r>
              <a:rPr lang="en-GB" sz="1800" b="1">
                <a:latin typeface="Verdana" charset="0"/>
                <a:ea typeface="ヒラギノ角ゴ Pro W3" charset="0"/>
              </a:rPr>
              <a:t>researcher mobility</a:t>
            </a:r>
            <a:r>
              <a:rPr lang="en-GB" sz="1800">
                <a:latin typeface="Verdana" charset="0"/>
                <a:ea typeface="ヒラギノ角ゴ Pro W3" charset="0"/>
              </a:rPr>
              <a:t>, foster</a:t>
            </a:r>
            <a:r>
              <a:rPr lang="en-GB" sz="1800" b="1">
                <a:latin typeface="Verdana" charset="0"/>
                <a:ea typeface="ヒラギノ角ゴ Pro W3" charset="0"/>
              </a:rPr>
              <a:t> institutional co-operation, </a:t>
            </a:r>
            <a:r>
              <a:rPr lang="en-GB" sz="1800">
                <a:latin typeface="Verdana" charset="0"/>
                <a:ea typeface="ヒラギノ角ゴ Pro W3" charset="0"/>
              </a:rPr>
              <a:t>and build</a:t>
            </a:r>
            <a:r>
              <a:rPr lang="en-GB" sz="1800" b="1">
                <a:latin typeface="Verdana" charset="0"/>
                <a:ea typeface="ヒラギノ角ゴ Pro W3" charset="0"/>
              </a:rPr>
              <a:t> scientific capacity </a:t>
            </a:r>
            <a:r>
              <a:rPr lang="en-GB" sz="1800">
                <a:latin typeface="Verdana" charset="0"/>
                <a:ea typeface="ヒラギノ角ゴ Pro W3" charset="0"/>
              </a:rPr>
              <a:t>in research communities in developing nations and countries in transition</a:t>
            </a:r>
          </a:p>
        </p:txBody>
      </p:sp>
    </p:spTree>
    <p:extLst>
      <p:ext uri="{BB962C8B-B14F-4D97-AF65-F5344CB8AC3E}">
        <p14:creationId xmlns:p14="http://schemas.microsoft.com/office/powerpoint/2010/main" val="436691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895350" y="1603547"/>
            <a:ext cx="7399681" cy="4524298"/>
          </a:xfrm>
          <a:prstGeom prst="rect">
            <a:avLst/>
          </a:prstGeom>
        </p:spPr>
      </p:pic>
      <p:sp>
        <p:nvSpPr>
          <p:cNvPr id="8" name="Title 7"/>
          <p:cNvSpPr>
            <a:spLocks noGrp="1"/>
          </p:cNvSpPr>
          <p:nvPr>
            <p:ph type="title"/>
          </p:nvPr>
        </p:nvSpPr>
        <p:spPr/>
        <p:txBody>
          <a:bodyPr/>
          <a:lstStyle/>
          <a:p>
            <a:r>
              <a:rPr lang="de-CH" dirty="0" smtClean="0"/>
              <a:t>www.snsf.ch</a:t>
            </a:r>
            <a:endParaRPr lang="de-CH" dirty="0"/>
          </a:p>
        </p:txBody>
      </p:sp>
    </p:spTree>
    <p:extLst>
      <p:ext uri="{BB962C8B-B14F-4D97-AF65-F5344CB8AC3E}">
        <p14:creationId xmlns:p14="http://schemas.microsoft.com/office/powerpoint/2010/main" val="2746166172"/>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fr-CH" dirty="0" err="1">
                <a:solidFill>
                  <a:srgbClr val="000099"/>
                </a:solidFill>
                <a:latin typeface="Verdana" pitchFamily="34" charset="0"/>
                <a:cs typeface="Verdana" pitchFamily="34" charset="0"/>
              </a:rPr>
              <a:t>Further</a:t>
            </a:r>
            <a:r>
              <a:rPr lang="fr-CH" dirty="0">
                <a:solidFill>
                  <a:srgbClr val="000099"/>
                </a:solidFill>
                <a:latin typeface="Verdana" pitchFamily="34" charset="0"/>
                <a:cs typeface="Verdana" pitchFamily="34" charset="0"/>
              </a:rPr>
              <a:t> </a:t>
            </a:r>
            <a:r>
              <a:rPr lang="fr-CH" dirty="0" smtClean="0">
                <a:solidFill>
                  <a:srgbClr val="000099"/>
                </a:solidFill>
                <a:latin typeface="Verdana" pitchFamily="34" charset="0"/>
                <a:cs typeface="Verdana" pitchFamily="34" charset="0"/>
              </a:rPr>
              <a:t>information</a:t>
            </a:r>
            <a:endParaRPr lang="de-DE" dirty="0" smtClean="0">
              <a:latin typeface="Verdana" pitchFamily="34" charset="0"/>
              <a:cs typeface="Verdana" pitchFamily="34" charset="0"/>
            </a:endParaRPr>
          </a:p>
        </p:txBody>
      </p:sp>
      <p:sp>
        <p:nvSpPr>
          <p:cNvPr id="93187" name="Rectangle 3"/>
          <p:cNvSpPr>
            <a:spLocks noGrp="1" noChangeArrowheads="1"/>
          </p:cNvSpPr>
          <p:nvPr>
            <p:ph idx="1"/>
          </p:nvPr>
        </p:nvSpPr>
        <p:spPr/>
        <p:txBody>
          <a:bodyPr/>
          <a:lstStyle/>
          <a:p>
            <a:pPr marL="190500" indent="-190500" fontAlgn="base">
              <a:lnSpc>
                <a:spcPct val="110000"/>
              </a:lnSpc>
              <a:spcBef>
                <a:spcPct val="50000"/>
              </a:spcBef>
              <a:spcAft>
                <a:spcPct val="0"/>
              </a:spcAft>
              <a:buNone/>
              <a:tabLst>
                <a:tab pos="190500" algn="l"/>
                <a:tab pos="195263" algn="l"/>
                <a:tab pos="762000" algn="l"/>
                <a:tab pos="1701800" algn="l"/>
                <a:tab pos="8001000" algn="r"/>
              </a:tabLst>
            </a:pPr>
            <a:endParaRPr lang="fr-CH" dirty="0" smtClean="0">
              <a:solidFill>
                <a:srgbClr val="000099"/>
              </a:solidFill>
              <a:latin typeface="Verdana" pitchFamily="34" charset="0"/>
              <a:cs typeface="Verdana" pitchFamily="34" charset="0"/>
            </a:endParaRPr>
          </a:p>
          <a:p>
            <a:pPr marL="190500" indent="-190500" fontAlgn="base">
              <a:lnSpc>
                <a:spcPct val="110000"/>
              </a:lnSpc>
              <a:spcBef>
                <a:spcPct val="50000"/>
              </a:spcBef>
              <a:spcAft>
                <a:spcPct val="0"/>
              </a:spcAft>
              <a:buNone/>
              <a:tabLst>
                <a:tab pos="190500" algn="l"/>
                <a:tab pos="195263" algn="l"/>
                <a:tab pos="762000" algn="l"/>
                <a:tab pos="1701800" algn="l"/>
                <a:tab pos="8001000" algn="r"/>
              </a:tabLst>
            </a:pPr>
            <a:r>
              <a:rPr lang="fr-CH" b="1" dirty="0" smtClean="0">
                <a:solidFill>
                  <a:srgbClr val="000099"/>
                </a:solidFill>
                <a:latin typeface="Verdana" pitchFamily="34" charset="0"/>
                <a:cs typeface="Verdana" pitchFamily="34" charset="0"/>
              </a:rPr>
              <a:t>Do </a:t>
            </a:r>
            <a:r>
              <a:rPr lang="fr-CH" b="1" dirty="0">
                <a:solidFill>
                  <a:srgbClr val="000099"/>
                </a:solidFill>
                <a:latin typeface="Verdana" pitchFamily="34" charset="0"/>
                <a:cs typeface="Verdana" pitchFamily="34" charset="0"/>
              </a:rPr>
              <a:t>not </a:t>
            </a:r>
            <a:r>
              <a:rPr lang="fr-CH" b="1" dirty="0" err="1">
                <a:solidFill>
                  <a:srgbClr val="000099"/>
                </a:solidFill>
                <a:latin typeface="Verdana" pitchFamily="34" charset="0"/>
                <a:cs typeface="Verdana" pitchFamily="34" charset="0"/>
              </a:rPr>
              <a:t>hesitate</a:t>
            </a:r>
            <a:r>
              <a:rPr lang="fr-CH" b="1" dirty="0">
                <a:solidFill>
                  <a:srgbClr val="000099"/>
                </a:solidFill>
                <a:latin typeface="Verdana" pitchFamily="34" charset="0"/>
                <a:cs typeface="Verdana" pitchFamily="34" charset="0"/>
              </a:rPr>
              <a:t> to contact us!</a:t>
            </a:r>
          </a:p>
          <a:p>
            <a:pPr marL="190500" indent="-190500" fontAlgn="base">
              <a:lnSpc>
                <a:spcPct val="110000"/>
              </a:lnSpc>
              <a:spcBef>
                <a:spcPct val="50000"/>
              </a:spcBef>
              <a:spcAft>
                <a:spcPct val="0"/>
              </a:spcAft>
              <a:buNone/>
              <a:tabLst>
                <a:tab pos="190500" algn="l"/>
                <a:tab pos="195263" algn="l"/>
                <a:tab pos="762000" algn="l"/>
                <a:tab pos="1701800" algn="l"/>
                <a:tab pos="8001000" algn="r"/>
              </a:tabLst>
            </a:pPr>
            <a:r>
              <a:rPr lang="fr-CH" sz="2400" b="1" dirty="0">
                <a:solidFill>
                  <a:srgbClr val="000000"/>
                </a:solidFill>
                <a:latin typeface="Verdana" pitchFamily="34" charset="0"/>
                <a:cs typeface="Verdana" pitchFamily="34" charset="0"/>
              </a:rPr>
              <a:t>+41 031 308 22 22</a:t>
            </a:r>
            <a:r>
              <a:rPr lang="fr-CH" b="1" dirty="0">
                <a:solidFill>
                  <a:srgbClr val="000000"/>
                </a:solidFill>
                <a:latin typeface="Verdana" pitchFamily="34" charset="0"/>
                <a:cs typeface="Verdana" pitchFamily="34" charset="0"/>
              </a:rPr>
              <a:t/>
            </a:r>
            <a:br>
              <a:rPr lang="fr-CH" b="1" dirty="0">
                <a:solidFill>
                  <a:srgbClr val="000000"/>
                </a:solidFill>
                <a:latin typeface="Verdana" pitchFamily="34" charset="0"/>
                <a:cs typeface="Verdana" pitchFamily="34" charset="0"/>
              </a:rPr>
            </a:br>
            <a:endParaRPr lang="fr-CH" b="1" dirty="0">
              <a:solidFill>
                <a:srgbClr val="000000"/>
              </a:solidFill>
              <a:latin typeface="Verdana" pitchFamily="34" charset="0"/>
              <a:cs typeface="Verdana" pitchFamily="34" charset="0"/>
            </a:endParaRPr>
          </a:p>
          <a:p>
            <a:pPr marL="190500" indent="-190500" fontAlgn="base">
              <a:lnSpc>
                <a:spcPct val="110000"/>
              </a:lnSpc>
              <a:spcBef>
                <a:spcPct val="50000"/>
              </a:spcBef>
              <a:spcAft>
                <a:spcPct val="0"/>
              </a:spcAft>
              <a:buNone/>
              <a:tabLst>
                <a:tab pos="190500" algn="l"/>
                <a:tab pos="195263" algn="l"/>
                <a:tab pos="762000" algn="l"/>
                <a:tab pos="1701800" algn="l"/>
                <a:tab pos="8001000" algn="r"/>
              </a:tabLst>
            </a:pPr>
            <a:r>
              <a:rPr lang="fr-CH" sz="3200" b="1" dirty="0">
                <a:solidFill>
                  <a:srgbClr val="000099"/>
                </a:solidFill>
                <a:latin typeface="Verdana" pitchFamily="34" charset="0"/>
                <a:cs typeface="Verdana" pitchFamily="34" charset="0"/>
              </a:rPr>
              <a:t>     </a:t>
            </a:r>
            <a:r>
              <a:rPr lang="fr-CH" sz="2400" b="1" dirty="0">
                <a:solidFill>
                  <a:srgbClr val="000099"/>
                </a:solidFill>
                <a:latin typeface="Verdana" pitchFamily="34" charset="0"/>
                <a:cs typeface="Verdana" pitchFamily="34" charset="0"/>
              </a:rPr>
              <a:t>Twitter.com/</a:t>
            </a:r>
            <a:r>
              <a:rPr lang="fr-CH" sz="2400" b="1" dirty="0" err="1">
                <a:solidFill>
                  <a:srgbClr val="FF6600"/>
                </a:solidFill>
                <a:latin typeface="Verdana" pitchFamily="34" charset="0"/>
                <a:cs typeface="Verdana" pitchFamily="34" charset="0"/>
              </a:rPr>
              <a:t>snsf_ch</a:t>
            </a:r>
            <a:r>
              <a:rPr lang="fr-CH" sz="2400" b="1" dirty="0">
                <a:solidFill>
                  <a:srgbClr val="FF6600"/>
                </a:solidFill>
                <a:latin typeface="Verdana" pitchFamily="34" charset="0"/>
                <a:cs typeface="Verdana" pitchFamily="34" charset="0"/>
              </a:rPr>
              <a:t>  </a:t>
            </a:r>
            <a:r>
              <a:rPr lang="fr-CH" sz="2400" b="1" dirty="0" err="1">
                <a:solidFill>
                  <a:srgbClr val="FF6600"/>
                </a:solidFill>
                <a:latin typeface="Verdana" pitchFamily="34" charset="0"/>
                <a:cs typeface="Verdana" pitchFamily="34" charset="0"/>
              </a:rPr>
              <a:t>snf_ch</a:t>
            </a:r>
            <a:r>
              <a:rPr lang="fr-CH" sz="2400" b="1" dirty="0">
                <a:solidFill>
                  <a:srgbClr val="FF6600"/>
                </a:solidFill>
                <a:latin typeface="Verdana" pitchFamily="34" charset="0"/>
                <a:cs typeface="Verdana" pitchFamily="34" charset="0"/>
              </a:rPr>
              <a:t>  </a:t>
            </a:r>
            <a:r>
              <a:rPr lang="fr-CH" sz="2400" b="1" dirty="0" err="1">
                <a:solidFill>
                  <a:srgbClr val="FF6600"/>
                </a:solidFill>
                <a:latin typeface="Verdana" pitchFamily="34" charset="0"/>
                <a:cs typeface="Verdana" pitchFamily="34" charset="0"/>
              </a:rPr>
              <a:t>fns_ch</a:t>
            </a:r>
            <a:endParaRPr lang="fr-CH" sz="2400" b="1" dirty="0">
              <a:solidFill>
                <a:srgbClr val="FF6600"/>
              </a:solidFill>
              <a:latin typeface="Verdana" pitchFamily="34" charset="0"/>
              <a:cs typeface="Verdana" pitchFamily="34" charset="0"/>
            </a:endParaRPr>
          </a:p>
          <a:p>
            <a:pPr marL="190500" indent="-190500" fontAlgn="base">
              <a:lnSpc>
                <a:spcPct val="110000"/>
              </a:lnSpc>
              <a:spcBef>
                <a:spcPct val="50000"/>
              </a:spcBef>
              <a:spcAft>
                <a:spcPct val="0"/>
              </a:spcAft>
              <a:buNone/>
              <a:tabLst>
                <a:tab pos="190500" algn="l"/>
                <a:tab pos="195263" algn="l"/>
                <a:tab pos="762000" algn="l"/>
                <a:tab pos="1701800" algn="l"/>
                <a:tab pos="8001000" algn="r"/>
              </a:tabLst>
            </a:pPr>
            <a:r>
              <a:rPr lang="fr-CH" sz="2400" b="1" dirty="0">
                <a:solidFill>
                  <a:srgbClr val="000099"/>
                </a:solidFill>
                <a:latin typeface="Verdana" pitchFamily="34" charset="0"/>
                <a:cs typeface="Verdana" pitchFamily="34" charset="0"/>
              </a:rPr>
              <a:t>       Facebook.com/</a:t>
            </a:r>
            <a:r>
              <a:rPr lang="fr-CH" sz="2400" b="1" dirty="0">
                <a:solidFill>
                  <a:srgbClr val="FF6600"/>
                </a:solidFill>
                <a:latin typeface="Verdana" pitchFamily="34" charset="0"/>
                <a:cs typeface="Verdana" pitchFamily="34" charset="0"/>
              </a:rPr>
              <a:t>snf.fns.snsf.ch</a:t>
            </a:r>
          </a:p>
          <a:p>
            <a:pPr marL="190500" indent="-190500" fontAlgn="base">
              <a:lnSpc>
                <a:spcPct val="110000"/>
              </a:lnSpc>
              <a:spcBef>
                <a:spcPct val="50000"/>
              </a:spcBef>
              <a:spcAft>
                <a:spcPct val="0"/>
              </a:spcAft>
              <a:buNone/>
              <a:tabLst>
                <a:tab pos="190500" algn="l"/>
                <a:tab pos="195263" algn="l"/>
                <a:tab pos="762000" algn="l"/>
                <a:tab pos="1701800" algn="l"/>
                <a:tab pos="8001000" algn="r"/>
              </a:tabLst>
            </a:pPr>
            <a:r>
              <a:rPr lang="fr-CH" sz="2400" b="1" dirty="0">
                <a:solidFill>
                  <a:srgbClr val="000099"/>
                </a:solidFill>
                <a:latin typeface="Verdana" pitchFamily="34" charset="0"/>
                <a:cs typeface="Verdana" pitchFamily="34" charset="0"/>
              </a:rPr>
              <a:t>       LinkedIN.com/</a:t>
            </a:r>
            <a:r>
              <a:rPr lang="fr-CH" sz="2400" b="1" dirty="0" err="1">
                <a:solidFill>
                  <a:srgbClr val="000099"/>
                </a:solidFill>
                <a:latin typeface="Verdana" pitchFamily="34" charset="0"/>
                <a:cs typeface="Verdana" pitchFamily="34" charset="0"/>
              </a:rPr>
              <a:t>company</a:t>
            </a:r>
            <a:r>
              <a:rPr lang="fr-CH" sz="2400" b="1" dirty="0">
                <a:solidFill>
                  <a:srgbClr val="000099"/>
                </a:solidFill>
                <a:latin typeface="Verdana" pitchFamily="34" charset="0"/>
                <a:cs typeface="Verdana" pitchFamily="34" charset="0"/>
              </a:rPr>
              <a:t>/</a:t>
            </a:r>
            <a:r>
              <a:rPr lang="fr-CH" sz="2400" b="1" dirty="0" err="1">
                <a:solidFill>
                  <a:srgbClr val="FF6600"/>
                </a:solidFill>
                <a:latin typeface="Verdana" pitchFamily="34" charset="0"/>
                <a:cs typeface="Verdana" pitchFamily="34" charset="0"/>
              </a:rPr>
              <a:t>snsf</a:t>
            </a:r>
            <a:endParaRPr lang="fr-CH" sz="2400" b="1" dirty="0">
              <a:solidFill>
                <a:srgbClr val="000000"/>
              </a:solidFill>
              <a:latin typeface="Verdana" pitchFamily="34" charset="0"/>
              <a:cs typeface="Verdana" pitchFamily="34" charset="0"/>
            </a:endParaRPr>
          </a:p>
        </p:txBody>
      </p:sp>
      <p:pic>
        <p:nvPicPr>
          <p:cNvPr id="4" name="Grafik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14073" y="3748633"/>
            <a:ext cx="597222" cy="589096"/>
          </a:xfrm>
          <a:prstGeom prst="rect">
            <a:avLst/>
          </a:prstGeom>
        </p:spPr>
      </p:pic>
      <p:pic>
        <p:nvPicPr>
          <p:cNvPr id="5" name="Grafik 4"/>
          <p:cNvPicPr>
            <a:picLocks noChangeAspect="1"/>
          </p:cNvPicPr>
          <p:nvPr/>
        </p:nvPicPr>
        <p:blipFill>
          <a:blip r:embed="rId4"/>
          <a:stretch>
            <a:fillRect/>
          </a:stretch>
        </p:blipFill>
        <p:spPr>
          <a:xfrm>
            <a:off x="2945281" y="4368995"/>
            <a:ext cx="556069" cy="551725"/>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45281" y="5015840"/>
            <a:ext cx="477189" cy="495542"/>
          </a:xfrm>
          <a:prstGeom prst="rect">
            <a:avLst/>
          </a:prstGeom>
        </p:spPr>
      </p:pic>
    </p:spTree>
    <p:extLst>
      <p:ext uri="{BB962C8B-B14F-4D97-AF65-F5344CB8AC3E}">
        <p14:creationId xmlns:p14="http://schemas.microsoft.com/office/powerpoint/2010/main" val="3494563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el 2"/>
          <p:cNvSpPr>
            <a:spLocks noGrp="1"/>
          </p:cNvSpPr>
          <p:nvPr>
            <p:ph type="title"/>
          </p:nvPr>
        </p:nvSpPr>
        <p:spPr/>
        <p:txBody>
          <a:bodyPr/>
          <a:lstStyle/>
          <a:p>
            <a:r>
              <a:rPr lang="de-DE" sz="3200" dirty="0" err="1">
                <a:solidFill>
                  <a:schemeClr val="accent2"/>
                </a:solidFill>
              </a:rPr>
              <a:t>Thank</a:t>
            </a:r>
            <a:r>
              <a:rPr lang="de-DE" sz="3200" dirty="0">
                <a:solidFill>
                  <a:schemeClr val="accent2"/>
                </a:solidFill>
              </a:rPr>
              <a:t> </a:t>
            </a:r>
            <a:r>
              <a:rPr lang="de-DE" sz="3200" dirty="0" err="1">
                <a:solidFill>
                  <a:schemeClr val="accent2"/>
                </a:solidFill>
              </a:rPr>
              <a:t>you</a:t>
            </a:r>
            <a:r>
              <a:rPr lang="de-DE" sz="3200" dirty="0">
                <a:solidFill>
                  <a:schemeClr val="accent2"/>
                </a:solidFill>
              </a:rPr>
              <a:t> </a:t>
            </a:r>
            <a:r>
              <a:rPr lang="de-DE" sz="3200" dirty="0" err="1">
                <a:solidFill>
                  <a:schemeClr val="accent2"/>
                </a:solidFill>
              </a:rPr>
              <a:t>for</a:t>
            </a:r>
            <a:r>
              <a:rPr lang="de-DE" sz="3200" dirty="0">
                <a:solidFill>
                  <a:schemeClr val="accent2"/>
                </a:solidFill>
              </a:rPr>
              <a:t> </a:t>
            </a:r>
            <a:r>
              <a:rPr lang="de-DE" sz="3200" dirty="0" err="1">
                <a:solidFill>
                  <a:schemeClr val="accent2"/>
                </a:solidFill>
              </a:rPr>
              <a:t>your</a:t>
            </a:r>
            <a:r>
              <a:rPr lang="de-DE" sz="3200" dirty="0">
                <a:solidFill>
                  <a:schemeClr val="accent2"/>
                </a:solidFill>
              </a:rPr>
              <a:t> </a:t>
            </a:r>
            <a:r>
              <a:rPr lang="de-DE" sz="3200" dirty="0" err="1">
                <a:solidFill>
                  <a:schemeClr val="accent2"/>
                </a:solidFill>
              </a:rPr>
              <a:t>attention</a:t>
            </a:r>
            <a:endParaRPr lang="de-CH" dirty="0" smtClean="0">
              <a:latin typeface="Verdana" pitchFamily="34" charset="0"/>
              <a:cs typeface="Verdana" pitchFamily="34" charset="0"/>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23587" y="1"/>
            <a:ext cx="3844413" cy="3783899"/>
          </a:xfrm>
          <a:prstGeom prst="rect">
            <a:avLst/>
          </a:prstGeom>
        </p:spPr>
      </p:pic>
    </p:spTree>
    <p:extLst>
      <p:ext uri="{BB962C8B-B14F-4D97-AF65-F5344CB8AC3E}">
        <p14:creationId xmlns:p14="http://schemas.microsoft.com/office/powerpoint/2010/main" val="227641778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5844" y="1"/>
            <a:ext cx="7812157" cy="3604591"/>
          </a:xfrm>
          <a:prstGeom prst="rect">
            <a:avLst/>
          </a:prstGeom>
        </p:spPr>
      </p:pic>
      <p:sp>
        <p:nvSpPr>
          <p:cNvPr id="92163" name="Titel 2"/>
          <p:cNvSpPr>
            <a:spLocks noGrp="1"/>
          </p:cNvSpPr>
          <p:nvPr>
            <p:ph type="title"/>
          </p:nvPr>
        </p:nvSpPr>
        <p:spPr>
          <a:xfrm>
            <a:off x="2838451" y="4065588"/>
            <a:ext cx="7199313" cy="1992312"/>
          </a:xfrm>
        </p:spPr>
        <p:txBody>
          <a:bodyPr/>
          <a:lstStyle/>
          <a:p>
            <a:r>
              <a:rPr lang="de-DE" kern="1200" dirty="0" err="1" smtClean="0">
                <a:solidFill>
                  <a:srgbClr val="333399"/>
                </a:solidFill>
                <a:latin typeface="Verdana" pitchFamily="34" charset="0"/>
                <a:cs typeface="Times New Roman" pitchFamily="18" charset="0"/>
              </a:rPr>
              <a:t>Use</a:t>
            </a:r>
            <a:r>
              <a:rPr lang="de-DE" kern="1200" dirty="0" smtClean="0">
                <a:solidFill>
                  <a:srgbClr val="333399"/>
                </a:solidFill>
                <a:latin typeface="Verdana" pitchFamily="34" charset="0"/>
                <a:cs typeface="Times New Roman" pitchFamily="18" charset="0"/>
              </a:rPr>
              <a:t> </a:t>
            </a:r>
            <a:r>
              <a:rPr lang="de-DE" kern="1200" dirty="0" err="1" smtClean="0">
                <a:solidFill>
                  <a:srgbClr val="333399"/>
                </a:solidFill>
                <a:latin typeface="Verdana" pitchFamily="34" charset="0"/>
                <a:cs typeface="Times New Roman" pitchFamily="18" charset="0"/>
              </a:rPr>
              <a:t>of</a:t>
            </a:r>
            <a:r>
              <a:rPr lang="de-DE" kern="1200" dirty="0" smtClean="0">
                <a:solidFill>
                  <a:srgbClr val="333399"/>
                </a:solidFill>
                <a:latin typeface="Verdana" pitchFamily="34" charset="0"/>
                <a:cs typeface="Times New Roman" pitchFamily="18" charset="0"/>
              </a:rPr>
              <a:t> </a:t>
            </a:r>
            <a:r>
              <a:rPr lang="de-DE" kern="1200" dirty="0" err="1" smtClean="0">
                <a:solidFill>
                  <a:srgbClr val="333399"/>
                </a:solidFill>
                <a:latin typeface="Verdana" pitchFamily="34" charset="0"/>
                <a:cs typeface="Times New Roman" pitchFamily="18" charset="0"/>
              </a:rPr>
              <a:t>funds</a:t>
            </a:r>
            <a:r>
              <a:rPr lang="de-DE" dirty="0" smtClean="0">
                <a:latin typeface="Verdana" pitchFamily="34" charset="0"/>
                <a:cs typeface="Verdana" pitchFamily="34" charset="0"/>
              </a:rPr>
              <a:t/>
            </a:r>
            <a:br>
              <a:rPr lang="de-DE" dirty="0" smtClean="0">
                <a:latin typeface="Verdana" pitchFamily="34" charset="0"/>
                <a:cs typeface="Verdana" pitchFamily="34" charset="0"/>
              </a:rPr>
            </a:br>
            <a:endParaRPr lang="de-DE" dirty="0" smtClean="0">
              <a:latin typeface="Verdana" pitchFamily="34" charset="0"/>
              <a:cs typeface="Verdana" pitchFamily="34" charset="0"/>
            </a:endParaRPr>
          </a:p>
        </p:txBody>
      </p:sp>
      <p:sp>
        <p:nvSpPr>
          <p:cNvPr id="92164" name="Rechteck 6"/>
          <p:cNvSpPr>
            <a:spLocks noChangeArrowheads="1"/>
          </p:cNvSpPr>
          <p:nvPr/>
        </p:nvSpPr>
        <p:spPr bwMode="auto">
          <a:xfrm>
            <a:off x="2849463" y="0"/>
            <a:ext cx="900112" cy="179388"/>
          </a:xfrm>
          <a:prstGeom prst="rect">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buClr>
                <a:srgbClr val="000000"/>
              </a:buClr>
              <a:tabLst>
                <a:tab pos="190500" algn="l"/>
                <a:tab pos="195263" algn="l"/>
                <a:tab pos="762000" algn="l"/>
                <a:tab pos="8001000" algn="r"/>
              </a:tabLst>
            </a:pPr>
            <a:endParaRPr lang="de-DE">
              <a:solidFill>
                <a:srgbClr val="FF3300"/>
              </a:solidFill>
            </a:endParaRPr>
          </a:p>
        </p:txBody>
      </p:sp>
    </p:spTree>
    <p:extLst>
      <p:ext uri="{BB962C8B-B14F-4D97-AF65-F5344CB8AC3E}">
        <p14:creationId xmlns:p14="http://schemas.microsoft.com/office/powerpoint/2010/main" val="133922972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uppieren 20"/>
          <p:cNvGrpSpPr>
            <a:grpSpLocks/>
          </p:cNvGrpSpPr>
          <p:nvPr/>
        </p:nvGrpSpPr>
        <p:grpSpPr bwMode="auto">
          <a:xfrm>
            <a:off x="2244080" y="327957"/>
            <a:ext cx="8037628" cy="6045200"/>
            <a:chOff x="851390" y="211013"/>
            <a:chExt cx="8036412" cy="6045557"/>
          </a:xfrm>
        </p:grpSpPr>
        <p:sp>
          <p:nvSpPr>
            <p:cNvPr id="12311" name="Rechteck 12"/>
            <p:cNvSpPr>
              <a:spLocks noChangeArrowheads="1"/>
            </p:cNvSpPr>
            <p:nvPr/>
          </p:nvSpPr>
          <p:spPr bwMode="auto">
            <a:xfrm>
              <a:off x="2768600" y="5592763"/>
              <a:ext cx="4160838" cy="27622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sp>
          <p:nvSpPr>
            <p:cNvPr id="12317" name="Rechteck 28"/>
            <p:cNvSpPr>
              <a:spLocks noChangeArrowheads="1"/>
            </p:cNvSpPr>
            <p:nvPr/>
          </p:nvSpPr>
          <p:spPr bwMode="auto">
            <a:xfrm>
              <a:off x="1248508" y="211013"/>
              <a:ext cx="7429500" cy="154744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sp>
          <p:nvSpPr>
            <p:cNvPr id="12318" name="Rechteck 29"/>
            <p:cNvSpPr>
              <a:spLocks noChangeArrowheads="1"/>
            </p:cNvSpPr>
            <p:nvPr/>
          </p:nvSpPr>
          <p:spPr bwMode="auto">
            <a:xfrm>
              <a:off x="1100898" y="1304189"/>
              <a:ext cx="1761364" cy="4926987"/>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sp>
          <p:nvSpPr>
            <p:cNvPr id="12319" name="Rechteck 30"/>
            <p:cNvSpPr>
              <a:spLocks noChangeArrowheads="1"/>
            </p:cNvSpPr>
            <p:nvPr/>
          </p:nvSpPr>
          <p:spPr bwMode="auto">
            <a:xfrm>
              <a:off x="6837363" y="1506774"/>
              <a:ext cx="2050439" cy="474979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sp>
          <p:nvSpPr>
            <p:cNvPr id="12320" name="Rechteck 31"/>
            <p:cNvSpPr>
              <a:spLocks noChangeArrowheads="1"/>
            </p:cNvSpPr>
            <p:nvPr/>
          </p:nvSpPr>
          <p:spPr bwMode="auto">
            <a:xfrm>
              <a:off x="851390" y="5730875"/>
              <a:ext cx="7429500" cy="52569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marL="190500" indent="-190500">
                <a:tabLst>
                  <a:tab pos="190500" algn="l"/>
                  <a:tab pos="195263" algn="l"/>
                  <a:tab pos="762000" algn="l"/>
                  <a:tab pos="8001000" algn="r"/>
                </a:tabLst>
              </a:pPr>
              <a:endParaRPr lang="de-CH">
                <a:cs typeface="Times New Roman" charset="0"/>
              </a:endParaRPr>
            </a:p>
          </p:txBody>
        </p:sp>
      </p:grpSp>
      <p:sp>
        <p:nvSpPr>
          <p:cNvPr id="12297" name="Titel 3"/>
          <p:cNvSpPr>
            <a:spLocks noGrp="1"/>
          </p:cNvSpPr>
          <p:nvPr>
            <p:ph type="title"/>
          </p:nvPr>
        </p:nvSpPr>
        <p:spPr/>
        <p:txBody>
          <a:bodyPr>
            <a:normAutofit/>
          </a:bodyPr>
          <a:lstStyle/>
          <a:p>
            <a:r>
              <a:rPr lang="de-CH" sz="3200" dirty="0" smtClean="0">
                <a:solidFill>
                  <a:srgbClr val="003399"/>
                </a:solidFill>
              </a:rPr>
              <a:t>Main </a:t>
            </a:r>
            <a:r>
              <a:rPr lang="de-CH" sz="3200" dirty="0" err="1" smtClean="0">
                <a:solidFill>
                  <a:srgbClr val="003399"/>
                </a:solidFill>
              </a:rPr>
              <a:t>financial</a:t>
            </a:r>
            <a:r>
              <a:rPr lang="de-CH" sz="3200" dirty="0" smtClean="0">
                <a:solidFill>
                  <a:srgbClr val="003399"/>
                </a:solidFill>
              </a:rPr>
              <a:t> </a:t>
            </a:r>
            <a:r>
              <a:rPr lang="de-CH" sz="3200" dirty="0" err="1" smtClean="0">
                <a:solidFill>
                  <a:srgbClr val="003399"/>
                </a:solidFill>
              </a:rPr>
              <a:t>research</a:t>
            </a:r>
            <a:r>
              <a:rPr lang="de-CH" sz="3200" dirty="0" smtClean="0">
                <a:solidFill>
                  <a:srgbClr val="003399"/>
                </a:solidFill>
              </a:rPr>
              <a:t> </a:t>
            </a:r>
            <a:r>
              <a:rPr lang="de-CH" sz="3200" dirty="0" err="1" smtClean="0">
                <a:solidFill>
                  <a:srgbClr val="003399"/>
                </a:solidFill>
              </a:rPr>
              <a:t>flows</a:t>
            </a:r>
            <a:r>
              <a:rPr lang="de-CH" sz="3200" dirty="0" smtClean="0">
                <a:solidFill>
                  <a:srgbClr val="003399"/>
                </a:solidFill>
              </a:rPr>
              <a:t> in </a:t>
            </a:r>
            <a:r>
              <a:rPr lang="de-CH" sz="3200" dirty="0" err="1" smtClean="0">
                <a:solidFill>
                  <a:srgbClr val="003399"/>
                </a:solidFill>
              </a:rPr>
              <a:t>Switzerland</a:t>
            </a:r>
            <a:endParaRPr lang="de-CH" sz="3200" dirty="0">
              <a:solidFill>
                <a:srgbClr val="003399"/>
              </a:solidFill>
            </a:endParaRPr>
          </a:p>
        </p:txBody>
      </p:sp>
      <p:sp>
        <p:nvSpPr>
          <p:cNvPr id="12298" name="Foliennummernplatzhalter 1"/>
          <p:cNvSpPr>
            <a:spLocks noGrp="1"/>
          </p:cNvSpPr>
          <p:nvPr>
            <p:ph type="sldNum" sz="quarter" idx="4294967295"/>
          </p:nvPr>
        </p:nvSpPr>
        <p:spPr bwMode="auto">
          <a:xfrm>
            <a:off x="10002648" y="6337301"/>
            <a:ext cx="687387"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charset="0"/>
                <a:ea typeface="MS PGothic" charset="0"/>
                <a:cs typeface="MS PGothic" charset="0"/>
              </a:defRPr>
            </a:lvl1pPr>
            <a:lvl2pPr marL="742950" indent="-285750" eaLnBrk="0" hangingPunct="0">
              <a:defRPr sz="2200">
                <a:solidFill>
                  <a:schemeClr val="tx1"/>
                </a:solidFill>
                <a:latin typeface="Verdana" charset="0"/>
                <a:ea typeface="MS PGothic" charset="0"/>
                <a:cs typeface="MS PGothic" charset="0"/>
              </a:defRPr>
            </a:lvl2pPr>
            <a:lvl3pPr marL="1143000" indent="-228600" eaLnBrk="0" hangingPunct="0">
              <a:defRPr sz="2200">
                <a:solidFill>
                  <a:schemeClr val="tx1"/>
                </a:solidFill>
                <a:latin typeface="Verdana" charset="0"/>
                <a:ea typeface="MS PGothic" charset="0"/>
                <a:cs typeface="MS PGothic" charset="0"/>
              </a:defRPr>
            </a:lvl3pPr>
            <a:lvl4pPr marL="1600200" indent="-228600" eaLnBrk="0" hangingPunct="0">
              <a:defRPr sz="2200">
                <a:solidFill>
                  <a:schemeClr val="tx1"/>
                </a:solidFill>
                <a:latin typeface="Verdana" charset="0"/>
                <a:ea typeface="MS PGothic" charset="0"/>
                <a:cs typeface="MS PGothic" charset="0"/>
              </a:defRPr>
            </a:lvl4pPr>
            <a:lvl5pPr marL="2057400" indent="-228600" eaLnBrk="0" hangingPunct="0">
              <a:defRPr sz="2200">
                <a:solidFill>
                  <a:schemeClr val="tx1"/>
                </a:solidFill>
                <a:latin typeface="Verdana" charset="0"/>
                <a:ea typeface="MS PGothic" charset="0"/>
                <a:cs typeface="MS PGothic" charset="0"/>
              </a:defRPr>
            </a:lvl5pPr>
            <a:lvl6pPr marL="2514600" indent="-2286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MS PGothic" charset="0"/>
                <a:cs typeface="MS PGothic" charset="0"/>
              </a:defRPr>
            </a:lvl6pPr>
            <a:lvl7pPr marL="2971800" indent="-2286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MS PGothic" charset="0"/>
                <a:cs typeface="MS PGothic" charset="0"/>
              </a:defRPr>
            </a:lvl7pPr>
            <a:lvl8pPr marL="3429000" indent="-2286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MS PGothic" charset="0"/>
                <a:cs typeface="MS PGothic" charset="0"/>
              </a:defRPr>
            </a:lvl8pPr>
            <a:lvl9pPr marL="3886200" indent="-228600" eaLnBrk="0" fontAlgn="base" hangingPunct="0">
              <a:lnSpc>
                <a:spcPts val="2600"/>
              </a:lnSpc>
              <a:spcBef>
                <a:spcPts val="400"/>
              </a:spcBef>
              <a:spcAft>
                <a:spcPct val="0"/>
              </a:spcAft>
              <a:buClr>
                <a:schemeClr val="tx1"/>
              </a:buClr>
              <a:buFont typeface="Times" charset="0"/>
              <a:defRPr sz="2200">
                <a:solidFill>
                  <a:schemeClr val="tx1"/>
                </a:solidFill>
                <a:latin typeface="Verdana" charset="0"/>
                <a:ea typeface="MS PGothic" charset="0"/>
                <a:cs typeface="MS PGothic" charset="0"/>
              </a:defRPr>
            </a:lvl9pPr>
          </a:lstStyle>
          <a:p>
            <a:pPr eaLnBrk="1" hangingPunct="1"/>
            <a:fld id="{262050F5-7D72-5545-A72F-CDEC660D4C5F}" type="slidenum">
              <a:rPr lang="en-US" sz="1000">
                <a:solidFill>
                  <a:srgbClr val="898989"/>
                </a:solidFill>
              </a:rPr>
              <a:pPr eaLnBrk="1" hangingPunct="1"/>
              <a:t>8</a:t>
            </a:fld>
            <a:endParaRPr lang="en-US" sz="1000">
              <a:solidFill>
                <a:srgbClr val="898989"/>
              </a:solidFill>
            </a:endParaRPr>
          </a:p>
        </p:txBody>
      </p:sp>
      <p:sp>
        <p:nvSpPr>
          <p:cNvPr id="11" name="Abgerundetes Rechteck 3"/>
          <p:cNvSpPr>
            <a:spLocks noChangeArrowheads="1"/>
          </p:cNvSpPr>
          <p:nvPr/>
        </p:nvSpPr>
        <p:spPr bwMode="auto">
          <a:xfrm>
            <a:off x="3964278" y="1743076"/>
            <a:ext cx="1885950" cy="485775"/>
          </a:xfrm>
          <a:prstGeom prst="roundRect">
            <a:avLst>
              <a:gd name="adj" fmla="val 16667"/>
            </a:avLst>
          </a:prstGeom>
          <a:solidFill>
            <a:schemeClr val="bg1"/>
          </a:solidFill>
          <a:ln w="12700" algn="ctr">
            <a:solidFill>
              <a:schemeClr val="tx1"/>
            </a:solidFill>
            <a:round/>
            <a:headEnd/>
            <a:tailEnd/>
          </a:ln>
        </p:spPr>
        <p:txBody>
          <a:bodyPr anchor="ctr" anchorCtr="1"/>
          <a:lstStyle/>
          <a:p>
            <a:r>
              <a:rPr lang="de-CH" sz="1400" dirty="0" err="1">
                <a:solidFill>
                  <a:srgbClr val="000000"/>
                </a:solidFill>
              </a:rPr>
              <a:t>Confederation</a:t>
            </a:r>
            <a:endParaRPr lang="de-CH" sz="1400" dirty="0">
              <a:solidFill>
                <a:srgbClr val="000000"/>
              </a:solidFill>
            </a:endParaRPr>
          </a:p>
        </p:txBody>
      </p:sp>
      <p:sp>
        <p:nvSpPr>
          <p:cNvPr id="12" name="Abgerundetes Rechteck 5"/>
          <p:cNvSpPr>
            <a:spLocks noChangeArrowheads="1"/>
          </p:cNvSpPr>
          <p:nvPr/>
        </p:nvSpPr>
        <p:spPr bwMode="auto">
          <a:xfrm>
            <a:off x="8279103" y="1743076"/>
            <a:ext cx="1885950" cy="485775"/>
          </a:xfrm>
          <a:prstGeom prst="roundRect">
            <a:avLst>
              <a:gd name="adj" fmla="val 16667"/>
            </a:avLst>
          </a:prstGeom>
          <a:solidFill>
            <a:schemeClr val="bg1"/>
          </a:solidFill>
          <a:ln w="12700" algn="ctr">
            <a:solidFill>
              <a:schemeClr val="tx1"/>
            </a:solidFill>
            <a:round/>
            <a:headEnd/>
            <a:tailEnd/>
          </a:ln>
        </p:spPr>
        <p:txBody>
          <a:bodyPr anchor="ctr" anchorCtr="1"/>
          <a:lstStyle/>
          <a:p>
            <a:r>
              <a:rPr lang="de-CH" sz="1400" dirty="0" err="1">
                <a:solidFill>
                  <a:srgbClr val="000000"/>
                </a:solidFill>
              </a:rPr>
              <a:t>Cantons</a:t>
            </a:r>
            <a:endParaRPr lang="de-CH" dirty="0">
              <a:solidFill>
                <a:srgbClr val="000000"/>
              </a:solidFill>
            </a:endParaRPr>
          </a:p>
        </p:txBody>
      </p:sp>
      <p:sp>
        <p:nvSpPr>
          <p:cNvPr id="13" name="Abgerundetes Rechteck 10"/>
          <p:cNvSpPr>
            <a:spLocks noChangeArrowheads="1"/>
          </p:cNvSpPr>
          <p:nvPr/>
        </p:nvSpPr>
        <p:spPr bwMode="auto">
          <a:xfrm>
            <a:off x="3954753" y="3171826"/>
            <a:ext cx="1885950" cy="485775"/>
          </a:xfrm>
          <a:prstGeom prst="roundRect">
            <a:avLst>
              <a:gd name="adj" fmla="val 16667"/>
            </a:avLst>
          </a:prstGeom>
          <a:solidFill>
            <a:srgbClr val="003399"/>
          </a:solidFill>
          <a:ln w="12700" algn="ctr">
            <a:solidFill>
              <a:schemeClr val="tx1"/>
            </a:solidFill>
            <a:round/>
            <a:headEnd/>
            <a:tailEnd/>
          </a:ln>
        </p:spPr>
        <p:txBody>
          <a:bodyPr anchor="ctr" anchorCtr="1"/>
          <a:lstStyle/>
          <a:p>
            <a:r>
              <a:rPr lang="de-CH" sz="1400" dirty="0">
                <a:solidFill>
                  <a:srgbClr val="FFFFFF"/>
                </a:solidFill>
              </a:rPr>
              <a:t>SNSF</a:t>
            </a:r>
          </a:p>
        </p:txBody>
      </p:sp>
      <p:sp>
        <p:nvSpPr>
          <p:cNvPr id="14" name="Abgerundetes Rechteck 11"/>
          <p:cNvSpPr>
            <a:spLocks noChangeArrowheads="1"/>
          </p:cNvSpPr>
          <p:nvPr/>
        </p:nvSpPr>
        <p:spPr bwMode="auto">
          <a:xfrm>
            <a:off x="6126453" y="3181351"/>
            <a:ext cx="1885950" cy="485775"/>
          </a:xfrm>
          <a:prstGeom prst="roundRect">
            <a:avLst>
              <a:gd name="adj" fmla="val 16667"/>
            </a:avLst>
          </a:prstGeom>
          <a:solidFill>
            <a:srgbClr val="003399"/>
          </a:solidFill>
          <a:ln w="12700" algn="ctr">
            <a:solidFill>
              <a:schemeClr val="tx1"/>
            </a:solidFill>
            <a:round/>
            <a:headEnd/>
            <a:tailEnd/>
          </a:ln>
        </p:spPr>
        <p:txBody>
          <a:bodyPr anchor="ctr" anchorCtr="1"/>
          <a:lstStyle/>
          <a:p>
            <a:r>
              <a:rPr lang="de-CH" sz="1400">
                <a:solidFill>
                  <a:srgbClr val="FFFFFF"/>
                </a:solidFill>
              </a:rPr>
              <a:t>CTI</a:t>
            </a:r>
          </a:p>
        </p:txBody>
      </p:sp>
      <p:sp>
        <p:nvSpPr>
          <p:cNvPr id="15" name="Abgerundetes Rechteck 13"/>
          <p:cNvSpPr>
            <a:spLocks noChangeArrowheads="1"/>
          </p:cNvSpPr>
          <p:nvPr/>
        </p:nvSpPr>
        <p:spPr bwMode="auto">
          <a:xfrm>
            <a:off x="6126453" y="4629151"/>
            <a:ext cx="1885950" cy="485775"/>
          </a:xfrm>
          <a:prstGeom prst="roundRect">
            <a:avLst>
              <a:gd name="adj" fmla="val 16667"/>
            </a:avLst>
          </a:prstGeom>
          <a:solidFill>
            <a:srgbClr val="737373"/>
          </a:solidFill>
          <a:ln w="12700" algn="ctr">
            <a:solidFill>
              <a:schemeClr val="tx1"/>
            </a:solidFill>
            <a:round/>
            <a:headEnd/>
            <a:tailEnd/>
          </a:ln>
        </p:spPr>
        <p:txBody>
          <a:bodyPr anchor="ctr" anchorCtr="1"/>
          <a:lstStyle/>
          <a:p>
            <a:pPr>
              <a:lnSpc>
                <a:spcPct val="100000"/>
              </a:lnSpc>
            </a:pPr>
            <a:r>
              <a:rPr lang="de-CH" sz="1400" dirty="0" err="1">
                <a:solidFill>
                  <a:srgbClr val="FFFFFF"/>
                </a:solidFill>
              </a:rPr>
              <a:t>Cantonal</a:t>
            </a:r>
            <a:r>
              <a:rPr lang="de-CH" sz="1400" dirty="0">
                <a:solidFill>
                  <a:srgbClr val="FFFFFF"/>
                </a:solidFill>
              </a:rPr>
              <a:t> </a:t>
            </a:r>
            <a:r>
              <a:rPr lang="de-CH" sz="1400" dirty="0" err="1">
                <a:solidFill>
                  <a:srgbClr val="FFFFFF"/>
                </a:solidFill>
              </a:rPr>
              <a:t>universities</a:t>
            </a:r>
            <a:endParaRPr lang="de-CH" sz="1400" dirty="0">
              <a:solidFill>
                <a:srgbClr val="FFFFFF"/>
              </a:solidFill>
            </a:endParaRPr>
          </a:p>
        </p:txBody>
      </p:sp>
      <p:sp>
        <p:nvSpPr>
          <p:cNvPr id="16" name="Abgerundetes Rechteck 14"/>
          <p:cNvSpPr/>
          <p:nvPr/>
        </p:nvSpPr>
        <p:spPr bwMode="auto">
          <a:xfrm>
            <a:off x="3964278" y="4619626"/>
            <a:ext cx="1885950" cy="485775"/>
          </a:xfrm>
          <a:prstGeom prst="roundRect">
            <a:avLst/>
          </a:prstGeom>
          <a:solidFill>
            <a:srgbClr val="737373"/>
          </a:solidFill>
          <a:ln w="12700" cap="flat" cmpd="sng" algn="ctr">
            <a:solidFill>
              <a:schemeClr val="tx1"/>
            </a:solidFill>
            <a:prstDash val="solid"/>
            <a:round/>
            <a:headEnd type="none" w="med" len="med"/>
            <a:tailEnd type="none" w="med" len="med"/>
          </a:ln>
          <a:effectLst/>
        </p:spPr>
        <p:txBody>
          <a:bodyPr anchor="ctr" anchorCtr="1"/>
          <a:lstStyle/>
          <a:p>
            <a:pPr>
              <a:defRPr/>
            </a:pPr>
            <a:r>
              <a:rPr lang="de-CH" sz="1050" dirty="0">
                <a:solidFill>
                  <a:srgbClr val="FFFFFF"/>
                </a:solidFill>
                <a:latin typeface="Verdana"/>
                <a:cs typeface="Times New Roman" pitchFamily="-110" charset="0"/>
              </a:rPr>
              <a:t>Federal Institutes </a:t>
            </a:r>
            <a:r>
              <a:rPr lang="de-CH" sz="1050" dirty="0" err="1">
                <a:solidFill>
                  <a:srgbClr val="FFFFFF"/>
                </a:solidFill>
                <a:latin typeface="Verdana"/>
                <a:cs typeface="Times New Roman" pitchFamily="-110" charset="0"/>
              </a:rPr>
              <a:t>of</a:t>
            </a:r>
            <a:r>
              <a:rPr lang="de-CH" sz="1050" dirty="0">
                <a:solidFill>
                  <a:srgbClr val="FFFFFF"/>
                </a:solidFill>
                <a:latin typeface="Verdana"/>
                <a:cs typeface="Times New Roman" pitchFamily="-110" charset="0"/>
              </a:rPr>
              <a:t> Technology </a:t>
            </a:r>
            <a:r>
              <a:rPr lang="de-CH" sz="1050" dirty="0" err="1">
                <a:solidFill>
                  <a:srgbClr val="FFFFFF"/>
                </a:solidFill>
                <a:latin typeface="Verdana"/>
                <a:cs typeface="Times New Roman" pitchFamily="-110" charset="0"/>
              </a:rPr>
              <a:t>and</a:t>
            </a:r>
            <a:r>
              <a:rPr lang="de-CH" sz="1050" dirty="0">
                <a:solidFill>
                  <a:srgbClr val="FFFFFF"/>
                </a:solidFill>
                <a:latin typeface="Verdana"/>
                <a:cs typeface="Times New Roman" pitchFamily="-110" charset="0"/>
              </a:rPr>
              <a:t> </a:t>
            </a:r>
            <a:r>
              <a:rPr lang="de-CH" sz="1050" dirty="0" err="1">
                <a:solidFill>
                  <a:srgbClr val="FFFFFF"/>
                </a:solidFill>
                <a:latin typeface="Verdana"/>
                <a:cs typeface="Times New Roman" pitchFamily="-110" charset="0"/>
              </a:rPr>
              <a:t>related</a:t>
            </a:r>
            <a:r>
              <a:rPr lang="de-CH" sz="1050" dirty="0">
                <a:solidFill>
                  <a:srgbClr val="FFFFFF"/>
                </a:solidFill>
                <a:latin typeface="Verdana"/>
                <a:cs typeface="Times New Roman" pitchFamily="-110" charset="0"/>
              </a:rPr>
              <a:t> </a:t>
            </a:r>
            <a:r>
              <a:rPr lang="de-CH" sz="1050" dirty="0" err="1">
                <a:solidFill>
                  <a:srgbClr val="FFFFFF"/>
                </a:solidFill>
                <a:latin typeface="Verdana"/>
                <a:cs typeface="Times New Roman" pitchFamily="-110" charset="0"/>
              </a:rPr>
              <a:t>reöainstitutions</a:t>
            </a:r>
            <a:endParaRPr lang="de-CH" sz="1050" dirty="0">
              <a:solidFill>
                <a:srgbClr val="FFFFFF"/>
              </a:solidFill>
              <a:latin typeface="Verdana"/>
              <a:cs typeface="Times New Roman" pitchFamily="-110" charset="0"/>
            </a:endParaRPr>
          </a:p>
        </p:txBody>
      </p:sp>
      <p:sp>
        <p:nvSpPr>
          <p:cNvPr id="17" name="Abgerundetes Rechteck 15"/>
          <p:cNvSpPr/>
          <p:nvPr/>
        </p:nvSpPr>
        <p:spPr bwMode="auto">
          <a:xfrm>
            <a:off x="8288628" y="4619626"/>
            <a:ext cx="1885950" cy="485775"/>
          </a:xfrm>
          <a:prstGeom prst="roundRect">
            <a:avLst/>
          </a:prstGeom>
          <a:solidFill>
            <a:srgbClr val="737373"/>
          </a:solidFill>
          <a:ln w="12700" cap="flat" cmpd="sng" algn="ctr">
            <a:solidFill>
              <a:schemeClr val="tx1"/>
            </a:solidFill>
            <a:prstDash val="solid"/>
            <a:round/>
            <a:headEnd type="none" w="med" len="med"/>
            <a:tailEnd type="none" w="med" len="med"/>
          </a:ln>
          <a:effectLst/>
        </p:spPr>
        <p:txBody>
          <a:bodyPr anchor="ctr" anchorCtr="1"/>
          <a:lstStyle/>
          <a:p>
            <a:pPr>
              <a:lnSpc>
                <a:spcPct val="100000"/>
              </a:lnSpc>
              <a:defRPr/>
            </a:pPr>
            <a:r>
              <a:rPr lang="de-CH" sz="1050" dirty="0" err="1">
                <a:solidFill>
                  <a:srgbClr val="FFFFFF"/>
                </a:solidFill>
                <a:latin typeface="Verdana"/>
                <a:cs typeface="Times New Roman" pitchFamily="-110" charset="0"/>
              </a:rPr>
              <a:t>Universities</a:t>
            </a:r>
            <a:r>
              <a:rPr lang="de-CH" sz="1050" dirty="0">
                <a:solidFill>
                  <a:srgbClr val="FFFFFF"/>
                </a:solidFill>
                <a:latin typeface="Verdana"/>
                <a:cs typeface="Times New Roman" pitchFamily="-110" charset="0"/>
              </a:rPr>
              <a:t> </a:t>
            </a:r>
            <a:r>
              <a:rPr lang="de-CH" sz="1050" dirty="0" err="1">
                <a:solidFill>
                  <a:srgbClr val="FFFFFF"/>
                </a:solidFill>
                <a:latin typeface="Verdana"/>
                <a:cs typeface="Times New Roman" pitchFamily="-110" charset="0"/>
              </a:rPr>
              <a:t>of</a:t>
            </a:r>
            <a:r>
              <a:rPr lang="de-CH" sz="1050" dirty="0">
                <a:solidFill>
                  <a:srgbClr val="FFFFFF"/>
                </a:solidFill>
                <a:latin typeface="Verdana"/>
                <a:cs typeface="Times New Roman" pitchFamily="-110" charset="0"/>
              </a:rPr>
              <a:t> </a:t>
            </a:r>
            <a:r>
              <a:rPr lang="de-CH" sz="1050" dirty="0" err="1">
                <a:solidFill>
                  <a:srgbClr val="FFFFFF"/>
                </a:solidFill>
                <a:latin typeface="Verdana"/>
                <a:cs typeface="Times New Roman" pitchFamily="-110" charset="0"/>
              </a:rPr>
              <a:t>applied</a:t>
            </a:r>
            <a:r>
              <a:rPr lang="de-CH" sz="1050" dirty="0">
                <a:solidFill>
                  <a:srgbClr val="FFFFFF"/>
                </a:solidFill>
                <a:latin typeface="Verdana"/>
                <a:cs typeface="Times New Roman" pitchFamily="-110" charset="0"/>
              </a:rPr>
              <a:t> </a:t>
            </a:r>
            <a:r>
              <a:rPr lang="de-CH" sz="1050" dirty="0" err="1">
                <a:solidFill>
                  <a:srgbClr val="FFFFFF"/>
                </a:solidFill>
                <a:latin typeface="Verdana"/>
                <a:cs typeface="Times New Roman" pitchFamily="-110" charset="0"/>
              </a:rPr>
              <a:t>sciences</a:t>
            </a:r>
            <a:endParaRPr lang="de-CH" sz="1050" dirty="0">
              <a:solidFill>
                <a:srgbClr val="FFFFFF"/>
              </a:solidFill>
              <a:latin typeface="Verdana"/>
              <a:cs typeface="Times New Roman" pitchFamily="-110" charset="0"/>
            </a:endParaRPr>
          </a:p>
        </p:txBody>
      </p:sp>
      <p:sp>
        <p:nvSpPr>
          <p:cNvPr id="18" name="Textfeld 19"/>
          <p:cNvSpPr txBox="1">
            <a:spLocks noChangeArrowheads="1"/>
          </p:cNvSpPr>
          <p:nvPr/>
        </p:nvSpPr>
        <p:spPr bwMode="auto">
          <a:xfrm rot="-5400000">
            <a:off x="2478379" y="3219451"/>
            <a:ext cx="1247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1000">
                <a:solidFill>
                  <a:srgbClr val="000000"/>
                </a:solidFill>
              </a:rPr>
              <a:t>Funding institutions</a:t>
            </a:r>
          </a:p>
        </p:txBody>
      </p:sp>
      <p:sp>
        <p:nvSpPr>
          <p:cNvPr id="19" name="Textfeld 20"/>
          <p:cNvSpPr txBox="1">
            <a:spLocks noChangeArrowheads="1"/>
          </p:cNvSpPr>
          <p:nvPr/>
        </p:nvSpPr>
        <p:spPr bwMode="auto">
          <a:xfrm rot="-5400000">
            <a:off x="2459329" y="4657726"/>
            <a:ext cx="1247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1000" dirty="0">
                <a:solidFill>
                  <a:srgbClr val="000000"/>
                </a:solidFill>
              </a:rPr>
              <a:t>Research </a:t>
            </a:r>
            <a:r>
              <a:rPr lang="de-CH" sz="1000" dirty="0" err="1">
                <a:solidFill>
                  <a:srgbClr val="000000"/>
                </a:solidFill>
              </a:rPr>
              <a:t>institutions</a:t>
            </a:r>
            <a:endParaRPr lang="de-CH" sz="1000" dirty="0">
              <a:solidFill>
                <a:srgbClr val="000000"/>
              </a:solidFill>
            </a:endParaRPr>
          </a:p>
        </p:txBody>
      </p:sp>
      <p:sp>
        <p:nvSpPr>
          <p:cNvPr id="20" name="Abgerundetes Rechteck 39"/>
          <p:cNvSpPr>
            <a:spLocks noChangeArrowheads="1"/>
          </p:cNvSpPr>
          <p:nvPr/>
        </p:nvSpPr>
        <p:spPr bwMode="auto">
          <a:xfrm>
            <a:off x="8279103" y="3181351"/>
            <a:ext cx="1885950" cy="485775"/>
          </a:xfrm>
          <a:prstGeom prst="roundRect">
            <a:avLst>
              <a:gd name="adj" fmla="val 16667"/>
            </a:avLst>
          </a:prstGeom>
          <a:solidFill>
            <a:srgbClr val="003399"/>
          </a:solidFill>
          <a:ln w="12700" algn="ctr">
            <a:solidFill>
              <a:schemeClr val="tx1"/>
            </a:solidFill>
            <a:round/>
            <a:headEnd/>
            <a:tailEnd/>
          </a:ln>
        </p:spPr>
        <p:txBody>
          <a:bodyPr anchor="ctr" anchorCtr="1"/>
          <a:lstStyle/>
          <a:p>
            <a:r>
              <a:rPr lang="de-CH" sz="1400">
                <a:solidFill>
                  <a:srgbClr val="FFFFFF"/>
                </a:solidFill>
              </a:rPr>
              <a:t>EU</a:t>
            </a:r>
          </a:p>
        </p:txBody>
      </p:sp>
      <p:cxnSp>
        <p:nvCxnSpPr>
          <p:cNvPr id="21" name="Form 42"/>
          <p:cNvCxnSpPr>
            <a:stCxn id="11" idx="1"/>
            <a:endCxn id="16" idx="2"/>
          </p:cNvCxnSpPr>
          <p:nvPr/>
        </p:nvCxnSpPr>
        <p:spPr bwMode="auto">
          <a:xfrm rot="10800000" flipH="1" flipV="1">
            <a:off x="3964279" y="1985964"/>
            <a:ext cx="942975" cy="3119437"/>
          </a:xfrm>
          <a:prstGeom prst="bentConnector4">
            <a:avLst>
              <a:gd name="adj1" fmla="val -24242"/>
              <a:gd name="adj2" fmla="val 107328"/>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2" name="Form 44"/>
          <p:cNvCxnSpPr>
            <a:stCxn id="11" idx="1"/>
          </p:cNvCxnSpPr>
          <p:nvPr/>
        </p:nvCxnSpPr>
        <p:spPr bwMode="auto">
          <a:xfrm rot="10800000" flipH="1" flipV="1">
            <a:off x="3964279" y="1985964"/>
            <a:ext cx="2886075" cy="3138487"/>
          </a:xfrm>
          <a:prstGeom prst="bentConnector4">
            <a:avLst>
              <a:gd name="adj1" fmla="val -7921"/>
              <a:gd name="adj2" fmla="val 106980"/>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3" name="Form 52"/>
          <p:cNvCxnSpPr/>
          <p:nvPr/>
        </p:nvCxnSpPr>
        <p:spPr bwMode="auto">
          <a:xfrm rot="10800000" flipH="1" flipV="1">
            <a:off x="3792829" y="1995489"/>
            <a:ext cx="5267325" cy="3119437"/>
          </a:xfrm>
          <a:prstGeom prst="bentConnector4">
            <a:avLst>
              <a:gd name="adj1" fmla="val -1085"/>
              <a:gd name="adj2" fmla="val 107328"/>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4" name="Gewinkelte Verbindung 67"/>
          <p:cNvCxnSpPr>
            <a:stCxn id="12" idx="3"/>
          </p:cNvCxnSpPr>
          <p:nvPr/>
        </p:nvCxnSpPr>
        <p:spPr bwMode="auto">
          <a:xfrm flipH="1">
            <a:off x="7250403" y="1985964"/>
            <a:ext cx="2914650" cy="3157537"/>
          </a:xfrm>
          <a:prstGeom prst="bentConnector4">
            <a:avLst>
              <a:gd name="adj1" fmla="val -7843"/>
              <a:gd name="adj2" fmla="val 113575"/>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5" name="Gewinkelte Verbindung 67"/>
          <p:cNvCxnSpPr/>
          <p:nvPr/>
        </p:nvCxnSpPr>
        <p:spPr bwMode="auto">
          <a:xfrm rot="5400000">
            <a:off x="8331491" y="3062288"/>
            <a:ext cx="3124200" cy="981075"/>
          </a:xfrm>
          <a:prstGeom prst="bentConnector3">
            <a:avLst>
              <a:gd name="adj1" fmla="val 114634"/>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6" name="Gerade Verbindung mit Pfeil 81"/>
          <p:cNvCxnSpPr>
            <a:cxnSpLocks noChangeShapeType="1"/>
            <a:stCxn id="11" idx="2"/>
            <a:endCxn id="13" idx="0"/>
          </p:cNvCxnSpPr>
          <p:nvPr/>
        </p:nvCxnSpPr>
        <p:spPr bwMode="auto">
          <a:xfrm rot="5400000">
            <a:off x="4431004" y="2695576"/>
            <a:ext cx="942975" cy="9525"/>
          </a:xfrm>
          <a:prstGeom prst="straightConnector1">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7" name="Gerade Verbindung mit Pfeil 83"/>
          <p:cNvCxnSpPr>
            <a:cxnSpLocks noChangeShapeType="1"/>
            <a:stCxn id="11" idx="2"/>
            <a:endCxn id="14" idx="0"/>
          </p:cNvCxnSpPr>
          <p:nvPr/>
        </p:nvCxnSpPr>
        <p:spPr bwMode="auto">
          <a:xfrm rot="16200000" flipH="1">
            <a:off x="5512091" y="1624013"/>
            <a:ext cx="952500" cy="2162175"/>
          </a:xfrm>
          <a:prstGeom prst="straightConnector1">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8" name="Gerade Verbindung mit Pfeil 86"/>
          <p:cNvCxnSpPr>
            <a:cxnSpLocks noChangeShapeType="1"/>
            <a:stCxn id="11" idx="2"/>
            <a:endCxn id="20" idx="0"/>
          </p:cNvCxnSpPr>
          <p:nvPr/>
        </p:nvCxnSpPr>
        <p:spPr bwMode="auto">
          <a:xfrm rot="16200000" flipH="1">
            <a:off x="6588416" y="547688"/>
            <a:ext cx="952500" cy="4314825"/>
          </a:xfrm>
          <a:prstGeom prst="straightConnector1">
            <a:avLst/>
          </a:prstGeom>
          <a:ln w="28575">
            <a:solidFill>
              <a:srgbClr val="737373"/>
            </a:solidFill>
            <a:headEnd type="none" w="med" len="med"/>
            <a:tailEnd type="arrow" w="lg" len="med"/>
          </a:ln>
        </p:spPr>
        <p:style>
          <a:lnRef idx="1">
            <a:schemeClr val="accent2"/>
          </a:lnRef>
          <a:fillRef idx="0">
            <a:schemeClr val="accent2"/>
          </a:fillRef>
          <a:effectRef idx="0">
            <a:schemeClr val="accent2"/>
          </a:effectRef>
          <a:fontRef idx="minor">
            <a:schemeClr val="tx1"/>
          </a:fontRef>
        </p:style>
      </p:cxnSp>
      <p:cxnSp>
        <p:nvCxnSpPr>
          <p:cNvPr id="29" name="Gerade Verbindung mit Pfeil 90"/>
          <p:cNvCxnSpPr>
            <a:cxnSpLocks noChangeShapeType="1"/>
          </p:cNvCxnSpPr>
          <p:nvPr/>
        </p:nvCxnSpPr>
        <p:spPr bwMode="auto">
          <a:xfrm rot="5400000">
            <a:off x="4440529" y="4124326"/>
            <a:ext cx="942975" cy="9525"/>
          </a:xfrm>
          <a:prstGeom prst="straightConnector1">
            <a:avLst/>
          </a:prstGeom>
          <a:noFill/>
          <a:ln w="28575" algn="ctr">
            <a:solidFill>
              <a:srgbClr val="003399"/>
            </a:solidFill>
            <a:round/>
            <a:headEnd/>
            <a:tailEnd type="arrow" w="med" len="med"/>
          </a:ln>
        </p:spPr>
      </p:cxnSp>
      <p:cxnSp>
        <p:nvCxnSpPr>
          <p:cNvPr id="30" name="Gerade Verbindung mit Pfeil 91"/>
          <p:cNvCxnSpPr>
            <a:cxnSpLocks noChangeShapeType="1"/>
          </p:cNvCxnSpPr>
          <p:nvPr/>
        </p:nvCxnSpPr>
        <p:spPr bwMode="auto">
          <a:xfrm rot="16200000" flipH="1">
            <a:off x="5521616" y="3052763"/>
            <a:ext cx="952500" cy="2162175"/>
          </a:xfrm>
          <a:prstGeom prst="straightConnector1">
            <a:avLst/>
          </a:prstGeom>
          <a:noFill/>
          <a:ln w="28575" algn="ctr">
            <a:solidFill>
              <a:srgbClr val="003399"/>
            </a:solidFill>
            <a:round/>
            <a:headEnd/>
            <a:tailEnd type="arrow" w="med" len="med"/>
          </a:ln>
        </p:spPr>
      </p:cxnSp>
      <p:cxnSp>
        <p:nvCxnSpPr>
          <p:cNvPr id="31" name="Gerade Verbindung mit Pfeil 92"/>
          <p:cNvCxnSpPr>
            <a:cxnSpLocks noChangeShapeType="1"/>
          </p:cNvCxnSpPr>
          <p:nvPr/>
        </p:nvCxnSpPr>
        <p:spPr bwMode="auto">
          <a:xfrm rot="16200000" flipH="1">
            <a:off x="6597941" y="1976438"/>
            <a:ext cx="952500" cy="4314825"/>
          </a:xfrm>
          <a:prstGeom prst="straightConnector1">
            <a:avLst/>
          </a:prstGeom>
          <a:noFill/>
          <a:ln w="28575" algn="ctr">
            <a:solidFill>
              <a:srgbClr val="003399"/>
            </a:solidFill>
            <a:round/>
            <a:headEnd/>
            <a:tailEnd type="arrow" w="med" len="med"/>
          </a:ln>
        </p:spPr>
      </p:cxnSp>
      <p:cxnSp>
        <p:nvCxnSpPr>
          <p:cNvPr id="32" name="Gerade Verbindung mit Pfeil 93"/>
          <p:cNvCxnSpPr>
            <a:cxnSpLocks noChangeShapeType="1"/>
            <a:stCxn id="14" idx="2"/>
          </p:cNvCxnSpPr>
          <p:nvPr/>
        </p:nvCxnSpPr>
        <p:spPr bwMode="auto">
          <a:xfrm rot="5400000">
            <a:off x="5521616" y="3052763"/>
            <a:ext cx="933450" cy="2162175"/>
          </a:xfrm>
          <a:prstGeom prst="straightConnector1">
            <a:avLst/>
          </a:prstGeom>
          <a:noFill/>
          <a:ln w="28575" algn="ctr">
            <a:solidFill>
              <a:srgbClr val="003399"/>
            </a:solidFill>
            <a:round/>
            <a:headEnd/>
            <a:tailEnd type="arrow" w="med" len="med"/>
          </a:ln>
        </p:spPr>
      </p:cxnSp>
      <p:cxnSp>
        <p:nvCxnSpPr>
          <p:cNvPr id="33" name="Gerade Verbindung mit Pfeil 94"/>
          <p:cNvCxnSpPr>
            <a:cxnSpLocks noChangeShapeType="1"/>
            <a:stCxn id="14" idx="2"/>
          </p:cNvCxnSpPr>
          <p:nvPr/>
        </p:nvCxnSpPr>
        <p:spPr bwMode="auto">
          <a:xfrm rot="16200000" flipH="1">
            <a:off x="6602704" y="4133851"/>
            <a:ext cx="942975" cy="9525"/>
          </a:xfrm>
          <a:prstGeom prst="straightConnector1">
            <a:avLst/>
          </a:prstGeom>
          <a:noFill/>
          <a:ln w="28575" algn="ctr">
            <a:solidFill>
              <a:srgbClr val="003399"/>
            </a:solidFill>
            <a:round/>
            <a:headEnd/>
            <a:tailEnd type="arrow" w="med" len="med"/>
          </a:ln>
        </p:spPr>
      </p:cxnSp>
      <p:cxnSp>
        <p:nvCxnSpPr>
          <p:cNvPr id="34" name="Gerade Verbindung mit Pfeil 95"/>
          <p:cNvCxnSpPr>
            <a:cxnSpLocks noChangeShapeType="1"/>
            <a:stCxn id="14" idx="2"/>
          </p:cNvCxnSpPr>
          <p:nvPr/>
        </p:nvCxnSpPr>
        <p:spPr bwMode="auto">
          <a:xfrm rot="16200000" flipH="1">
            <a:off x="7679029" y="3057526"/>
            <a:ext cx="942975" cy="2162175"/>
          </a:xfrm>
          <a:prstGeom prst="straightConnector1">
            <a:avLst/>
          </a:prstGeom>
          <a:noFill/>
          <a:ln w="28575" algn="ctr">
            <a:solidFill>
              <a:srgbClr val="003399"/>
            </a:solidFill>
            <a:round/>
            <a:headEnd/>
            <a:tailEnd type="arrow" w="med" len="med"/>
          </a:ln>
        </p:spPr>
      </p:cxnSp>
      <p:cxnSp>
        <p:nvCxnSpPr>
          <p:cNvPr id="35" name="Gerade Verbindung mit Pfeil 102"/>
          <p:cNvCxnSpPr>
            <a:cxnSpLocks noChangeShapeType="1"/>
          </p:cNvCxnSpPr>
          <p:nvPr/>
        </p:nvCxnSpPr>
        <p:spPr bwMode="auto">
          <a:xfrm rot="10800000" flipV="1">
            <a:off x="7050379" y="3705225"/>
            <a:ext cx="2162175" cy="933450"/>
          </a:xfrm>
          <a:prstGeom prst="straightConnector1">
            <a:avLst/>
          </a:prstGeom>
          <a:noFill/>
          <a:ln w="28575" algn="ctr">
            <a:solidFill>
              <a:srgbClr val="003399"/>
            </a:solidFill>
            <a:round/>
            <a:headEnd/>
            <a:tailEnd type="arrow" w="med" len="med"/>
          </a:ln>
        </p:spPr>
      </p:cxnSp>
      <p:cxnSp>
        <p:nvCxnSpPr>
          <p:cNvPr id="36" name="Gerade Verbindung mit Pfeil 103"/>
          <p:cNvCxnSpPr>
            <a:cxnSpLocks noChangeShapeType="1"/>
          </p:cNvCxnSpPr>
          <p:nvPr/>
        </p:nvCxnSpPr>
        <p:spPr bwMode="auto">
          <a:xfrm rot="16200000" flipH="1">
            <a:off x="8745829" y="4171951"/>
            <a:ext cx="942975" cy="9525"/>
          </a:xfrm>
          <a:prstGeom prst="straightConnector1">
            <a:avLst/>
          </a:prstGeom>
          <a:noFill/>
          <a:ln w="28575" algn="ctr">
            <a:solidFill>
              <a:srgbClr val="003399"/>
            </a:solidFill>
            <a:round/>
            <a:headEnd/>
            <a:tailEnd type="arrow" w="med" len="med"/>
          </a:ln>
        </p:spPr>
      </p:cxnSp>
      <p:cxnSp>
        <p:nvCxnSpPr>
          <p:cNvPr id="37" name="Gerade Verbindung mit Pfeil 104"/>
          <p:cNvCxnSpPr>
            <a:cxnSpLocks noChangeShapeType="1"/>
          </p:cNvCxnSpPr>
          <p:nvPr/>
        </p:nvCxnSpPr>
        <p:spPr bwMode="auto">
          <a:xfrm rot="10800000" flipV="1">
            <a:off x="5078704" y="3705225"/>
            <a:ext cx="4124325" cy="876300"/>
          </a:xfrm>
          <a:prstGeom prst="straightConnector1">
            <a:avLst/>
          </a:prstGeom>
          <a:noFill/>
          <a:ln w="28575" algn="ctr">
            <a:solidFill>
              <a:srgbClr val="003399"/>
            </a:solidFill>
            <a:round/>
            <a:headEnd/>
            <a:tailEnd type="arrow" w="med" len="med"/>
          </a:ln>
        </p:spPr>
      </p:cxnSp>
      <p:sp>
        <p:nvSpPr>
          <p:cNvPr id="40" name="Textfeld 115"/>
          <p:cNvSpPr txBox="1">
            <a:spLocks noChangeArrowheads="1"/>
          </p:cNvSpPr>
          <p:nvPr/>
        </p:nvSpPr>
        <p:spPr bwMode="auto">
          <a:xfrm>
            <a:off x="6446369" y="6055422"/>
            <a:ext cx="122180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1200" dirty="0">
                <a:solidFill>
                  <a:srgbClr val="000000"/>
                </a:solidFill>
              </a:rPr>
              <a:t>Basic </a:t>
            </a:r>
            <a:r>
              <a:rPr lang="de-CH" sz="1200" dirty="0" err="1">
                <a:solidFill>
                  <a:srgbClr val="000000"/>
                </a:solidFill>
              </a:rPr>
              <a:t>funding</a:t>
            </a:r>
            <a:endParaRPr lang="de-CH" sz="1200" dirty="0">
              <a:solidFill>
                <a:srgbClr val="000000"/>
              </a:solidFill>
            </a:endParaRPr>
          </a:p>
        </p:txBody>
      </p:sp>
      <p:sp>
        <p:nvSpPr>
          <p:cNvPr id="41" name="Textfeld 116"/>
          <p:cNvSpPr txBox="1">
            <a:spLocks noChangeArrowheads="1"/>
          </p:cNvSpPr>
          <p:nvPr/>
        </p:nvSpPr>
        <p:spPr bwMode="auto">
          <a:xfrm>
            <a:off x="6446369" y="5749830"/>
            <a:ext cx="179914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r>
              <a:rPr lang="de-CH" sz="1200" dirty="0" err="1">
                <a:solidFill>
                  <a:srgbClr val="000000"/>
                </a:solidFill>
              </a:rPr>
              <a:t>Competitive</a:t>
            </a:r>
            <a:r>
              <a:rPr lang="de-CH" sz="1200" dirty="0">
                <a:solidFill>
                  <a:srgbClr val="000000"/>
                </a:solidFill>
              </a:rPr>
              <a:t> </a:t>
            </a:r>
            <a:r>
              <a:rPr lang="de-CH" sz="1200" dirty="0" err="1">
                <a:solidFill>
                  <a:srgbClr val="000000"/>
                </a:solidFill>
              </a:rPr>
              <a:t>funding</a:t>
            </a:r>
            <a:r>
              <a:rPr lang="de-CH" sz="1200" dirty="0">
                <a:solidFill>
                  <a:srgbClr val="000000"/>
                </a:solidFill>
              </a:rPr>
              <a:t> </a:t>
            </a:r>
          </a:p>
        </p:txBody>
      </p:sp>
      <p:cxnSp>
        <p:nvCxnSpPr>
          <p:cNvPr id="45" name="Gerade Verbindung mit Pfeil 109"/>
          <p:cNvCxnSpPr>
            <a:cxnSpLocks noChangeShapeType="1"/>
          </p:cNvCxnSpPr>
          <p:nvPr/>
        </p:nvCxnSpPr>
        <p:spPr bwMode="auto">
          <a:xfrm>
            <a:off x="6019329" y="6008070"/>
            <a:ext cx="371476" cy="0"/>
          </a:xfrm>
          <a:prstGeom prst="straightConnector1">
            <a:avLst/>
          </a:prstGeom>
          <a:noFill/>
          <a:ln w="28575" algn="ctr">
            <a:solidFill>
              <a:srgbClr val="003399"/>
            </a:solidFill>
            <a:round/>
            <a:headEnd/>
            <a:tailEnd type="arrow" w="med" len="med"/>
          </a:ln>
        </p:spPr>
      </p:cxnSp>
      <p:cxnSp>
        <p:nvCxnSpPr>
          <p:cNvPr id="46" name="Gerade Verbindung mit Pfeil 109"/>
          <p:cNvCxnSpPr>
            <a:cxnSpLocks noChangeShapeType="1"/>
          </p:cNvCxnSpPr>
          <p:nvPr/>
        </p:nvCxnSpPr>
        <p:spPr bwMode="auto">
          <a:xfrm>
            <a:off x="6019329" y="6293644"/>
            <a:ext cx="371476" cy="0"/>
          </a:xfrm>
          <a:prstGeom prst="straightConnector1">
            <a:avLst/>
          </a:prstGeom>
          <a:noFill/>
          <a:ln w="28575" algn="ctr">
            <a:solidFill>
              <a:schemeClr val="tx2">
                <a:lumMod val="65000"/>
                <a:lumOff val="35000"/>
              </a:schemeClr>
            </a:solidFill>
            <a:round/>
            <a:headEnd/>
            <a:tailEnd type="arrow" w="med" len="med"/>
          </a:ln>
        </p:spPr>
      </p:cxnSp>
    </p:spTree>
    <p:extLst>
      <p:ext uri="{BB962C8B-B14F-4D97-AF65-F5344CB8AC3E}">
        <p14:creationId xmlns:p14="http://schemas.microsoft.com/office/powerpoint/2010/main" val="345476439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030"/>
          <p:cNvSpPr txBox="1">
            <a:spLocks noChangeArrowheads="1"/>
          </p:cNvSpPr>
          <p:nvPr/>
        </p:nvSpPr>
        <p:spPr bwMode="auto">
          <a:xfrm>
            <a:off x="2047875" y="3816351"/>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6803" name="Text Box 1032"/>
          <p:cNvSpPr txBox="1">
            <a:spLocks noChangeArrowheads="1"/>
          </p:cNvSpPr>
          <p:nvPr/>
        </p:nvSpPr>
        <p:spPr bwMode="auto">
          <a:xfrm>
            <a:off x="2133600" y="4562476"/>
            <a:ext cx="8255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476250" algn="l"/>
              </a:tabLst>
              <a:defRPr sz="2200">
                <a:solidFill>
                  <a:schemeClr val="tx1"/>
                </a:solidFill>
                <a:latin typeface="Verdana" pitchFamily="34" charset="0"/>
                <a:cs typeface="Times New Roman" pitchFamily="18" charset="0"/>
              </a:defRPr>
            </a:lvl1pPr>
            <a:lvl2pPr marL="742950" indent="-285750" eaLnBrk="0" hangingPunct="0">
              <a:tabLst>
                <a:tab pos="476250" algn="l"/>
              </a:tabLst>
              <a:defRPr sz="2200">
                <a:solidFill>
                  <a:schemeClr val="tx1"/>
                </a:solidFill>
                <a:latin typeface="Verdana" pitchFamily="34" charset="0"/>
                <a:cs typeface="Times New Roman" pitchFamily="18" charset="0"/>
              </a:defRPr>
            </a:lvl2pPr>
            <a:lvl3pPr marL="1143000" indent="-228600" eaLnBrk="0" hangingPunct="0">
              <a:tabLst>
                <a:tab pos="476250" algn="l"/>
              </a:tabLst>
              <a:defRPr sz="2200">
                <a:solidFill>
                  <a:schemeClr val="tx1"/>
                </a:solidFill>
                <a:latin typeface="Verdana" pitchFamily="34" charset="0"/>
                <a:cs typeface="Times New Roman" pitchFamily="18" charset="0"/>
              </a:defRPr>
            </a:lvl3pPr>
            <a:lvl4pPr marL="1600200" indent="-228600" eaLnBrk="0" hangingPunct="0">
              <a:tabLst>
                <a:tab pos="476250" algn="l"/>
              </a:tabLst>
              <a:defRPr sz="2200">
                <a:solidFill>
                  <a:schemeClr val="tx1"/>
                </a:solidFill>
                <a:latin typeface="Verdana" pitchFamily="34" charset="0"/>
                <a:cs typeface="Times New Roman" pitchFamily="18" charset="0"/>
              </a:defRPr>
            </a:lvl4pPr>
            <a:lvl5pPr marL="2057400" indent="-228600" eaLnBrk="0" hangingPunct="0">
              <a:tabLst>
                <a:tab pos="476250" algn="l"/>
              </a:tabLst>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tabLst>
                <a:tab pos="476250" algn="l"/>
              </a:tabLst>
              <a:defRPr sz="2200">
                <a:solidFill>
                  <a:schemeClr val="tx1"/>
                </a:solidFill>
                <a:latin typeface="Verdana" pitchFamily="34" charset="0"/>
                <a:cs typeface="Times New Roman" pitchFamily="18" charset="0"/>
              </a:defRPr>
            </a:lvl9pPr>
          </a:lstStyle>
          <a:p>
            <a:pPr eaLnBrk="1" hangingPunct="1">
              <a:spcAft>
                <a:spcPct val="100000"/>
              </a:spcAft>
              <a:buClr>
                <a:srgbClr val="000000"/>
              </a:buClr>
              <a:buFont typeface="Wingdings" pitchFamily="2" charset="2"/>
              <a:buChar char="§"/>
            </a:pPr>
            <a:endParaRPr lang="fr-FR">
              <a:solidFill>
                <a:srgbClr val="000000"/>
              </a:solidFill>
            </a:endParaRPr>
          </a:p>
        </p:txBody>
      </p:sp>
      <p:sp>
        <p:nvSpPr>
          <p:cNvPr id="7" name="Titel 1"/>
          <p:cNvSpPr txBox="1">
            <a:spLocks/>
          </p:cNvSpPr>
          <p:nvPr/>
        </p:nvSpPr>
        <p:spPr>
          <a:xfrm>
            <a:off x="2776536" y="681831"/>
            <a:ext cx="7412037" cy="896938"/>
          </a:xfrm>
          <a:prstGeom prst="rect">
            <a:avLst/>
          </a:prstGeom>
        </p:spPr>
        <p:txBody>
          <a:bodyPr/>
          <a:lstStyle>
            <a:lvl1pPr algn="l" rtl="0" eaLnBrk="0" fontAlgn="base" hangingPunct="0">
              <a:lnSpc>
                <a:spcPts val="3400"/>
              </a:lnSpc>
              <a:spcBef>
                <a:spcPct val="0"/>
              </a:spcBef>
              <a:spcAft>
                <a:spcPct val="0"/>
              </a:spcAft>
              <a:defRPr sz="2800">
                <a:solidFill>
                  <a:srgbClr val="003399"/>
                </a:solidFill>
                <a:latin typeface="Verdana"/>
                <a:ea typeface="ヒラギノ角ゴ Pro W3" pitchFamily="-110" charset="-128"/>
                <a:cs typeface="Verdana"/>
              </a:defRPr>
            </a:lvl1pPr>
            <a:lvl2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2pPr>
            <a:lvl3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3pPr>
            <a:lvl4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4pPr>
            <a:lvl5pPr algn="l" rtl="0" eaLnBrk="0" fontAlgn="base" hangingPunct="0">
              <a:lnSpc>
                <a:spcPts val="3400"/>
              </a:lnSpc>
              <a:spcBef>
                <a:spcPct val="0"/>
              </a:spcBef>
              <a:spcAft>
                <a:spcPct val="0"/>
              </a:spcAft>
              <a:defRPr sz="2800">
                <a:solidFill>
                  <a:srgbClr val="003399"/>
                </a:solidFill>
                <a:latin typeface="Verdana" pitchFamily="-110" charset="0"/>
                <a:ea typeface="ヒラギノ角ゴ Pro W3" pitchFamily="-110" charset="-128"/>
                <a:cs typeface="Verdana" pitchFamily="-110" charset="0"/>
              </a:defRPr>
            </a:lvl5pPr>
            <a:lvl6pPr marL="457200" algn="l" rtl="0" fontAlgn="base">
              <a:lnSpc>
                <a:spcPts val="3800"/>
              </a:lnSpc>
              <a:spcBef>
                <a:spcPct val="0"/>
              </a:spcBef>
              <a:spcAft>
                <a:spcPct val="0"/>
              </a:spcAft>
              <a:defRPr sz="3000" b="1">
                <a:solidFill>
                  <a:schemeClr val="accent2"/>
                </a:solidFill>
                <a:latin typeface="Verdana" pitchFamily="-110" charset="0"/>
              </a:defRPr>
            </a:lvl6pPr>
            <a:lvl7pPr marL="914400" algn="l" rtl="0" fontAlgn="base">
              <a:lnSpc>
                <a:spcPts val="3800"/>
              </a:lnSpc>
              <a:spcBef>
                <a:spcPct val="0"/>
              </a:spcBef>
              <a:spcAft>
                <a:spcPct val="0"/>
              </a:spcAft>
              <a:defRPr sz="3000" b="1">
                <a:solidFill>
                  <a:schemeClr val="accent2"/>
                </a:solidFill>
                <a:latin typeface="Verdana" pitchFamily="-110" charset="0"/>
              </a:defRPr>
            </a:lvl7pPr>
            <a:lvl8pPr marL="1371600" algn="l" rtl="0" fontAlgn="base">
              <a:lnSpc>
                <a:spcPts val="3800"/>
              </a:lnSpc>
              <a:spcBef>
                <a:spcPct val="0"/>
              </a:spcBef>
              <a:spcAft>
                <a:spcPct val="0"/>
              </a:spcAft>
              <a:defRPr sz="3000" b="1">
                <a:solidFill>
                  <a:schemeClr val="accent2"/>
                </a:solidFill>
                <a:latin typeface="Verdana" pitchFamily="-110" charset="0"/>
              </a:defRPr>
            </a:lvl8pPr>
            <a:lvl9pPr marL="1828800" algn="l" rtl="0" fontAlgn="base">
              <a:lnSpc>
                <a:spcPts val="3800"/>
              </a:lnSpc>
              <a:spcBef>
                <a:spcPct val="0"/>
              </a:spcBef>
              <a:spcAft>
                <a:spcPct val="0"/>
              </a:spcAft>
              <a:defRPr sz="3000" b="1">
                <a:solidFill>
                  <a:schemeClr val="accent2"/>
                </a:solidFill>
                <a:latin typeface="Verdana" pitchFamily="-110" charset="0"/>
              </a:defRPr>
            </a:lvl9pPr>
          </a:lstStyle>
          <a:p>
            <a:pPr>
              <a:buClr>
                <a:srgbClr val="000000"/>
              </a:buClr>
              <a:buFont typeface="Times" pitchFamily="-112" charset="0"/>
              <a:buNone/>
            </a:pPr>
            <a:r>
              <a:rPr lang="de-DE" sz="3200" dirty="0" err="1"/>
              <a:t>Funding</a:t>
            </a:r>
            <a:r>
              <a:rPr lang="de-DE" sz="3200" dirty="0"/>
              <a:t>: </a:t>
            </a:r>
            <a:r>
              <a:rPr lang="de-DE" sz="3200" dirty="0">
                <a:solidFill>
                  <a:srgbClr val="FF6600"/>
                </a:solidFill>
              </a:rPr>
              <a:t>in CH</a:t>
            </a:r>
            <a:endParaRPr lang="fr-CH" sz="3200" dirty="0">
              <a:solidFill>
                <a:srgbClr val="FF6600"/>
              </a:solidFill>
            </a:endParaRPr>
          </a:p>
        </p:txBody>
      </p:sp>
      <p:pic>
        <p:nvPicPr>
          <p:cNvPr id="2" name="Grafik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51170" y="1746742"/>
            <a:ext cx="8173589" cy="4275348"/>
          </a:xfrm>
          <a:prstGeom prst="rect">
            <a:avLst/>
          </a:prstGeom>
        </p:spPr>
      </p:pic>
      <p:sp>
        <p:nvSpPr>
          <p:cNvPr id="3" name="Rectangle 2"/>
          <p:cNvSpPr/>
          <p:nvPr/>
        </p:nvSpPr>
        <p:spPr>
          <a:xfrm>
            <a:off x="6652737" y="6325761"/>
            <a:ext cx="3655616" cy="230832"/>
          </a:xfrm>
          <a:prstGeom prst="rect">
            <a:avLst/>
          </a:prstGeom>
        </p:spPr>
        <p:txBody>
          <a:bodyPr wrap="square">
            <a:spAutoFit/>
          </a:bodyPr>
          <a:lstStyle/>
          <a:p>
            <a:pPr algn="r">
              <a:buClr>
                <a:srgbClr val="000000"/>
              </a:buClr>
              <a:buFont typeface="Times" pitchFamily="-112" charset="0"/>
              <a:buNone/>
            </a:pPr>
            <a:r>
              <a:rPr lang="de-CH" sz="900" dirty="0">
                <a:solidFill>
                  <a:srgbClr val="000000"/>
                </a:solidFill>
                <a:latin typeface="Verdana" pitchFamily="34" charset="0"/>
              </a:rPr>
              <a:t>OFS, 2010</a:t>
            </a:r>
            <a:endParaRPr lang="de-CH" sz="900" dirty="0">
              <a:solidFill>
                <a:srgbClr val="000000"/>
              </a:solidFill>
              <a:latin typeface="Verdana" pitchFamily="34" charset="0"/>
              <a:cs typeface="Times New Roman" pitchFamily="-112" charset="0"/>
            </a:endParaRPr>
          </a:p>
        </p:txBody>
      </p:sp>
      <p:sp>
        <p:nvSpPr>
          <p:cNvPr id="9" name="Abgerundetes Rechteck 4"/>
          <p:cNvSpPr/>
          <p:nvPr/>
        </p:nvSpPr>
        <p:spPr bwMode="auto">
          <a:xfrm>
            <a:off x="6865143" y="2364425"/>
            <a:ext cx="2113907" cy="341207"/>
          </a:xfrm>
          <a:prstGeom prst="roundRect">
            <a:avLst/>
          </a:prstGeom>
          <a:noFill/>
          <a:ln>
            <a:solidFill>
              <a:srgbClr val="FF66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0" tIns="0" rIns="0" bIns="0"/>
          <a:lstStyle/>
          <a:p>
            <a:pPr marL="190500" indent="-190500">
              <a:lnSpc>
                <a:spcPts val="2600"/>
              </a:lnSpc>
              <a:spcBef>
                <a:spcPts val="400"/>
              </a:spcBef>
              <a:buClr>
                <a:schemeClr val="tx1"/>
              </a:buClr>
              <a:tabLst>
                <a:tab pos="190500" algn="l"/>
                <a:tab pos="195263" algn="l"/>
                <a:tab pos="762000" algn="l"/>
                <a:tab pos="8001000" algn="r"/>
              </a:tabLst>
              <a:defRPr/>
            </a:pPr>
            <a:endParaRPr lang="de-CH">
              <a:solidFill>
                <a:schemeClr val="tx1"/>
              </a:solidFill>
              <a:ea typeface="Times New Roman" pitchFamily="-110" charset="0"/>
              <a:cs typeface="Times New Roman" pitchFamily="-110" charset="0"/>
            </a:endParaRPr>
          </a:p>
        </p:txBody>
      </p:sp>
      <p:sp>
        <p:nvSpPr>
          <p:cNvPr id="8" name="Text Box 3"/>
          <p:cNvSpPr txBox="1">
            <a:spLocks noChangeArrowheads="1"/>
          </p:cNvSpPr>
          <p:nvPr/>
        </p:nvSpPr>
        <p:spPr bwMode="auto">
          <a:xfrm>
            <a:off x="7134947" y="5352084"/>
            <a:ext cx="310911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200">
                <a:solidFill>
                  <a:schemeClr val="tx1"/>
                </a:solidFill>
                <a:latin typeface="Verdana" pitchFamily="34" charset="0"/>
                <a:cs typeface="Times New Roman" pitchFamily="18" charset="0"/>
              </a:defRPr>
            </a:lvl1pPr>
            <a:lvl2pPr marL="742950" indent="-285750" eaLnBrk="0" hangingPunct="0">
              <a:defRPr sz="2200">
                <a:solidFill>
                  <a:schemeClr val="tx1"/>
                </a:solidFill>
                <a:latin typeface="Verdana" pitchFamily="34" charset="0"/>
                <a:cs typeface="Times New Roman" pitchFamily="18" charset="0"/>
              </a:defRPr>
            </a:lvl2pPr>
            <a:lvl3pPr marL="1143000" indent="-228600" eaLnBrk="0" hangingPunct="0">
              <a:defRPr sz="2200">
                <a:solidFill>
                  <a:schemeClr val="tx1"/>
                </a:solidFill>
                <a:latin typeface="Verdana" pitchFamily="34" charset="0"/>
                <a:cs typeface="Times New Roman" pitchFamily="18" charset="0"/>
              </a:defRPr>
            </a:lvl3pPr>
            <a:lvl4pPr marL="1600200" indent="-228600" eaLnBrk="0" hangingPunct="0">
              <a:defRPr sz="2200">
                <a:solidFill>
                  <a:schemeClr val="tx1"/>
                </a:solidFill>
                <a:latin typeface="Verdana" pitchFamily="34" charset="0"/>
                <a:cs typeface="Times New Roman" pitchFamily="18" charset="0"/>
              </a:defRPr>
            </a:lvl4pPr>
            <a:lvl5pPr marL="2057400" indent="-228600" eaLnBrk="0" hangingPunct="0">
              <a:defRPr sz="2200">
                <a:solidFill>
                  <a:schemeClr val="tx1"/>
                </a:solidFill>
                <a:latin typeface="Verdana" pitchFamily="34" charset="0"/>
                <a:cs typeface="Times New Roman" pitchFamily="18" charset="0"/>
              </a:defRPr>
            </a:lvl5pPr>
            <a:lvl6pPr marL="25146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6pPr>
            <a:lvl7pPr marL="29718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7pPr>
            <a:lvl8pPr marL="34290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8pPr>
            <a:lvl9pPr marL="3886200" indent="-228600" eaLnBrk="0" fontAlgn="base" hangingPunct="0">
              <a:lnSpc>
                <a:spcPts val="2600"/>
              </a:lnSpc>
              <a:spcBef>
                <a:spcPts val="400"/>
              </a:spcBef>
              <a:spcAft>
                <a:spcPct val="0"/>
              </a:spcAft>
              <a:buClr>
                <a:schemeClr val="tx1"/>
              </a:buClr>
              <a:buFont typeface="Times" pitchFamily="1" charset="0"/>
              <a:defRPr sz="2200">
                <a:solidFill>
                  <a:schemeClr val="tx1"/>
                </a:solidFill>
                <a:latin typeface="Verdana" pitchFamily="34" charset="0"/>
                <a:cs typeface="Times New Roman" pitchFamily="18" charset="0"/>
              </a:defRPr>
            </a:lvl9pPr>
          </a:lstStyle>
          <a:p>
            <a:pPr algn="r" eaLnBrk="1" hangingPunct="1">
              <a:spcBef>
                <a:spcPct val="50000"/>
              </a:spcBef>
              <a:buClr>
                <a:srgbClr val="000000"/>
              </a:buClr>
              <a:buFont typeface="Times" pitchFamily="-112" charset="0"/>
              <a:buNone/>
            </a:pPr>
            <a:r>
              <a:rPr lang="de-CH" sz="2000" b="1" dirty="0">
                <a:solidFill>
                  <a:srgbClr val="333399"/>
                </a:solidFill>
              </a:rPr>
              <a:t>Total: </a:t>
            </a:r>
          </a:p>
          <a:p>
            <a:pPr algn="r" eaLnBrk="1" hangingPunct="1">
              <a:spcBef>
                <a:spcPct val="50000"/>
              </a:spcBef>
              <a:buClr>
                <a:srgbClr val="000000"/>
              </a:buClr>
              <a:buFont typeface="Times" pitchFamily="-112" charset="0"/>
              <a:buNone/>
            </a:pPr>
            <a:r>
              <a:rPr lang="de-CH" sz="2000" b="1" dirty="0">
                <a:solidFill>
                  <a:srgbClr val="333399"/>
                </a:solidFill>
              </a:rPr>
              <a:t>CHF 16.3 </a:t>
            </a:r>
            <a:r>
              <a:rPr lang="de-CH" sz="2000" b="1" dirty="0" err="1">
                <a:solidFill>
                  <a:srgbClr val="333399"/>
                </a:solidFill>
              </a:rPr>
              <a:t>billion</a:t>
            </a:r>
            <a:endParaRPr lang="de-CH" sz="2000" b="1" dirty="0">
              <a:solidFill>
                <a:srgbClr val="333399"/>
              </a:solidFill>
            </a:endParaRPr>
          </a:p>
        </p:txBody>
      </p:sp>
    </p:spTree>
    <p:extLst>
      <p:ext uri="{BB962C8B-B14F-4D97-AF65-F5344CB8AC3E}">
        <p14:creationId xmlns:p14="http://schemas.microsoft.com/office/powerpoint/2010/main" val="1090728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4278</Words>
  <Application>Microsoft Office PowerPoint</Application>
  <PresentationFormat>Benutzerdefiniert</PresentationFormat>
  <Paragraphs>628</Paragraphs>
  <Slides>64</Slides>
  <Notes>54</Notes>
  <HiddenSlides>0</HiddenSlides>
  <MMClips>0</MMClips>
  <ScaleCrop>false</ScaleCrop>
  <HeadingPairs>
    <vt:vector size="4" baseType="variant">
      <vt:variant>
        <vt:lpstr>Design</vt:lpstr>
      </vt:variant>
      <vt:variant>
        <vt:i4>1</vt:i4>
      </vt:variant>
      <vt:variant>
        <vt:lpstr>Folientitel</vt:lpstr>
      </vt:variant>
      <vt:variant>
        <vt:i4>64</vt:i4>
      </vt:variant>
    </vt:vector>
  </HeadingPairs>
  <TitlesOfParts>
    <vt:vector size="65" baseType="lpstr">
      <vt:lpstr>Office Theme</vt:lpstr>
      <vt:lpstr>Portrait of the SNSF</vt:lpstr>
      <vt:lpstr>Contents</vt:lpstr>
      <vt:lpstr>The SNSF</vt:lpstr>
      <vt:lpstr>The SNSF</vt:lpstr>
      <vt:lpstr>Strategic goals  </vt:lpstr>
      <vt:lpstr>Bodies of the SNSF</vt:lpstr>
      <vt:lpstr>Use of funds </vt:lpstr>
      <vt:lpstr>Main financial research flows in Switzerland</vt:lpstr>
      <vt:lpstr>PowerPoint-Präsentation</vt:lpstr>
      <vt:lpstr>PowerPoint-Präsentation</vt:lpstr>
      <vt:lpstr>Funding (general) by research area 2013</vt:lpstr>
      <vt:lpstr>Funding (general) by scheme 2013</vt:lpstr>
      <vt:lpstr>Funding by schemes 2013 </vt:lpstr>
      <vt:lpstr>Use of approved amounts 2013 </vt:lpstr>
      <vt:lpstr>PowerPoint-Präsentation</vt:lpstr>
      <vt:lpstr>PowerPoint-Präsentation</vt:lpstr>
      <vt:lpstr>Projects – Funding by research area 2013 </vt:lpstr>
      <vt:lpstr>Careers – Funding by research area 2013 </vt:lpstr>
      <vt:lpstr>Careers – Funding by scheme 2013   </vt:lpstr>
      <vt:lpstr>Project Funding in Biology &amp; Medicine   </vt:lpstr>
      <vt:lpstr>Project funding </vt:lpstr>
      <vt:lpstr>Project funding </vt:lpstr>
      <vt:lpstr>Evaluation criteria </vt:lpstr>
      <vt:lpstr>Who is eligible for project funding? </vt:lpstr>
      <vt:lpstr>Evaluation steps </vt:lpstr>
      <vt:lpstr>PowerPoint-Präsentation</vt:lpstr>
      <vt:lpstr>PowerPoint-Präsentation</vt:lpstr>
      <vt:lpstr>Development of applications and grants</vt:lpstr>
      <vt:lpstr>PowerPoint-Präsentation</vt:lpstr>
      <vt:lpstr>If you are not successful… </vt:lpstr>
      <vt:lpstr>Scientific misconduct</vt:lpstr>
      <vt:lpstr>If you are successful in obtaining funds You can further ask for….</vt:lpstr>
      <vt:lpstr>Don’t overlook other SNSF instruments </vt:lpstr>
      <vt:lpstr>Special initiatives for biology and medicine  </vt:lpstr>
      <vt:lpstr>Funding opportunities within Europe </vt:lpstr>
      <vt:lpstr>Some other initiatives</vt:lpstr>
      <vt:lpstr>Sinergia  </vt:lpstr>
      <vt:lpstr>R’Equip</vt:lpstr>
      <vt:lpstr>Interdisciplinary projects  </vt:lpstr>
      <vt:lpstr>Career funding </vt:lpstr>
      <vt:lpstr>Career funding </vt:lpstr>
      <vt:lpstr>Which are the main target groups? (Eligibility)    </vt:lpstr>
      <vt:lpstr>Careers</vt:lpstr>
      <vt:lpstr>Writing a successful research proposal </vt:lpstr>
      <vt:lpstr>Writing a successful research proposal </vt:lpstr>
      <vt:lpstr>Writing a successful research proposal </vt:lpstr>
      <vt:lpstr>Writing a successful research proposal </vt:lpstr>
      <vt:lpstr>Marie Heim-Vögtlin </vt:lpstr>
      <vt:lpstr>Doc.Mobility</vt:lpstr>
      <vt:lpstr>Early Postdoc.Mobility</vt:lpstr>
      <vt:lpstr>Advanced Postdoc.Mobility</vt:lpstr>
      <vt:lpstr>Ambizione, Ambizione-PROSPER/SCORE   </vt:lpstr>
      <vt:lpstr>SNSF Professorships </vt:lpstr>
      <vt:lpstr>Swiss research landscape    </vt:lpstr>
      <vt:lpstr>PowerPoint-Präsentation</vt:lpstr>
      <vt:lpstr>PowerPoint-Präsentation</vt:lpstr>
      <vt:lpstr>Success rates at the ERC by country</vt:lpstr>
      <vt:lpstr>ERC grantees in Host country and abroad</vt:lpstr>
      <vt:lpstr>PowerPoint-Präsentation</vt:lpstr>
      <vt:lpstr>PowerPoint-Präsentation</vt:lpstr>
      <vt:lpstr>International Co-operation strategy </vt:lpstr>
      <vt:lpstr>www.snsf.ch</vt:lpstr>
      <vt:lpstr>Further information</vt:lpstr>
      <vt:lpstr>Thank you for your attention</vt:lpstr>
    </vt:vector>
  </TitlesOfParts>
  <Company>Schweizerischer Nationalfonds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Meier Christoph</dc:creator>
  <cp:lastModifiedBy>Raffael Wehrli (rwehrl)</cp:lastModifiedBy>
  <cp:revision>136</cp:revision>
  <dcterms:created xsi:type="dcterms:W3CDTF">2014-01-23T10:27:27Z</dcterms:created>
  <dcterms:modified xsi:type="dcterms:W3CDTF">2015-02-26T09:27:00Z</dcterms:modified>
</cp:coreProperties>
</file>