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92" r:id="rId2"/>
    <p:sldId id="303" r:id="rId3"/>
    <p:sldId id="293" r:id="rId4"/>
    <p:sldId id="294" r:id="rId5"/>
    <p:sldId id="295" r:id="rId6"/>
    <p:sldId id="296" r:id="rId7"/>
    <p:sldId id="298" r:id="rId8"/>
    <p:sldId id="299" r:id="rId9"/>
    <p:sldId id="300" r:id="rId10"/>
    <p:sldId id="256" r:id="rId11"/>
    <p:sldId id="260" r:id="rId12"/>
    <p:sldId id="261" r:id="rId13"/>
    <p:sldId id="262" r:id="rId14"/>
    <p:sldId id="263" r:id="rId15"/>
    <p:sldId id="316" r:id="rId16"/>
    <p:sldId id="312" r:id="rId17"/>
    <p:sldId id="313" r:id="rId18"/>
    <p:sldId id="314" r:id="rId19"/>
    <p:sldId id="315" r:id="rId20"/>
    <p:sldId id="272" r:id="rId21"/>
    <p:sldId id="308" r:id="rId22"/>
    <p:sldId id="309" r:id="rId23"/>
    <p:sldId id="317" r:id="rId24"/>
    <p:sldId id="318" r:id="rId25"/>
    <p:sldId id="267" r:id="rId26"/>
    <p:sldId id="271" r:id="rId27"/>
    <p:sldId id="319" r:id="rId28"/>
    <p:sldId id="274" r:id="rId29"/>
    <p:sldId id="322" r:id="rId30"/>
    <p:sldId id="320" r:id="rId31"/>
    <p:sldId id="321" r:id="rId32"/>
    <p:sldId id="275" r:id="rId33"/>
    <p:sldId id="323" r:id="rId34"/>
    <p:sldId id="324" r:id="rId35"/>
    <p:sldId id="325" r:id="rId36"/>
    <p:sldId id="279" r:id="rId37"/>
    <p:sldId id="276" r:id="rId38"/>
    <p:sldId id="277" r:id="rId39"/>
    <p:sldId id="278" r:id="rId40"/>
    <p:sldId id="280" r:id="rId41"/>
    <p:sldId id="291" r:id="rId42"/>
  </p:sldIdLst>
  <p:sldSz cx="9144000" cy="6858000" type="screen4x3"/>
  <p:notesSz cx="6400800" cy="86868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7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73" autoAdjust="0"/>
  </p:normalViewPr>
  <p:slideViewPr>
    <p:cSldViewPr snapToObjects="1" showGuides="1">
      <p:cViewPr>
        <p:scale>
          <a:sx n="77" d="100"/>
          <a:sy n="77" d="100"/>
        </p:scale>
        <p:origin x="-78" y="-1044"/>
      </p:cViewPr>
      <p:guideLst>
        <p:guide orient="horz" pos="799"/>
        <p:guide orient="horz" pos="4110"/>
        <p:guide orient="horz" pos="1389"/>
        <p:guide orient="horz" pos="3838"/>
        <p:guide orient="horz" pos="709"/>
        <p:guide pos="567"/>
        <p:guide pos="51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B65E2-E88B-7C4E-8491-C7B786A82629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3520B95-AC38-0946-AB90-7612B9DDDABE}">
      <dgm:prSet phldrT="[Text]" custT="1"/>
      <dgm:spPr/>
      <dgm:t>
        <a:bodyPr/>
        <a:lstStyle/>
        <a:p>
          <a:r>
            <a:rPr lang="de-DE" sz="1600" dirty="0" err="1" smtClean="0"/>
            <a:t>Forming</a:t>
          </a:r>
          <a:endParaRPr lang="de-DE" sz="1600" dirty="0"/>
        </a:p>
      </dgm:t>
    </dgm:pt>
    <dgm:pt modelId="{C56A8F65-8853-AC45-A3F8-C1C8C8B8806E}" type="parTrans" cxnId="{F486DF77-2050-B94A-9592-0142F1401F86}">
      <dgm:prSet/>
      <dgm:spPr/>
      <dgm:t>
        <a:bodyPr/>
        <a:lstStyle/>
        <a:p>
          <a:endParaRPr lang="de-DE" sz="2000"/>
        </a:p>
      </dgm:t>
    </dgm:pt>
    <dgm:pt modelId="{89857872-B452-4344-9818-E0DB27F2B98D}" type="sibTrans" cxnId="{F486DF77-2050-B94A-9592-0142F1401F86}">
      <dgm:prSet custT="1"/>
      <dgm:spPr/>
      <dgm:t>
        <a:bodyPr/>
        <a:lstStyle/>
        <a:p>
          <a:endParaRPr lang="de-DE" sz="2000"/>
        </a:p>
      </dgm:t>
    </dgm:pt>
    <dgm:pt modelId="{B4B46C49-26E8-FE40-BA31-D6504E9ECB12}">
      <dgm:prSet phldrT="[Text]" custT="1"/>
      <dgm:spPr/>
      <dgm:t>
        <a:bodyPr/>
        <a:lstStyle/>
        <a:p>
          <a:r>
            <a:rPr lang="de-DE" sz="1600" dirty="0" err="1" smtClean="0"/>
            <a:t>Storming</a:t>
          </a:r>
          <a:endParaRPr lang="de-DE" sz="1600" dirty="0"/>
        </a:p>
      </dgm:t>
    </dgm:pt>
    <dgm:pt modelId="{27FCD152-9635-B741-A7E2-7C218B3D8E2B}" type="parTrans" cxnId="{E27CCBBF-43EE-EF4E-88C9-D0B6BBC350F7}">
      <dgm:prSet/>
      <dgm:spPr/>
      <dgm:t>
        <a:bodyPr/>
        <a:lstStyle/>
        <a:p>
          <a:endParaRPr lang="de-DE" sz="2000"/>
        </a:p>
      </dgm:t>
    </dgm:pt>
    <dgm:pt modelId="{37AC313C-EAE0-A549-BFB2-D0184518EBC5}" type="sibTrans" cxnId="{E27CCBBF-43EE-EF4E-88C9-D0B6BBC350F7}">
      <dgm:prSet custT="1"/>
      <dgm:spPr/>
      <dgm:t>
        <a:bodyPr/>
        <a:lstStyle/>
        <a:p>
          <a:endParaRPr lang="de-DE" sz="2000"/>
        </a:p>
      </dgm:t>
    </dgm:pt>
    <dgm:pt modelId="{76A66706-1057-AA4B-B92C-937F5D7837B3}">
      <dgm:prSet phldrT="[Text]" custT="1"/>
      <dgm:spPr/>
      <dgm:t>
        <a:bodyPr/>
        <a:lstStyle/>
        <a:p>
          <a:r>
            <a:rPr lang="de-DE" sz="1600" dirty="0" err="1" smtClean="0"/>
            <a:t>Norming</a:t>
          </a:r>
          <a:endParaRPr lang="de-DE" sz="1600" dirty="0"/>
        </a:p>
      </dgm:t>
    </dgm:pt>
    <dgm:pt modelId="{A93FD5B1-0DA6-8647-87A0-B25FF93477D1}" type="parTrans" cxnId="{0820F370-2FB3-1946-97E2-743D85B32914}">
      <dgm:prSet/>
      <dgm:spPr/>
      <dgm:t>
        <a:bodyPr/>
        <a:lstStyle/>
        <a:p>
          <a:endParaRPr lang="de-DE" sz="2000"/>
        </a:p>
      </dgm:t>
    </dgm:pt>
    <dgm:pt modelId="{83901A9D-C356-254B-814B-5944B1A73F3A}" type="sibTrans" cxnId="{0820F370-2FB3-1946-97E2-743D85B32914}">
      <dgm:prSet custT="1"/>
      <dgm:spPr/>
      <dgm:t>
        <a:bodyPr/>
        <a:lstStyle/>
        <a:p>
          <a:endParaRPr lang="de-DE" sz="2000"/>
        </a:p>
      </dgm:t>
    </dgm:pt>
    <dgm:pt modelId="{9370F0E5-6684-3A4E-BC4D-89E08304B150}">
      <dgm:prSet phldrT="[Text]" custT="1"/>
      <dgm:spPr/>
      <dgm:t>
        <a:bodyPr/>
        <a:lstStyle/>
        <a:p>
          <a:r>
            <a:rPr lang="de-DE" sz="1600" dirty="0" err="1" smtClean="0"/>
            <a:t>Performing</a:t>
          </a:r>
          <a:endParaRPr lang="de-DE" sz="1600" dirty="0"/>
        </a:p>
      </dgm:t>
    </dgm:pt>
    <dgm:pt modelId="{E71DE156-A9CE-3243-97C1-B3EEEE22AAB2}" type="parTrans" cxnId="{C9BDA234-ABDD-8044-9D76-57421764931C}">
      <dgm:prSet/>
      <dgm:spPr/>
      <dgm:t>
        <a:bodyPr/>
        <a:lstStyle/>
        <a:p>
          <a:endParaRPr lang="de-DE" sz="2000"/>
        </a:p>
      </dgm:t>
    </dgm:pt>
    <dgm:pt modelId="{DCEEC2FE-5EB2-2B42-93A6-AA8864BDA1B8}" type="sibTrans" cxnId="{C9BDA234-ABDD-8044-9D76-57421764931C}">
      <dgm:prSet custT="1"/>
      <dgm:spPr/>
      <dgm:t>
        <a:bodyPr/>
        <a:lstStyle/>
        <a:p>
          <a:endParaRPr lang="de-DE" sz="2000"/>
        </a:p>
      </dgm:t>
    </dgm:pt>
    <dgm:pt modelId="{A707D28D-4CC1-1B45-913E-496685A31363}">
      <dgm:prSet phldrT="[Text]" custT="1"/>
      <dgm:spPr/>
      <dgm:t>
        <a:bodyPr/>
        <a:lstStyle/>
        <a:p>
          <a:r>
            <a:rPr lang="de-DE" sz="1600" dirty="0" err="1" smtClean="0"/>
            <a:t>Finalizing</a:t>
          </a:r>
          <a:endParaRPr lang="de-DE" sz="1600" dirty="0"/>
        </a:p>
      </dgm:t>
    </dgm:pt>
    <dgm:pt modelId="{BE773D6E-0DC2-6F4D-BDF4-C8EED34BFE90}" type="parTrans" cxnId="{8C052252-FA4B-7B48-A63D-01C8C6F0E62D}">
      <dgm:prSet/>
      <dgm:spPr/>
      <dgm:t>
        <a:bodyPr/>
        <a:lstStyle/>
        <a:p>
          <a:endParaRPr lang="de-DE" sz="2000"/>
        </a:p>
      </dgm:t>
    </dgm:pt>
    <dgm:pt modelId="{D92AF5DF-67F3-7643-8E0A-7686874DA3FC}" type="sibTrans" cxnId="{8C052252-FA4B-7B48-A63D-01C8C6F0E62D}">
      <dgm:prSet custT="1"/>
      <dgm:spPr/>
      <dgm:t>
        <a:bodyPr/>
        <a:lstStyle/>
        <a:p>
          <a:endParaRPr lang="de-DE" sz="2000"/>
        </a:p>
      </dgm:t>
    </dgm:pt>
    <dgm:pt modelId="{A14D84EC-D714-C34E-8759-1D87D85DD2CF}" type="pres">
      <dgm:prSet presAssocID="{225B65E2-E88B-7C4E-8491-C7B786A8262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9F4D266-8F48-F647-9DE4-8B57ACDAF504}" type="pres">
      <dgm:prSet presAssocID="{93520B95-AC38-0946-AB90-7612B9DDDAB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77DB5E2-6757-0C46-B7D1-F9D7C863CAF8}" type="pres">
      <dgm:prSet presAssocID="{89857872-B452-4344-9818-E0DB27F2B98D}" presName="sibTrans" presStyleLbl="sibTrans2D1" presStyleIdx="0" presStyleCnt="5"/>
      <dgm:spPr/>
      <dgm:t>
        <a:bodyPr/>
        <a:lstStyle/>
        <a:p>
          <a:endParaRPr lang="de-CH"/>
        </a:p>
      </dgm:t>
    </dgm:pt>
    <dgm:pt modelId="{F7BAE9BC-EDDE-F147-89EF-312BD011AE7A}" type="pres">
      <dgm:prSet presAssocID="{89857872-B452-4344-9818-E0DB27F2B98D}" presName="connectorText" presStyleLbl="sibTrans2D1" presStyleIdx="0" presStyleCnt="5"/>
      <dgm:spPr/>
      <dgm:t>
        <a:bodyPr/>
        <a:lstStyle/>
        <a:p>
          <a:endParaRPr lang="de-CH"/>
        </a:p>
      </dgm:t>
    </dgm:pt>
    <dgm:pt modelId="{DDE64024-F881-D345-B2B1-1A0DEA1FEFF4}" type="pres">
      <dgm:prSet presAssocID="{B4B46C49-26E8-FE40-BA31-D6504E9ECB1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FD208CE-16AF-C547-A5F2-A6B56DE74EDD}" type="pres">
      <dgm:prSet presAssocID="{37AC313C-EAE0-A549-BFB2-D0184518EBC5}" presName="sibTrans" presStyleLbl="sibTrans2D1" presStyleIdx="1" presStyleCnt="5"/>
      <dgm:spPr/>
      <dgm:t>
        <a:bodyPr/>
        <a:lstStyle/>
        <a:p>
          <a:endParaRPr lang="de-CH"/>
        </a:p>
      </dgm:t>
    </dgm:pt>
    <dgm:pt modelId="{E680B2E0-F6C9-3244-A5B4-DD62F02FC50B}" type="pres">
      <dgm:prSet presAssocID="{37AC313C-EAE0-A549-BFB2-D0184518EBC5}" presName="connectorText" presStyleLbl="sibTrans2D1" presStyleIdx="1" presStyleCnt="5"/>
      <dgm:spPr/>
      <dgm:t>
        <a:bodyPr/>
        <a:lstStyle/>
        <a:p>
          <a:endParaRPr lang="de-CH"/>
        </a:p>
      </dgm:t>
    </dgm:pt>
    <dgm:pt modelId="{F02DEABB-2139-BF4F-8BB1-3F6095EFECF5}" type="pres">
      <dgm:prSet presAssocID="{76A66706-1057-AA4B-B92C-937F5D7837B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C66815-316B-D847-B598-9812CA22F80F}" type="pres">
      <dgm:prSet presAssocID="{83901A9D-C356-254B-814B-5944B1A73F3A}" presName="sibTrans" presStyleLbl="sibTrans2D1" presStyleIdx="2" presStyleCnt="5" custScaleX="98237"/>
      <dgm:spPr/>
      <dgm:t>
        <a:bodyPr/>
        <a:lstStyle/>
        <a:p>
          <a:endParaRPr lang="de-CH"/>
        </a:p>
      </dgm:t>
    </dgm:pt>
    <dgm:pt modelId="{ABA785BA-E65C-F44C-97A4-FC07073B214B}" type="pres">
      <dgm:prSet presAssocID="{83901A9D-C356-254B-814B-5944B1A73F3A}" presName="connectorText" presStyleLbl="sibTrans2D1" presStyleIdx="2" presStyleCnt="5"/>
      <dgm:spPr/>
      <dgm:t>
        <a:bodyPr/>
        <a:lstStyle/>
        <a:p>
          <a:endParaRPr lang="de-CH"/>
        </a:p>
      </dgm:t>
    </dgm:pt>
    <dgm:pt modelId="{99BF8CDF-28FB-E94E-A502-3020C98F65BC}" type="pres">
      <dgm:prSet presAssocID="{9370F0E5-6684-3A4E-BC4D-89E08304B15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7A5EC85-90F1-EE4B-AEF7-90A5AF299AD6}" type="pres">
      <dgm:prSet presAssocID="{DCEEC2FE-5EB2-2B42-93A6-AA8864BDA1B8}" presName="sibTrans" presStyleLbl="sibTrans2D1" presStyleIdx="3" presStyleCnt="5"/>
      <dgm:spPr/>
      <dgm:t>
        <a:bodyPr/>
        <a:lstStyle/>
        <a:p>
          <a:endParaRPr lang="de-CH"/>
        </a:p>
      </dgm:t>
    </dgm:pt>
    <dgm:pt modelId="{F61F3093-F293-5143-9A52-72DBFE28D3E9}" type="pres">
      <dgm:prSet presAssocID="{DCEEC2FE-5EB2-2B42-93A6-AA8864BDA1B8}" presName="connectorText" presStyleLbl="sibTrans2D1" presStyleIdx="3" presStyleCnt="5"/>
      <dgm:spPr/>
      <dgm:t>
        <a:bodyPr/>
        <a:lstStyle/>
        <a:p>
          <a:endParaRPr lang="de-CH"/>
        </a:p>
      </dgm:t>
    </dgm:pt>
    <dgm:pt modelId="{22D81844-8B0A-0B45-99EE-7925FD1D97B2}" type="pres">
      <dgm:prSet presAssocID="{A707D28D-4CC1-1B45-913E-496685A3136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88D16AC-0448-D749-B97F-D0F09FE5FB71}" type="pres">
      <dgm:prSet presAssocID="{D92AF5DF-67F3-7643-8E0A-7686874DA3FC}" presName="sibTrans" presStyleLbl="sibTrans2D1" presStyleIdx="4" presStyleCnt="5"/>
      <dgm:spPr/>
      <dgm:t>
        <a:bodyPr/>
        <a:lstStyle/>
        <a:p>
          <a:endParaRPr lang="de-CH"/>
        </a:p>
      </dgm:t>
    </dgm:pt>
    <dgm:pt modelId="{9296D413-8458-AB4F-8453-989C3A4F713F}" type="pres">
      <dgm:prSet presAssocID="{D92AF5DF-67F3-7643-8E0A-7686874DA3FC}" presName="connectorText" presStyleLbl="sibTrans2D1" presStyleIdx="4" presStyleCnt="5"/>
      <dgm:spPr/>
      <dgm:t>
        <a:bodyPr/>
        <a:lstStyle/>
        <a:p>
          <a:endParaRPr lang="de-CH"/>
        </a:p>
      </dgm:t>
    </dgm:pt>
  </dgm:ptLst>
  <dgm:cxnLst>
    <dgm:cxn modelId="{4C0B7CD9-6B9F-4AD4-8931-AB1E3F740706}" type="presOf" srcId="{9370F0E5-6684-3A4E-BC4D-89E08304B150}" destId="{99BF8CDF-28FB-E94E-A502-3020C98F65BC}" srcOrd="0" destOrd="0" presId="urn:microsoft.com/office/officeart/2005/8/layout/cycle2"/>
    <dgm:cxn modelId="{9A4B1378-73D2-4285-BE14-5A830D4EA9D4}" type="presOf" srcId="{DCEEC2FE-5EB2-2B42-93A6-AA8864BDA1B8}" destId="{F61F3093-F293-5143-9A52-72DBFE28D3E9}" srcOrd="1" destOrd="0" presId="urn:microsoft.com/office/officeart/2005/8/layout/cycle2"/>
    <dgm:cxn modelId="{3A292786-8D3E-4B0F-B4A1-C60E571741A5}" type="presOf" srcId="{37AC313C-EAE0-A549-BFB2-D0184518EBC5}" destId="{3FD208CE-16AF-C547-A5F2-A6B56DE74EDD}" srcOrd="0" destOrd="0" presId="urn:microsoft.com/office/officeart/2005/8/layout/cycle2"/>
    <dgm:cxn modelId="{08DBBF64-7084-4A09-B03C-DDFEEF8DBF78}" type="presOf" srcId="{76A66706-1057-AA4B-B92C-937F5D7837B3}" destId="{F02DEABB-2139-BF4F-8BB1-3F6095EFECF5}" srcOrd="0" destOrd="0" presId="urn:microsoft.com/office/officeart/2005/8/layout/cycle2"/>
    <dgm:cxn modelId="{6807D936-4448-48FA-A51D-927FF725D958}" type="presOf" srcId="{89857872-B452-4344-9818-E0DB27F2B98D}" destId="{677DB5E2-6757-0C46-B7D1-F9D7C863CAF8}" srcOrd="0" destOrd="0" presId="urn:microsoft.com/office/officeart/2005/8/layout/cycle2"/>
    <dgm:cxn modelId="{F486DF77-2050-B94A-9592-0142F1401F86}" srcId="{225B65E2-E88B-7C4E-8491-C7B786A82629}" destId="{93520B95-AC38-0946-AB90-7612B9DDDABE}" srcOrd="0" destOrd="0" parTransId="{C56A8F65-8853-AC45-A3F8-C1C8C8B8806E}" sibTransId="{89857872-B452-4344-9818-E0DB27F2B98D}"/>
    <dgm:cxn modelId="{8210C9EE-6566-4DBB-B9A0-F9D58C733D4A}" type="presOf" srcId="{D92AF5DF-67F3-7643-8E0A-7686874DA3FC}" destId="{9296D413-8458-AB4F-8453-989C3A4F713F}" srcOrd="1" destOrd="0" presId="urn:microsoft.com/office/officeart/2005/8/layout/cycle2"/>
    <dgm:cxn modelId="{1B41DD76-4EEE-44F2-95BD-232502AF0D0B}" type="presOf" srcId="{37AC313C-EAE0-A549-BFB2-D0184518EBC5}" destId="{E680B2E0-F6C9-3244-A5B4-DD62F02FC50B}" srcOrd="1" destOrd="0" presId="urn:microsoft.com/office/officeart/2005/8/layout/cycle2"/>
    <dgm:cxn modelId="{E27CCBBF-43EE-EF4E-88C9-D0B6BBC350F7}" srcId="{225B65E2-E88B-7C4E-8491-C7B786A82629}" destId="{B4B46C49-26E8-FE40-BA31-D6504E9ECB12}" srcOrd="1" destOrd="0" parTransId="{27FCD152-9635-B741-A7E2-7C218B3D8E2B}" sibTransId="{37AC313C-EAE0-A549-BFB2-D0184518EBC5}"/>
    <dgm:cxn modelId="{A5398936-DBCA-4583-BB7A-D9ADBAE5C9F8}" type="presOf" srcId="{225B65E2-E88B-7C4E-8491-C7B786A82629}" destId="{A14D84EC-D714-C34E-8759-1D87D85DD2CF}" srcOrd="0" destOrd="0" presId="urn:microsoft.com/office/officeart/2005/8/layout/cycle2"/>
    <dgm:cxn modelId="{40F653BE-0C41-4CF7-AD7F-679EBE87F12A}" type="presOf" srcId="{D92AF5DF-67F3-7643-8E0A-7686874DA3FC}" destId="{688D16AC-0448-D749-B97F-D0F09FE5FB71}" srcOrd="0" destOrd="0" presId="urn:microsoft.com/office/officeart/2005/8/layout/cycle2"/>
    <dgm:cxn modelId="{34DABB73-9FD3-4190-9CDE-A8A9DC5F678C}" type="presOf" srcId="{83901A9D-C356-254B-814B-5944B1A73F3A}" destId="{CCC66815-316B-D847-B598-9812CA22F80F}" srcOrd="0" destOrd="0" presId="urn:microsoft.com/office/officeart/2005/8/layout/cycle2"/>
    <dgm:cxn modelId="{157EA971-90F3-4908-8650-2611BC70798B}" type="presOf" srcId="{DCEEC2FE-5EB2-2B42-93A6-AA8864BDA1B8}" destId="{E7A5EC85-90F1-EE4B-AEF7-90A5AF299AD6}" srcOrd="0" destOrd="0" presId="urn:microsoft.com/office/officeart/2005/8/layout/cycle2"/>
    <dgm:cxn modelId="{4078EAE1-2415-4D30-B4EB-BA51EC9B12C4}" type="presOf" srcId="{A707D28D-4CC1-1B45-913E-496685A31363}" destId="{22D81844-8B0A-0B45-99EE-7925FD1D97B2}" srcOrd="0" destOrd="0" presId="urn:microsoft.com/office/officeart/2005/8/layout/cycle2"/>
    <dgm:cxn modelId="{467227FC-CF06-4A86-BF1C-259B4ACC62A4}" type="presOf" srcId="{83901A9D-C356-254B-814B-5944B1A73F3A}" destId="{ABA785BA-E65C-F44C-97A4-FC07073B214B}" srcOrd="1" destOrd="0" presId="urn:microsoft.com/office/officeart/2005/8/layout/cycle2"/>
    <dgm:cxn modelId="{8C052252-FA4B-7B48-A63D-01C8C6F0E62D}" srcId="{225B65E2-E88B-7C4E-8491-C7B786A82629}" destId="{A707D28D-4CC1-1B45-913E-496685A31363}" srcOrd="4" destOrd="0" parTransId="{BE773D6E-0DC2-6F4D-BDF4-C8EED34BFE90}" sibTransId="{D92AF5DF-67F3-7643-8E0A-7686874DA3FC}"/>
    <dgm:cxn modelId="{0820F370-2FB3-1946-97E2-743D85B32914}" srcId="{225B65E2-E88B-7C4E-8491-C7B786A82629}" destId="{76A66706-1057-AA4B-B92C-937F5D7837B3}" srcOrd="2" destOrd="0" parTransId="{A93FD5B1-0DA6-8647-87A0-B25FF93477D1}" sibTransId="{83901A9D-C356-254B-814B-5944B1A73F3A}"/>
    <dgm:cxn modelId="{40567864-024A-42A1-A0E3-326D43D57FD2}" type="presOf" srcId="{93520B95-AC38-0946-AB90-7612B9DDDABE}" destId="{49F4D266-8F48-F647-9DE4-8B57ACDAF504}" srcOrd="0" destOrd="0" presId="urn:microsoft.com/office/officeart/2005/8/layout/cycle2"/>
    <dgm:cxn modelId="{C9BDA234-ABDD-8044-9D76-57421764931C}" srcId="{225B65E2-E88B-7C4E-8491-C7B786A82629}" destId="{9370F0E5-6684-3A4E-BC4D-89E08304B150}" srcOrd="3" destOrd="0" parTransId="{E71DE156-A9CE-3243-97C1-B3EEEE22AAB2}" sibTransId="{DCEEC2FE-5EB2-2B42-93A6-AA8864BDA1B8}"/>
    <dgm:cxn modelId="{E28EACF6-5331-4C6D-B246-E23665C15527}" type="presOf" srcId="{B4B46C49-26E8-FE40-BA31-D6504E9ECB12}" destId="{DDE64024-F881-D345-B2B1-1A0DEA1FEFF4}" srcOrd="0" destOrd="0" presId="urn:microsoft.com/office/officeart/2005/8/layout/cycle2"/>
    <dgm:cxn modelId="{91C3778E-A82C-475A-AD30-0034054AE31C}" type="presOf" srcId="{89857872-B452-4344-9818-E0DB27F2B98D}" destId="{F7BAE9BC-EDDE-F147-89EF-312BD011AE7A}" srcOrd="1" destOrd="0" presId="urn:microsoft.com/office/officeart/2005/8/layout/cycle2"/>
    <dgm:cxn modelId="{71F0956D-C6E1-4085-BD4D-3F4B37814E8D}" type="presParOf" srcId="{A14D84EC-D714-C34E-8759-1D87D85DD2CF}" destId="{49F4D266-8F48-F647-9DE4-8B57ACDAF504}" srcOrd="0" destOrd="0" presId="urn:microsoft.com/office/officeart/2005/8/layout/cycle2"/>
    <dgm:cxn modelId="{A8274A46-F4F3-4B15-9371-1CA8F4452928}" type="presParOf" srcId="{A14D84EC-D714-C34E-8759-1D87D85DD2CF}" destId="{677DB5E2-6757-0C46-B7D1-F9D7C863CAF8}" srcOrd="1" destOrd="0" presId="urn:microsoft.com/office/officeart/2005/8/layout/cycle2"/>
    <dgm:cxn modelId="{E2EE6428-0C09-4554-8324-5EFF7959FC75}" type="presParOf" srcId="{677DB5E2-6757-0C46-B7D1-F9D7C863CAF8}" destId="{F7BAE9BC-EDDE-F147-89EF-312BD011AE7A}" srcOrd="0" destOrd="0" presId="urn:microsoft.com/office/officeart/2005/8/layout/cycle2"/>
    <dgm:cxn modelId="{1D21DC1D-9B54-4A10-BD35-A30CA8496A28}" type="presParOf" srcId="{A14D84EC-D714-C34E-8759-1D87D85DD2CF}" destId="{DDE64024-F881-D345-B2B1-1A0DEA1FEFF4}" srcOrd="2" destOrd="0" presId="urn:microsoft.com/office/officeart/2005/8/layout/cycle2"/>
    <dgm:cxn modelId="{90F301DA-1684-4351-9891-460B0EFA8FE0}" type="presParOf" srcId="{A14D84EC-D714-C34E-8759-1D87D85DD2CF}" destId="{3FD208CE-16AF-C547-A5F2-A6B56DE74EDD}" srcOrd="3" destOrd="0" presId="urn:microsoft.com/office/officeart/2005/8/layout/cycle2"/>
    <dgm:cxn modelId="{4354034D-11F3-4485-9A80-4ABE561DE66C}" type="presParOf" srcId="{3FD208CE-16AF-C547-A5F2-A6B56DE74EDD}" destId="{E680B2E0-F6C9-3244-A5B4-DD62F02FC50B}" srcOrd="0" destOrd="0" presId="urn:microsoft.com/office/officeart/2005/8/layout/cycle2"/>
    <dgm:cxn modelId="{CE2DA9D2-19C2-4887-9DCC-192FE1F0076E}" type="presParOf" srcId="{A14D84EC-D714-C34E-8759-1D87D85DD2CF}" destId="{F02DEABB-2139-BF4F-8BB1-3F6095EFECF5}" srcOrd="4" destOrd="0" presId="urn:microsoft.com/office/officeart/2005/8/layout/cycle2"/>
    <dgm:cxn modelId="{3BFB00DD-93FF-4A6B-97AF-068D11FA5897}" type="presParOf" srcId="{A14D84EC-D714-C34E-8759-1D87D85DD2CF}" destId="{CCC66815-316B-D847-B598-9812CA22F80F}" srcOrd="5" destOrd="0" presId="urn:microsoft.com/office/officeart/2005/8/layout/cycle2"/>
    <dgm:cxn modelId="{18428734-DB9C-4129-9FA1-6B12CFB48D1A}" type="presParOf" srcId="{CCC66815-316B-D847-B598-9812CA22F80F}" destId="{ABA785BA-E65C-F44C-97A4-FC07073B214B}" srcOrd="0" destOrd="0" presId="urn:microsoft.com/office/officeart/2005/8/layout/cycle2"/>
    <dgm:cxn modelId="{111A219C-9624-49A3-BD40-8B5A49EC54AB}" type="presParOf" srcId="{A14D84EC-D714-C34E-8759-1D87D85DD2CF}" destId="{99BF8CDF-28FB-E94E-A502-3020C98F65BC}" srcOrd="6" destOrd="0" presId="urn:microsoft.com/office/officeart/2005/8/layout/cycle2"/>
    <dgm:cxn modelId="{44AC2F21-1F9E-4C15-9E9D-2456591205D0}" type="presParOf" srcId="{A14D84EC-D714-C34E-8759-1D87D85DD2CF}" destId="{E7A5EC85-90F1-EE4B-AEF7-90A5AF299AD6}" srcOrd="7" destOrd="0" presId="urn:microsoft.com/office/officeart/2005/8/layout/cycle2"/>
    <dgm:cxn modelId="{7441FA62-69D1-45D9-8FE7-A7D335596D25}" type="presParOf" srcId="{E7A5EC85-90F1-EE4B-AEF7-90A5AF299AD6}" destId="{F61F3093-F293-5143-9A52-72DBFE28D3E9}" srcOrd="0" destOrd="0" presId="urn:microsoft.com/office/officeart/2005/8/layout/cycle2"/>
    <dgm:cxn modelId="{8114E4DA-6BA9-498B-8778-9445365185DD}" type="presParOf" srcId="{A14D84EC-D714-C34E-8759-1D87D85DD2CF}" destId="{22D81844-8B0A-0B45-99EE-7925FD1D97B2}" srcOrd="8" destOrd="0" presId="urn:microsoft.com/office/officeart/2005/8/layout/cycle2"/>
    <dgm:cxn modelId="{4BA4B7D2-496D-47D5-8E6F-6D6AFCA7E6B4}" type="presParOf" srcId="{A14D84EC-D714-C34E-8759-1D87D85DD2CF}" destId="{688D16AC-0448-D749-B97F-D0F09FE5FB71}" srcOrd="9" destOrd="0" presId="urn:microsoft.com/office/officeart/2005/8/layout/cycle2"/>
    <dgm:cxn modelId="{18225D98-27E5-4B9D-BDCF-68892462B4B6}" type="presParOf" srcId="{688D16AC-0448-D749-B97F-D0F09FE5FB71}" destId="{9296D413-8458-AB4F-8453-989C3A4F713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endParaRPr lang="de-CH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0288" y="652463"/>
            <a:ext cx="4341812" cy="325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1825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fld id="{16F90109-4F21-4BBC-B978-135A6ECFD136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29566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Begrüssen.</a:t>
            </a:r>
            <a:br>
              <a:rPr lang="de-CH" dirty="0" smtClean="0"/>
            </a:br>
            <a:r>
              <a:rPr lang="de-CH" dirty="0" smtClean="0"/>
              <a:t>NLP</a:t>
            </a:r>
            <a:r>
              <a:rPr lang="de-CH" baseline="0" dirty="0" smtClean="0"/>
              <a:t> Dekanat NF </a:t>
            </a:r>
            <a:r>
              <a:rPr lang="de-CH" baseline="0" dirty="0" err="1" smtClean="0"/>
              <a:t>Ch’gl</a:t>
            </a:r>
            <a:r>
              <a:rPr lang="de-CH" baseline="0" dirty="0" smtClean="0"/>
              <a:t>. </a:t>
            </a:r>
          </a:p>
          <a:p>
            <a:r>
              <a:rPr lang="de-CH" baseline="0" dirty="0" smtClean="0"/>
              <a:t>Bevor </a:t>
            </a:r>
            <a:r>
              <a:rPr lang="de-CH" baseline="0" dirty="0" err="1" smtClean="0"/>
              <a:t>Lafubahnförderung</a:t>
            </a:r>
            <a:r>
              <a:rPr lang="de-CH" baseline="0" dirty="0" smtClean="0"/>
              <a:t>, Ihnen ein paar Zahlen zeigen, weshalb uns gerade Studentinnen am Herzen liegen. 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6440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6440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6390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6207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51396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Im September 2014</a:t>
            </a:r>
            <a:r>
              <a:rPr lang="de-CH" baseline="0" dirty="0" smtClean="0"/>
              <a:t> Staats. Vor Abschluss vielleicht schon Stelle in Aussicht. Dann können Sie sich bewerben. Die 1. Ausschreibung läuft jetzt. Zweite Ausschreibung voraussichtlich im Sommer 2014.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44689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1654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Im September 2014</a:t>
            </a:r>
            <a:r>
              <a:rPr lang="de-CH" baseline="0" dirty="0" smtClean="0"/>
              <a:t> Staats. Vor Abschluss vielleicht schon Stelle in Aussicht. Dann können Sie sich bewerben. Die 1. Ausschreibung läuft jetzt. Zweite Ausschreibung voraussichtlich im Sommer 2014.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44689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Im September 2014</a:t>
            </a:r>
            <a:r>
              <a:rPr lang="de-CH" baseline="0" dirty="0" smtClean="0"/>
              <a:t> Staats. Vor Abschluss vielleicht schon Stelle in Aussicht. Dann können Sie sich bewerben. Die 1. Ausschreibung läuft jetzt. Zweite Ausschreibung voraussichtlich im Sommer 2014.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44689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26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00623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Begrüssen.</a:t>
            </a:r>
            <a:br>
              <a:rPr lang="de-CH" dirty="0" smtClean="0"/>
            </a:br>
            <a:r>
              <a:rPr lang="de-CH" dirty="0" smtClean="0"/>
              <a:t>NLP</a:t>
            </a:r>
            <a:r>
              <a:rPr lang="de-CH" baseline="0" dirty="0" smtClean="0"/>
              <a:t> Dekanat NF </a:t>
            </a:r>
            <a:r>
              <a:rPr lang="de-CH" baseline="0" dirty="0" err="1" smtClean="0"/>
              <a:t>Ch’gl</a:t>
            </a:r>
            <a:r>
              <a:rPr lang="de-CH" baseline="0" dirty="0" smtClean="0"/>
              <a:t>. </a:t>
            </a:r>
          </a:p>
          <a:p>
            <a:r>
              <a:rPr lang="de-CH" baseline="0" dirty="0" smtClean="0"/>
              <a:t>Bevor </a:t>
            </a:r>
            <a:r>
              <a:rPr lang="de-CH" baseline="0" dirty="0" err="1" smtClean="0"/>
              <a:t>Lafubahnförderung</a:t>
            </a:r>
            <a:r>
              <a:rPr lang="de-CH" baseline="0" dirty="0" smtClean="0"/>
              <a:t>, Ihnen ein paar Zahlen zeigen, weshalb uns gerade Studentinnen am Herzen liegen. 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27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644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Begrüssen.</a:t>
            </a:r>
            <a:br>
              <a:rPr lang="de-CH" dirty="0" smtClean="0"/>
            </a:br>
            <a:r>
              <a:rPr lang="de-CH" dirty="0" smtClean="0"/>
              <a:t>NLP</a:t>
            </a:r>
            <a:r>
              <a:rPr lang="de-CH" baseline="0" dirty="0" smtClean="0"/>
              <a:t> Dekanat NF </a:t>
            </a:r>
            <a:r>
              <a:rPr lang="de-CH" baseline="0" dirty="0" err="1" smtClean="0"/>
              <a:t>Ch’gl</a:t>
            </a:r>
            <a:r>
              <a:rPr lang="de-CH" baseline="0" dirty="0" smtClean="0"/>
              <a:t>. </a:t>
            </a:r>
          </a:p>
          <a:p>
            <a:r>
              <a:rPr lang="de-CH" baseline="0" dirty="0" smtClean="0"/>
              <a:t>Bevor </a:t>
            </a:r>
            <a:r>
              <a:rPr lang="de-CH" baseline="0" dirty="0" err="1" smtClean="0"/>
              <a:t>Lafubahnförderung</a:t>
            </a:r>
            <a:r>
              <a:rPr lang="de-CH" baseline="0" dirty="0" smtClean="0"/>
              <a:t>, Ihnen ein paar Zahlen zeigen, weshalb uns gerade Studentinnen am Herzen liegen. 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64403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41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533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Ausgangslage: Grosser</a:t>
            </a:r>
            <a:r>
              <a:rPr lang="de-CH" baseline="0" dirty="0" smtClean="0"/>
              <a:t> Gap zwischen Frauen, die </a:t>
            </a:r>
            <a:r>
              <a:rPr lang="de-CH" baseline="0" dirty="0" err="1" smtClean="0"/>
              <a:t>Med.stud</a:t>
            </a:r>
            <a:r>
              <a:rPr lang="de-CH" baseline="0" dirty="0" smtClean="0"/>
              <a:t>. absolvieren und Frauen, die eine Professur erhalten. </a:t>
            </a:r>
            <a:r>
              <a:rPr lang="de-CH" baseline="0" dirty="0" err="1" smtClean="0"/>
              <a:t>MeF</a:t>
            </a:r>
            <a:r>
              <a:rPr lang="de-CH" baseline="0" dirty="0" smtClean="0"/>
              <a:t> Schlusslicht. </a:t>
            </a:r>
          </a:p>
          <a:p>
            <a:r>
              <a:rPr lang="de-CH" baseline="0" dirty="0" smtClean="0"/>
              <a:t>Auf Professuren wird es </a:t>
            </a:r>
            <a:r>
              <a:rPr lang="de-CH" baseline="0" dirty="0" err="1" smtClean="0"/>
              <a:t>konfortabel</a:t>
            </a:r>
            <a:r>
              <a:rPr lang="de-CH" baseline="0" dirty="0" smtClean="0"/>
              <a:t>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9470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Gap</a:t>
            </a:r>
            <a:r>
              <a:rPr lang="de-CH" baseline="0" dirty="0" smtClean="0"/>
              <a:t> soll unter anderem mit neuem Laufbahnförderungsprogramm gefüllt werden.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6390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6207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06749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NZZ Folio</a:t>
            </a:r>
            <a:r>
              <a:rPr lang="de-CH" baseline="0" dirty="0" smtClean="0"/>
              <a:t> 2.1 Mia Umsatz, 21 </a:t>
            </a:r>
            <a:r>
              <a:rPr lang="de-CH" baseline="0" dirty="0" err="1" smtClean="0"/>
              <a:t>Mio</a:t>
            </a:r>
            <a:r>
              <a:rPr lang="de-CH" baseline="0" dirty="0" smtClean="0"/>
              <a:t> Gewinn.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5139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2241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aseline="0" dirty="0" smtClean="0"/>
              <a:t>Planung wichtig.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90109-4F21-4BBC-B978-135A6ECFD136}" type="slidenum">
              <a:rPr lang="de-CH" smtClean="0"/>
              <a:pPr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1654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00113" y="6524625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fld id="{A5C78DC6-FE69-4DFE-BA45-3065989F7738}" type="datetime1">
              <a:rPr lang="de-CH" smtClean="0"/>
              <a:pPr/>
              <a:t>26.02.2015</a:t>
            </a:fld>
            <a:r>
              <a:rPr lang="de-CH" dirty="0" smtClean="0"/>
              <a:t> /</a:t>
            </a:r>
            <a:r>
              <a:rPr lang="de-CH" dirty="0" err="1" smtClean="0"/>
              <a:t>nl</a:t>
            </a:r>
            <a:endParaRPr lang="de-CH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399213" y="6524625"/>
            <a:ext cx="18446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095A06C1-A939-4FDB-AEB0-B3358448343A}" type="slidenum">
              <a:rPr lang="de-CH"/>
              <a:pPr/>
              <a:t>‹Nr.›</a:t>
            </a:fld>
            <a:endParaRPr lang="de-CH"/>
          </a:p>
        </p:txBody>
      </p:sp>
      <p:pic>
        <p:nvPicPr>
          <p:cNvPr id="4103" name="Picture 7" descr="uzh_logo_d_pos_grau_1mm"/>
          <p:cNvPicPr preferRelativeResize="0"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</p:spPr>
      </p:pic>
      <p:sp>
        <p:nvSpPr>
          <p:cNvPr id="4104" name="Line 8"/>
          <p:cNvSpPr>
            <a:spLocks noChangeShapeType="1"/>
          </p:cNvSpPr>
          <p:nvPr userDrawn="1"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4105" name="Text Box 9"/>
          <p:cNvSpPr txBox="1">
            <a:spLocks noChangeArrowheads="1"/>
          </p:cNvSpPr>
          <p:nvPr userDrawn="1"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de-CH" sz="1400" b="1" dirty="0" smtClean="0"/>
              <a:t>Medizinische Fakultät</a:t>
            </a:r>
            <a:endParaRPr lang="de-CH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Seite </a:t>
            </a:r>
            <a:fld id="{298DDF54-96CA-4706-AFE9-54D71408EAE8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9350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87B93BFF-BEE4-46C8-B68B-37845209E9A9}" type="datetime1">
              <a:rPr lang="de-CH"/>
              <a:pPr/>
              <a:t>26.02.2015</a:t>
            </a:fld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524625"/>
            <a:ext cx="52562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de-CH"/>
              <a:t>Titel der Präsentation, Autor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524625"/>
            <a:ext cx="7921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CH"/>
              <a:t>Seite </a:t>
            </a:r>
            <a:fld id="{45B55F50-8663-4465-A6C3-5F55140633EF}" type="slidenum">
              <a:rPr lang="de-CH"/>
              <a:pPr/>
              <a:t>‹Nr.›</a:t>
            </a:fld>
            <a:endParaRPr lang="de-CH"/>
          </a:p>
        </p:txBody>
      </p:sp>
      <p:pic>
        <p:nvPicPr>
          <p:cNvPr id="1031" name="Picture 7" descr="uzh_logo_d_pos_grau_1mm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" y="142875"/>
            <a:ext cx="1868488" cy="684213"/>
          </a:xfrm>
          <a:prstGeom prst="rect">
            <a:avLst/>
          </a:prstGeom>
          <a:noFill/>
        </p:spPr>
      </p:pic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de-CH" sz="1400" b="1" dirty="0" smtClean="0"/>
              <a:t>Medizinische Fakultät</a:t>
            </a:r>
            <a:endParaRPr lang="de-CH" sz="14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spcBef>
          <a:spcPct val="40000"/>
        </a:spcBef>
        <a:spcAft>
          <a:spcPct val="0"/>
        </a:spcAft>
        <a:buFont typeface="Arial" charset="0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346075" indent="-344488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2pPr>
      <a:lvl3pPr marL="7143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3pPr>
      <a:lvl4pPr marL="1069975" indent="-3540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4pPr>
      <a:lvl5pPr marL="14382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5pPr>
      <a:lvl6pPr marL="18954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6pPr>
      <a:lvl7pPr marL="23526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7pPr>
      <a:lvl8pPr marL="28098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8pPr>
      <a:lvl9pPr marL="32670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fillingthegap@dekmed.uzh.ch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mailto:beatrice.beck@usz.ch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/>
              <a:t>Seite </a:t>
            </a:r>
            <a:fld id="{F88223EE-EB48-49DD-9867-2F04601D5AE4}" type="slidenum">
              <a:rPr lang="de-CH"/>
              <a:pPr/>
              <a:t>1</a:t>
            </a:fld>
            <a:endParaRPr lang="de-CH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1989138"/>
            <a:ext cx="7776343" cy="1295400"/>
          </a:xfrm>
        </p:spPr>
        <p:txBody>
          <a:bodyPr/>
          <a:lstStyle/>
          <a:p>
            <a:pPr algn="ctr"/>
            <a:r>
              <a:rPr lang="de-CH" sz="2800" dirty="0" err="1" smtClean="0"/>
              <a:t>Filling</a:t>
            </a:r>
            <a:r>
              <a:rPr lang="de-CH" sz="2800" dirty="0" smtClean="0"/>
              <a:t> </a:t>
            </a:r>
            <a:r>
              <a:rPr lang="de-CH" sz="2800" dirty="0" err="1" smtClean="0"/>
              <a:t>the</a:t>
            </a:r>
            <a:r>
              <a:rPr lang="de-CH" sz="2800" dirty="0" smtClean="0"/>
              <a:t> Gap &amp; </a:t>
            </a:r>
            <a:r>
              <a:rPr lang="de-CH" sz="2800" dirty="0" err="1" smtClean="0"/>
              <a:t>Mentoring</a:t>
            </a:r>
            <a:r>
              <a:rPr lang="de-CH" sz="2800" dirty="0" smtClean="0"/>
              <a:t> USZ/UZH</a:t>
            </a:r>
            <a:r>
              <a:rPr lang="de-CH" sz="2400" dirty="0" smtClean="0"/>
              <a:t/>
            </a:r>
            <a:br>
              <a:rPr lang="de-CH" sz="2400" dirty="0" smtClean="0"/>
            </a:br>
            <a:r>
              <a:rPr lang="de-CH" sz="2400" dirty="0" smtClean="0"/>
              <a:t/>
            </a:r>
            <a:br>
              <a:rPr lang="de-CH" sz="2400" dirty="0" smtClean="0"/>
            </a:br>
            <a:r>
              <a:rPr lang="de-CH" sz="2000" dirty="0" smtClean="0"/>
              <a:t>Fördertools der Medizinischen Fakultät der Universität Zürich</a:t>
            </a:r>
            <a:br>
              <a:rPr lang="de-CH" sz="2000" dirty="0" smtClean="0"/>
            </a:br>
            <a:r>
              <a:rPr lang="de-CH" sz="2000" dirty="0" smtClean="0"/>
              <a:t/>
            </a:r>
            <a:br>
              <a:rPr lang="de-CH" sz="2000" dirty="0" smtClean="0"/>
            </a:br>
            <a:r>
              <a:rPr lang="de-CH" sz="2000" dirty="0"/>
              <a:t/>
            </a:r>
            <a:br>
              <a:rPr lang="de-CH" sz="2000" dirty="0"/>
            </a:br>
            <a:r>
              <a:rPr lang="de-CH" sz="2000" dirty="0" smtClean="0"/>
              <a:t>Beatrice Beck Schimmer</a:t>
            </a:r>
            <a:br>
              <a:rPr lang="de-CH" sz="2000" dirty="0" smtClean="0"/>
            </a:br>
            <a:r>
              <a:rPr lang="de-CH" sz="2000" dirty="0" smtClean="0"/>
              <a:t>Natalie Lerch-Pieper</a:t>
            </a:r>
            <a:r>
              <a:rPr lang="de-CH" sz="1800" dirty="0"/>
              <a:t/>
            </a:r>
            <a:br>
              <a:rPr lang="de-CH" sz="1800" dirty="0"/>
            </a:br>
            <a:r>
              <a:rPr lang="de-CH" sz="2400" dirty="0"/>
              <a:t/>
            </a:r>
            <a:br>
              <a:rPr lang="de-CH" sz="2400" dirty="0"/>
            </a:br>
            <a:endParaRPr lang="de-CH" sz="2400" dirty="0">
              <a:solidFill>
                <a:schemeClr val="tx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293815"/>
            <a:ext cx="7632327" cy="2447553"/>
          </a:xfrm>
        </p:spPr>
        <p:txBody>
          <a:bodyPr/>
          <a:lstStyle/>
          <a:p>
            <a:pPr algn="ctr">
              <a:buClr>
                <a:srgbClr val="3333CC"/>
              </a:buClr>
              <a:buSzPct val="100000"/>
            </a:pPr>
            <a:endParaRPr lang="de-CH" sz="1800" b="1" dirty="0" smtClean="0">
              <a:cs typeface="Times New Roman" pitchFamily="18" charset="0"/>
            </a:endParaRPr>
          </a:p>
          <a:p>
            <a:pPr algn="ctr">
              <a:buClr>
                <a:srgbClr val="3333CC"/>
              </a:buClr>
              <a:buSzPct val="100000"/>
            </a:pPr>
            <a:endParaRPr lang="de-CH" sz="1800" b="1" dirty="0">
              <a:cs typeface="Times New Roman" pitchFamily="18" charset="0"/>
            </a:endParaRPr>
          </a:p>
          <a:p>
            <a:pPr algn="ctr">
              <a:buClr>
                <a:srgbClr val="3333CC"/>
              </a:buClr>
              <a:buSzPct val="100000"/>
            </a:pPr>
            <a:r>
              <a:rPr lang="de-CH" sz="1800" b="1" dirty="0" smtClean="0">
                <a:cs typeface="Times New Roman" pitchFamily="18" charset="0"/>
              </a:rPr>
              <a:t>Montag, 23.02.2015</a:t>
            </a:r>
          </a:p>
          <a:p>
            <a:pPr algn="ctr">
              <a:buClr>
                <a:srgbClr val="3333CC"/>
              </a:buClr>
              <a:buSzPct val="100000"/>
            </a:pPr>
            <a:r>
              <a:rPr lang="de-CH" sz="1800" b="1" dirty="0" smtClean="0">
                <a:cs typeface="Times New Roman" pitchFamily="18" charset="0"/>
              </a:rPr>
              <a:t>Forschungsanträge erfolgreich planen</a:t>
            </a:r>
          </a:p>
        </p:txBody>
      </p:sp>
    </p:spTree>
    <p:extLst>
      <p:ext uri="{BB962C8B-B14F-4D97-AF65-F5344CB8AC3E}">
        <p14:creationId xmlns:p14="http://schemas.microsoft.com/office/powerpoint/2010/main" val="264754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/>
              <a:t>Seite </a:t>
            </a:r>
            <a:fld id="{F88223EE-EB48-49DD-9867-2F04601D5AE4}" type="slidenum">
              <a:rPr lang="de-CH"/>
              <a:pPr/>
              <a:t>10</a:t>
            </a:fld>
            <a:endParaRPr lang="de-CH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137" y="1989138"/>
            <a:ext cx="7416303" cy="1295400"/>
          </a:xfrm>
        </p:spPr>
        <p:txBody>
          <a:bodyPr/>
          <a:lstStyle/>
          <a:p>
            <a:pPr algn="ctr"/>
            <a:r>
              <a:rPr lang="de-CH" sz="2400" dirty="0"/>
              <a:t>‚</a:t>
            </a:r>
            <a:r>
              <a:rPr lang="de-CH" sz="2400" dirty="0" err="1"/>
              <a:t>Filling</a:t>
            </a:r>
            <a:r>
              <a:rPr lang="de-CH" sz="2400" dirty="0"/>
              <a:t> </a:t>
            </a:r>
            <a:r>
              <a:rPr lang="de-CH" sz="2400" dirty="0" err="1"/>
              <a:t>the</a:t>
            </a:r>
            <a:r>
              <a:rPr lang="de-CH" sz="2400" dirty="0"/>
              <a:t> G</a:t>
            </a:r>
            <a:r>
              <a:rPr lang="de-CH" sz="2400" dirty="0" smtClean="0"/>
              <a:t>ap</a:t>
            </a:r>
            <a:r>
              <a:rPr lang="de-CH" altLang="en-US" sz="2400" dirty="0"/>
              <a:t>‘</a:t>
            </a:r>
            <a:r>
              <a:rPr lang="de-CH" sz="2400" dirty="0"/>
              <a:t> – </a:t>
            </a:r>
            <a:r>
              <a:rPr lang="de-CH" sz="2400" dirty="0" smtClean="0"/>
              <a:t>Laufbahnförderung:</a:t>
            </a:r>
            <a:br>
              <a:rPr lang="de-CH" sz="2400" dirty="0" smtClean="0"/>
            </a:br>
            <a:r>
              <a:rPr lang="de-CH" sz="2400" dirty="0" smtClean="0"/>
              <a:t>das </a:t>
            </a:r>
            <a:r>
              <a:rPr lang="de-CH" sz="2400" dirty="0"/>
              <a:t>3 </a:t>
            </a:r>
            <a:r>
              <a:rPr lang="de-CH" sz="2400" dirty="0" smtClean="0"/>
              <a:t>Säulen-Modell</a:t>
            </a:r>
            <a:br>
              <a:rPr lang="de-CH" sz="2400" dirty="0" smtClean="0"/>
            </a:br>
            <a:r>
              <a:rPr lang="de-CH" sz="2400" dirty="0" smtClean="0"/>
              <a:t/>
            </a:r>
            <a:br>
              <a:rPr lang="de-CH" sz="2400" dirty="0" smtClean="0"/>
            </a:br>
            <a:r>
              <a:rPr lang="de-CH" sz="2400" dirty="0"/>
              <a:t/>
            </a:r>
            <a:br>
              <a:rPr lang="de-CH" sz="2400" dirty="0"/>
            </a:br>
            <a:r>
              <a:rPr lang="de-DE" sz="1800" dirty="0">
                <a:cs typeface="Times New Roman" pitchFamily="18" charset="0"/>
              </a:rPr>
              <a:t>Aktionsplan zur Förderung der Chancengleichheit UZH 2013 -2016</a:t>
            </a:r>
            <a:r>
              <a:rPr lang="de-DE" sz="2400" dirty="0">
                <a:cs typeface="Times New Roman" pitchFamily="18" charset="0"/>
              </a:rPr>
              <a:t/>
            </a:r>
            <a:br>
              <a:rPr lang="de-DE" sz="2400" dirty="0">
                <a:cs typeface="Times New Roman" pitchFamily="18" charset="0"/>
              </a:rPr>
            </a:br>
            <a:endParaRPr lang="de-CH" sz="2400" dirty="0">
              <a:solidFill>
                <a:schemeClr val="tx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077071"/>
            <a:ext cx="7632327" cy="2447553"/>
          </a:xfrm>
        </p:spPr>
        <p:txBody>
          <a:bodyPr/>
          <a:lstStyle/>
          <a:p>
            <a:pPr algn="ctr">
              <a:buClr>
                <a:srgbClr val="3333CC"/>
              </a:buClr>
              <a:buSzPct val="100000"/>
            </a:pPr>
            <a:r>
              <a:rPr lang="de-DE" dirty="0">
                <a:cs typeface="Times New Roman" pitchFamily="18" charset="0"/>
              </a:rPr>
              <a:t>Beatrice Beck Schimmer</a:t>
            </a:r>
            <a:br>
              <a:rPr lang="de-DE" dirty="0">
                <a:cs typeface="Times New Roman" pitchFamily="18" charset="0"/>
              </a:rPr>
            </a:br>
            <a:r>
              <a:rPr lang="de-DE" dirty="0">
                <a:cs typeface="Times New Roman" pitchFamily="18" charset="0"/>
              </a:rPr>
              <a:t>Iris </a:t>
            </a:r>
            <a:r>
              <a:rPr lang="de-DE" dirty="0" err="1">
                <a:cs typeface="Times New Roman" pitchFamily="18" charset="0"/>
              </a:rPr>
              <a:t>Rothäusler</a:t>
            </a:r>
            <a:r>
              <a:rPr lang="de-DE" dirty="0" smtClean="0">
                <a:cs typeface="Times New Roman" pitchFamily="18" charset="0"/>
              </a:rPr>
              <a:t/>
            </a:r>
            <a:br>
              <a:rPr lang="de-DE" dirty="0" smtClean="0">
                <a:cs typeface="Times New Roman" pitchFamily="18" charset="0"/>
              </a:rPr>
            </a:br>
            <a:r>
              <a:rPr lang="de-DE" dirty="0">
                <a:cs typeface="Times New Roman" pitchFamily="18" charset="0"/>
              </a:rPr>
              <a:t>Christian </a:t>
            </a:r>
            <a:r>
              <a:rPr lang="de-DE" dirty="0" err="1">
                <a:cs typeface="Times New Roman" pitchFamily="18" charset="0"/>
              </a:rPr>
              <a:t>Schirlo</a:t>
            </a:r>
            <a:r>
              <a:rPr lang="de-DE" dirty="0" smtClean="0">
                <a:cs typeface="Times New Roman" pitchFamily="18" charset="0"/>
              </a:rPr>
              <a:t/>
            </a:r>
            <a:br>
              <a:rPr lang="de-DE" dirty="0" smtClean="0">
                <a:cs typeface="Times New Roman" pitchFamily="18" charset="0"/>
              </a:rPr>
            </a:br>
            <a:r>
              <a:rPr lang="de-DE" dirty="0" smtClean="0">
                <a:cs typeface="Times New Roman" pitchFamily="18" charset="0"/>
              </a:rPr>
              <a:t>Natalie Lerch-Pieper</a:t>
            </a:r>
          </a:p>
          <a:p>
            <a:pPr algn="ctr">
              <a:buClr>
                <a:srgbClr val="3333CC"/>
              </a:buClr>
              <a:buSzPct val="100000"/>
            </a:pPr>
            <a:r>
              <a:rPr lang="de-DE" dirty="0" smtClean="0">
                <a:cs typeface="Times New Roman" pitchFamily="18" charset="0"/>
              </a:rPr>
              <a:t/>
            </a:r>
            <a:br>
              <a:rPr lang="de-DE" dirty="0" smtClean="0">
                <a:cs typeface="Times New Roman" pitchFamily="18" charset="0"/>
              </a:rPr>
            </a:br>
            <a:r>
              <a:rPr lang="de-DE" dirty="0" smtClean="0">
                <a:cs typeface="Times New Roman" pitchFamily="18" charset="0"/>
              </a:rPr>
              <a:t>Universität Zürich</a:t>
            </a:r>
          </a:p>
          <a:p>
            <a:pPr algn="ctr">
              <a:buClr>
                <a:srgbClr val="3333CC"/>
              </a:buClr>
              <a:buSzPct val="100000"/>
            </a:pPr>
            <a:endParaRPr lang="de-DE" dirty="0"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77775"/>
            <a:ext cx="1766451" cy="2004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11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Laufbahnförderung Medizinische Fakultät</a:t>
            </a:r>
            <a:endParaRPr lang="de-CH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988840"/>
            <a:ext cx="8136904" cy="475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123728" y="6022107"/>
            <a:ext cx="5040559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endParaRPr lang="de-CH" dirty="0">
              <a:solidFill>
                <a:srgbClr val="E627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89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12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Laufbahnförderung Medizinische Fakultät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de-CH" sz="2000" b="1" dirty="0">
                <a:ea typeface="ＭＳ Ｐゴシック" pitchFamily="34" charset="-128"/>
              </a:rPr>
              <a:t>Säule 1: </a:t>
            </a:r>
            <a:r>
              <a:rPr lang="de-CH" sz="2000" b="1" dirty="0" smtClean="0">
                <a:ea typeface="ＭＳ Ｐゴシック" pitchFamily="34" charset="-128"/>
              </a:rPr>
              <a:t>Planen</a:t>
            </a:r>
          </a:p>
          <a:p>
            <a:pPr>
              <a:lnSpc>
                <a:spcPct val="115000"/>
              </a:lnSpc>
            </a:pPr>
            <a:r>
              <a:rPr lang="de-CH" sz="2000" dirty="0" smtClean="0">
                <a:ea typeface="ＭＳ Ｐゴシック" pitchFamily="34" charset="-128"/>
                <a:sym typeface="Wingdings" panose="05000000000000000000" pitchFamily="2" charset="2"/>
              </a:rPr>
              <a:t>Gezielte Laufbahnplanung zusammen mit der Klinikdirektion </a:t>
            </a:r>
            <a:endParaRPr lang="de-CH" sz="2000" dirty="0" smtClean="0"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r>
              <a:rPr lang="de-CH" sz="2000" dirty="0">
                <a:ea typeface="ＭＳ Ｐゴシック" pitchFamily="34" charset="-128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976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13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Laufbahnförderung Medizinische Fakultät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de-CH" sz="2000" b="1" dirty="0">
                <a:ea typeface="ＭＳ Ｐゴシック" pitchFamily="34" charset="-128"/>
              </a:rPr>
              <a:t>Säule 2: Fördern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2000" dirty="0"/>
              <a:t>Benennen einer Mentorin / eines Mentors zur Begleitung Ihrer Laufbahn</a:t>
            </a:r>
            <a:r>
              <a:rPr lang="de-CH" sz="2000" dirty="0">
                <a:ea typeface="ＭＳ Ｐゴシック" pitchFamily="34" charset="-128"/>
              </a:rPr>
              <a:t>	  </a:t>
            </a:r>
            <a:endParaRPr lang="de-CH" sz="2000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2000" dirty="0" smtClean="0">
                <a:ea typeface="ＭＳ Ｐゴシック" pitchFamily="34" charset="-128"/>
              </a:rPr>
              <a:t>Unterstützung </a:t>
            </a:r>
            <a:r>
              <a:rPr lang="de-CH" sz="2000" dirty="0">
                <a:ea typeface="ＭＳ Ｐゴシック" pitchFamily="34" charset="-128"/>
              </a:rPr>
              <a:t>bezüglich Forschung und akademischer 	 </a:t>
            </a:r>
            <a:r>
              <a:rPr lang="de-CH" sz="2000" dirty="0" smtClean="0">
                <a:ea typeface="ＭＳ Ｐゴシック" pitchFamily="34" charset="-128"/>
              </a:rPr>
              <a:t>Weiterentwicklung </a:t>
            </a:r>
            <a:r>
              <a:rPr lang="de-CH" sz="2000" dirty="0">
                <a:ea typeface="ＭＳ Ｐゴシック" pitchFamily="34" charset="-128"/>
              </a:rPr>
              <a:t>zusammen mit </a:t>
            </a:r>
            <a:br>
              <a:rPr lang="de-CH" sz="2000" dirty="0">
                <a:ea typeface="ＭＳ Ｐゴシック" pitchFamily="34" charset="-128"/>
              </a:rPr>
            </a:br>
            <a:r>
              <a:rPr lang="de-CH" sz="2000" dirty="0" smtClean="0">
                <a:ea typeface="ＭＳ Ｐゴシック" pitchFamily="34" charset="-128"/>
              </a:rPr>
              <a:t>Familie/Partnerschaft</a:t>
            </a:r>
            <a:endParaRPr lang="de-CH" sz="2000" dirty="0">
              <a:ea typeface="ＭＳ Ｐゴシック" pitchFamily="34" charset="-128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989456"/>
            <a:ext cx="1727672" cy="2073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143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14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Laufbahnförderung Medizinische Fakultät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de-CH" sz="2000" b="1" dirty="0">
                <a:ea typeface="ＭＳ Ｐゴシック" pitchFamily="34" charset="-128"/>
              </a:rPr>
              <a:t>Säule 3: Unterstützen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2000" dirty="0" smtClean="0"/>
              <a:t>Bezahlte </a:t>
            </a:r>
            <a:r>
              <a:rPr lang="de-CH" sz="2000" dirty="0"/>
              <a:t>freie Forschungszeit von </a:t>
            </a:r>
            <a:r>
              <a:rPr lang="de-CH" sz="2000" dirty="0" smtClean="0"/>
              <a:t>20% </a:t>
            </a:r>
            <a:r>
              <a:rPr lang="de-CH" sz="2000" dirty="0"/>
              <a:t>bis </a:t>
            </a:r>
            <a:r>
              <a:rPr lang="de-CH" sz="2000" dirty="0" smtClean="0"/>
              <a:t>50% </a:t>
            </a:r>
            <a:r>
              <a:rPr lang="de-CH" sz="2000" dirty="0"/>
              <a:t>pro Jahr</a:t>
            </a:r>
            <a:r>
              <a:rPr lang="de-CH" sz="2000" dirty="0">
                <a:ea typeface="ＭＳ Ｐゴシック" pitchFamily="34" charset="-128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8614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15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Laufbahnförderung Medizinische Fakultät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205509"/>
            <a:ext cx="7343775" cy="3887787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de-CH" sz="2000" b="1" dirty="0" smtClean="0"/>
              <a:t>Ziele des Förderprogramms</a:t>
            </a:r>
          </a:p>
          <a:p>
            <a:pPr>
              <a:lnSpc>
                <a:spcPct val="115000"/>
              </a:lnSpc>
            </a:pPr>
            <a:endParaRPr lang="de-CH" sz="2000" b="1" dirty="0">
              <a:ea typeface="ＭＳ Ｐゴシック" pitchFamily="34" charset="-128"/>
            </a:endParaRPr>
          </a:p>
          <a:p>
            <a:pPr marL="342900" indent="-342900">
              <a:buFont typeface="Arial"/>
              <a:buChar char="•"/>
            </a:pPr>
            <a:r>
              <a:rPr lang="de-CH" sz="2000" dirty="0" smtClean="0"/>
              <a:t>Junge talentierte ‚</a:t>
            </a:r>
            <a:r>
              <a:rPr lang="de-CH" sz="2000" dirty="0" err="1" smtClean="0"/>
              <a:t>physician</a:t>
            </a:r>
            <a:r>
              <a:rPr lang="de-CH" sz="2000" dirty="0" smtClean="0"/>
              <a:t> </a:t>
            </a:r>
            <a:r>
              <a:rPr lang="de-CH" sz="2000" dirty="0" err="1" smtClean="0"/>
              <a:t>scientists</a:t>
            </a:r>
            <a:r>
              <a:rPr lang="de-CH" sz="2000" dirty="0" smtClean="0"/>
              <a:t>‘ zu </a:t>
            </a:r>
            <a:r>
              <a:rPr lang="de-CH" sz="2000" dirty="0" err="1" smtClean="0"/>
              <a:t>identifieren</a:t>
            </a:r>
            <a:r>
              <a:rPr lang="de-CH" sz="2000" dirty="0" smtClean="0"/>
              <a:t> und fördern, vor allem Frauen</a:t>
            </a:r>
            <a:endParaRPr lang="de-CH" sz="2000" dirty="0"/>
          </a:p>
          <a:p>
            <a:pPr marL="342900" indent="-342900">
              <a:buFont typeface="Arial"/>
              <a:buChar char="•"/>
            </a:pPr>
            <a:r>
              <a:rPr lang="de-CH" sz="2000" dirty="0" smtClean="0"/>
              <a:t>Langfristige Planung mit dem Klinikdirektor zusammen</a:t>
            </a:r>
          </a:p>
          <a:p>
            <a:pPr marL="342900" indent="-342900">
              <a:buFont typeface="Arial"/>
              <a:buChar char="•"/>
            </a:pPr>
            <a:r>
              <a:rPr lang="de-CH" sz="2000" dirty="0" smtClean="0"/>
              <a:t>Kulturwandel anstreben (Akademie, klinischer Arbeitsplatz)</a:t>
            </a:r>
          </a:p>
          <a:p>
            <a:pPr marL="342900" indent="-342900">
              <a:buFont typeface="Arial"/>
              <a:buChar char="•"/>
            </a:pPr>
            <a:r>
              <a:rPr lang="de-CH" sz="2000" dirty="0" smtClean="0"/>
              <a:t>Nachwuchstalente: vor allem Frauen motivieren, auf dem akademischen Weg zu bleiben</a:t>
            </a:r>
          </a:p>
          <a:p>
            <a:pPr marL="342900" indent="-342900">
              <a:buFont typeface="Arial"/>
              <a:buChar char="•"/>
            </a:pPr>
            <a:r>
              <a:rPr lang="de-CH" sz="2000" dirty="0" smtClean="0"/>
              <a:t>Langfristig mehr Professorinnen in der Fakultät zu haben und/oder mehr Frauen in Leitungsgremien </a:t>
            </a:r>
            <a:endParaRPr lang="de-CH" sz="2000" dirty="0">
              <a:ea typeface="ＭＳ Ｐゴシック" pitchFamily="34" charset="-128"/>
            </a:endParaRPr>
          </a:p>
          <a:p>
            <a:pPr marL="180975" indent="-180975"/>
            <a:r>
              <a:rPr lang="de-CH" sz="2000" dirty="0" smtClean="0"/>
              <a:t> </a:t>
            </a:r>
            <a:endParaRPr lang="de-CH" sz="20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4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Laufbahnförderung Medizinische Fakultät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000" b="1" dirty="0" smtClean="0"/>
              <a:t>Rahmenprogramm</a:t>
            </a:r>
            <a:r>
              <a:rPr lang="de-CH" sz="2400" b="1" dirty="0" smtClean="0"/>
              <a:t> </a:t>
            </a:r>
          </a:p>
          <a:p>
            <a:endParaRPr lang="de-CH" sz="2000" dirty="0"/>
          </a:p>
          <a:p>
            <a:r>
              <a:rPr lang="de-CH" sz="2000" dirty="0" smtClean="0"/>
              <a:t>Workshops zu Themen wie: </a:t>
            </a:r>
          </a:p>
          <a:p>
            <a:pPr marL="342900" indent="-342900">
              <a:buFont typeface="Arial"/>
              <a:buChar char="•"/>
            </a:pPr>
            <a:r>
              <a:rPr lang="de-CH" sz="2000" dirty="0" err="1" smtClean="0"/>
              <a:t>How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write</a:t>
            </a:r>
            <a:r>
              <a:rPr lang="de-CH" sz="2000" dirty="0" smtClean="0"/>
              <a:t> a </a:t>
            </a:r>
            <a:r>
              <a:rPr lang="de-CH" sz="2000" dirty="0" err="1" smtClean="0"/>
              <a:t>scientific</a:t>
            </a:r>
            <a:r>
              <a:rPr lang="de-CH" sz="2000" dirty="0" smtClean="0"/>
              <a:t> </a:t>
            </a:r>
            <a:r>
              <a:rPr lang="de-CH" sz="2000" dirty="0" err="1" smtClean="0"/>
              <a:t>grant</a:t>
            </a:r>
            <a:endParaRPr lang="de-CH" sz="2000" dirty="0" smtClean="0"/>
          </a:p>
          <a:p>
            <a:pPr marL="342900" indent="-342900">
              <a:buFont typeface="Arial"/>
              <a:buChar char="•"/>
            </a:pPr>
            <a:r>
              <a:rPr lang="de-CH" sz="2000" dirty="0" smtClean="0"/>
              <a:t>Work </a:t>
            </a:r>
            <a:r>
              <a:rPr lang="de-CH" sz="2000" dirty="0" err="1" smtClean="0"/>
              <a:t>life</a:t>
            </a:r>
            <a:r>
              <a:rPr lang="de-CH" sz="2000" dirty="0" smtClean="0"/>
              <a:t> </a:t>
            </a:r>
            <a:r>
              <a:rPr lang="de-CH" sz="2000" dirty="0" err="1" smtClean="0"/>
              <a:t>balance</a:t>
            </a:r>
            <a:endParaRPr lang="de-CH" sz="2000" dirty="0" smtClean="0"/>
          </a:p>
          <a:p>
            <a:pPr marL="342900" indent="-342900">
              <a:buFont typeface="Arial"/>
              <a:buChar char="•"/>
            </a:pPr>
            <a:r>
              <a:rPr lang="de-CH" sz="2000" dirty="0" smtClean="0"/>
              <a:t>Making </a:t>
            </a:r>
            <a:r>
              <a:rPr lang="de-CH" sz="2000" dirty="0" err="1" smtClean="0"/>
              <a:t>great</a:t>
            </a:r>
            <a:r>
              <a:rPr lang="de-CH" sz="2000" dirty="0" smtClean="0"/>
              <a:t> </a:t>
            </a:r>
            <a:r>
              <a:rPr lang="de-CH" sz="2000" dirty="0" err="1" smtClean="0"/>
              <a:t>decisions</a:t>
            </a:r>
            <a:r>
              <a:rPr lang="de-CH" sz="2000" dirty="0" smtClean="0"/>
              <a:t> in </a:t>
            </a:r>
            <a:r>
              <a:rPr lang="de-CH" sz="2000" dirty="0" err="1" smtClean="0"/>
              <a:t>your</a:t>
            </a:r>
            <a:r>
              <a:rPr lang="de-CH" sz="2000" dirty="0" smtClean="0"/>
              <a:t> </a:t>
            </a:r>
            <a:r>
              <a:rPr lang="de-CH" sz="2000" dirty="0" err="1" smtClean="0"/>
              <a:t>career</a:t>
            </a:r>
            <a:r>
              <a:rPr lang="de-CH" sz="2000" dirty="0" smtClean="0"/>
              <a:t> </a:t>
            </a:r>
            <a:r>
              <a:rPr lang="de-CH" sz="2000" dirty="0" err="1" smtClean="0"/>
              <a:t>and</a:t>
            </a:r>
            <a:r>
              <a:rPr lang="de-CH" sz="2000" dirty="0" smtClean="0"/>
              <a:t> </a:t>
            </a:r>
            <a:r>
              <a:rPr lang="de-CH" sz="2000" dirty="0" err="1" smtClean="0"/>
              <a:t>life</a:t>
            </a:r>
            <a:endParaRPr lang="de-CH" sz="2000" dirty="0" smtClean="0"/>
          </a:p>
          <a:p>
            <a:r>
              <a:rPr lang="de-CH" sz="2000" dirty="0" smtClean="0"/>
              <a:t>…</a:t>
            </a:r>
            <a:endParaRPr lang="de-CH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7116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17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Laufbahnförderung Medizinische Fakultät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de-CH" sz="2000" b="1" dirty="0" smtClean="0"/>
              <a:t>Zielgruppen</a:t>
            </a:r>
            <a:r>
              <a:rPr lang="de-CH" sz="2000" dirty="0">
                <a:ea typeface="ＭＳ Ｐゴシック" pitchFamily="34" charset="-128"/>
              </a:rPr>
              <a:t>	  </a:t>
            </a:r>
            <a:endParaRPr lang="de-CH" sz="2000" dirty="0" smtClean="0"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endParaRPr lang="de-CH" sz="2000" dirty="0">
              <a:ea typeface="ＭＳ Ｐゴシック" pitchFamily="34" charset="-128"/>
            </a:endParaRP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2000" dirty="0" smtClean="0">
                <a:ea typeface="ＭＳ Ｐゴシック" pitchFamily="34" charset="-128"/>
              </a:rPr>
              <a:t>Studierende </a:t>
            </a:r>
            <a:r>
              <a:rPr lang="de-CH" sz="2000" dirty="0">
                <a:ea typeface="ＭＳ Ｐゴシック" pitchFamily="34" charset="-128"/>
              </a:rPr>
              <a:t>im </a:t>
            </a:r>
            <a:r>
              <a:rPr lang="de-CH" sz="2000" dirty="0" smtClean="0">
                <a:ea typeface="ＭＳ Ｐゴシック" pitchFamily="34" charset="-128"/>
              </a:rPr>
              <a:t>letzten Studienjahr </a:t>
            </a:r>
            <a:r>
              <a:rPr lang="de-CH" sz="2000" dirty="0">
                <a:ea typeface="ＭＳ Ｐゴシック" pitchFamily="34" charset="-128"/>
              </a:rPr>
              <a:t>bis hin zu </a:t>
            </a:r>
            <a:r>
              <a:rPr lang="de-CH" sz="2000" dirty="0" smtClean="0">
                <a:ea typeface="ＭＳ Ｐゴシック" pitchFamily="34" charset="-128"/>
              </a:rPr>
              <a:t>	 	  Habilitierten</a:t>
            </a:r>
            <a:endParaRPr lang="de-CH" sz="2000" dirty="0">
              <a:ea typeface="ＭＳ Ｐゴシック" pitchFamily="34" charset="-128"/>
            </a:endParaRP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2000" dirty="0" smtClean="0">
                <a:ea typeface="ＭＳ Ｐゴシック" pitchFamily="34" charset="-128"/>
              </a:rPr>
              <a:t>Alle </a:t>
            </a:r>
            <a:r>
              <a:rPr lang="de-CH" sz="2000" dirty="0">
                <a:ea typeface="ＭＳ Ｐゴシック" pitchFamily="34" charset="-128"/>
              </a:rPr>
              <a:t>5 </a:t>
            </a:r>
            <a:r>
              <a:rPr lang="de-CH" sz="2000" dirty="0" smtClean="0">
                <a:ea typeface="ＭＳ Ｐゴシック" pitchFamily="34" charset="-128"/>
              </a:rPr>
              <a:t>universitären </a:t>
            </a:r>
            <a:r>
              <a:rPr lang="de-CH" sz="2000" dirty="0">
                <a:ea typeface="ＭＳ Ｐゴシック" pitchFamily="34" charset="-128"/>
              </a:rPr>
              <a:t>Spitäler </a:t>
            </a:r>
            <a:r>
              <a:rPr lang="de-CH" sz="2000" dirty="0" smtClean="0">
                <a:ea typeface="ＭＳ Ｐゴシック" pitchFamily="34" charset="-128"/>
              </a:rPr>
              <a:t>involviert</a:t>
            </a:r>
          </a:p>
          <a:p>
            <a:pPr>
              <a:lnSpc>
                <a:spcPct val="115000"/>
              </a:lnSpc>
            </a:pPr>
            <a:endParaRPr lang="de-CH" sz="2000" dirty="0"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r>
              <a:rPr lang="de-CH" sz="2000" b="1" dirty="0" smtClean="0">
                <a:ea typeface="ＭＳ Ｐゴシック" pitchFamily="34" charset="-128"/>
              </a:rPr>
              <a:t>Mindestens 50</a:t>
            </a:r>
            <a:r>
              <a:rPr lang="de-CH" sz="2000" b="1" dirty="0">
                <a:ea typeface="ＭＳ Ｐゴシック" pitchFamily="34" charset="-128"/>
              </a:rPr>
              <a:t>% </a:t>
            </a:r>
            <a:r>
              <a:rPr lang="de-CH" sz="2000" b="1" dirty="0" smtClean="0">
                <a:ea typeface="ＭＳ Ｐゴシック" pitchFamily="34" charset="-128"/>
              </a:rPr>
              <a:t>Frauen sollen gefördert werden</a:t>
            </a:r>
            <a:endParaRPr lang="de-CH" sz="2000" b="1" dirty="0"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endParaRPr lang="de-CH" sz="20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618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18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Laufbahnförderung Medizinische Fakultät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205509"/>
            <a:ext cx="7343775" cy="3887787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de-CH" sz="2000" b="1" dirty="0" smtClean="0"/>
              <a:t>Voraussetzungen</a:t>
            </a:r>
          </a:p>
          <a:p>
            <a:pPr>
              <a:lnSpc>
                <a:spcPct val="115000"/>
              </a:lnSpc>
            </a:pPr>
            <a:endParaRPr lang="de-CH" sz="2000" b="1" dirty="0">
              <a:ea typeface="ＭＳ Ｐゴシック" pitchFamily="34" charset="-128"/>
            </a:endParaRPr>
          </a:p>
          <a:p>
            <a:r>
              <a:rPr lang="de-CH" sz="2000" dirty="0" smtClean="0"/>
              <a:t>•  Studierende im letzten Jahr; Medizinerinnen/Mediziner</a:t>
            </a:r>
            <a:endParaRPr lang="de-CH" sz="2000" dirty="0"/>
          </a:p>
          <a:p>
            <a:pPr marL="263525" indent="-263525"/>
            <a:r>
              <a:rPr lang="de-CH" sz="2000" dirty="0"/>
              <a:t>• </a:t>
            </a:r>
            <a:r>
              <a:rPr lang="de-CH" sz="2000" dirty="0" smtClean="0"/>
              <a:t> Anstellung an </a:t>
            </a:r>
            <a:r>
              <a:rPr lang="de-CH" sz="2000" dirty="0"/>
              <a:t>einem der Zürcher universitären Spitäler </a:t>
            </a:r>
            <a:r>
              <a:rPr lang="de-CH" sz="2000" dirty="0" smtClean="0"/>
              <a:t>oder eine Anstellung in Aussicht</a:t>
            </a:r>
          </a:p>
          <a:p>
            <a:pPr marL="180975" indent="-180975"/>
            <a:r>
              <a:rPr lang="de-CH" sz="2000" dirty="0" smtClean="0"/>
              <a:t>•  Ziel, </a:t>
            </a:r>
            <a:r>
              <a:rPr lang="de-CH" sz="2000" dirty="0"/>
              <a:t>einen akademischen Weg zu begehen bzw. </a:t>
            </a:r>
            <a:r>
              <a:rPr lang="de-CH" sz="2000" dirty="0" smtClean="0"/>
              <a:t>diesen weiter </a:t>
            </a:r>
            <a:r>
              <a:rPr lang="de-CH" sz="2000" dirty="0"/>
              <a:t>zu verfolgen</a:t>
            </a:r>
          </a:p>
          <a:p>
            <a:pPr marL="263525" indent="-263525"/>
            <a:r>
              <a:rPr lang="de-CH" sz="2000" dirty="0"/>
              <a:t>• </a:t>
            </a:r>
            <a:r>
              <a:rPr lang="de-CH" sz="2000" dirty="0" smtClean="0"/>
              <a:t> Wissenschaftliche Laufbahn als </a:t>
            </a:r>
            <a:r>
              <a:rPr lang="de-CH" sz="2000" dirty="0"/>
              <a:t>Klinikerin / </a:t>
            </a:r>
            <a:r>
              <a:rPr lang="de-CH" sz="2000" dirty="0" smtClean="0"/>
              <a:t>Kliniker gezielt voranbringen (</a:t>
            </a:r>
            <a:r>
              <a:rPr lang="de-CH" sz="2000" dirty="0" err="1" smtClean="0"/>
              <a:t>physician</a:t>
            </a:r>
            <a:r>
              <a:rPr lang="de-CH" sz="2000" dirty="0" smtClean="0"/>
              <a:t> </a:t>
            </a:r>
            <a:r>
              <a:rPr lang="de-CH" sz="2000" dirty="0" err="1" smtClean="0"/>
              <a:t>scientist</a:t>
            </a:r>
            <a:r>
              <a:rPr lang="de-CH" sz="2000" dirty="0" smtClean="0"/>
              <a:t>)</a:t>
            </a:r>
            <a:endParaRPr lang="de-CH" sz="20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217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19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Laufbahnförderung Medizinische Fakultät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de-CH" sz="2000" b="1" dirty="0" smtClean="0"/>
              <a:t>Bewerbung</a:t>
            </a:r>
          </a:p>
          <a:p>
            <a:pPr>
              <a:lnSpc>
                <a:spcPct val="115000"/>
              </a:lnSpc>
            </a:pPr>
            <a:endParaRPr lang="de-CH" sz="2000" b="1" dirty="0">
              <a:ea typeface="ＭＳ Ｐゴシック" pitchFamily="34" charset="-128"/>
            </a:endParaRPr>
          </a:p>
          <a:p>
            <a:r>
              <a:rPr lang="de-CH" sz="2000" dirty="0" smtClean="0"/>
              <a:t>•  Motivationsbrief</a:t>
            </a:r>
          </a:p>
          <a:p>
            <a:endParaRPr lang="de-CH" sz="2000" dirty="0" smtClean="0"/>
          </a:p>
          <a:p>
            <a:pPr marL="180975" indent="-180975"/>
            <a:r>
              <a:rPr lang="de-CH" sz="2000" dirty="0" smtClean="0"/>
              <a:t>•  Karriereplan über 5 Jahre</a:t>
            </a:r>
          </a:p>
          <a:p>
            <a:pPr marL="180975" indent="-180975"/>
            <a:endParaRPr lang="de-CH" sz="2000" dirty="0" smtClean="0"/>
          </a:p>
          <a:p>
            <a:pPr marL="180975" indent="-180975"/>
            <a:r>
              <a:rPr lang="de-CH" sz="2000" dirty="0" smtClean="0"/>
              <a:t>•  Detaillierter Forschungsantrag</a:t>
            </a:r>
          </a:p>
        </p:txBody>
      </p:sp>
    </p:spTree>
    <p:extLst>
      <p:ext uri="{BB962C8B-B14F-4D97-AF65-F5344CB8AC3E}">
        <p14:creationId xmlns:p14="http://schemas.microsoft.com/office/powerpoint/2010/main" val="251552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/>
              <a:t>Seite </a:t>
            </a:r>
            <a:fld id="{F88223EE-EB48-49DD-9867-2F04601D5AE4}" type="slidenum">
              <a:rPr lang="de-CH"/>
              <a:pPr/>
              <a:t>2</a:t>
            </a:fld>
            <a:endParaRPr lang="de-CH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1989138"/>
            <a:ext cx="7416303" cy="1295400"/>
          </a:xfrm>
        </p:spPr>
        <p:txBody>
          <a:bodyPr/>
          <a:lstStyle/>
          <a:p>
            <a:pPr algn="ctr"/>
            <a:r>
              <a:rPr lang="de-CH" sz="2400" dirty="0" smtClean="0"/>
              <a:t>Laufbahnförderung</a:t>
            </a:r>
            <a:br>
              <a:rPr lang="de-CH" sz="2400" dirty="0" smtClean="0"/>
            </a:br>
            <a:r>
              <a:rPr lang="de-CH" sz="2400" dirty="0" smtClean="0"/>
              <a:t/>
            </a:r>
            <a:br>
              <a:rPr lang="de-CH" sz="2400" dirty="0" smtClean="0"/>
            </a:br>
            <a:r>
              <a:rPr lang="de-CH" sz="2400" dirty="0" smtClean="0"/>
              <a:t>Medizinischen</a:t>
            </a:r>
            <a:r>
              <a:rPr lang="de-CH" sz="2400" dirty="0"/>
              <a:t> </a:t>
            </a:r>
            <a:r>
              <a:rPr lang="de-CH" sz="2400" dirty="0" smtClean="0"/>
              <a:t>Fakultät</a:t>
            </a:r>
            <a:br>
              <a:rPr lang="de-CH" sz="2400" dirty="0" smtClean="0"/>
            </a:br>
            <a:r>
              <a:rPr lang="de-CH" sz="2400" dirty="0" smtClean="0"/>
              <a:t>Universität Zürich</a:t>
            </a:r>
            <a:br>
              <a:rPr lang="de-CH" sz="2400" dirty="0" smtClean="0"/>
            </a:br>
            <a:r>
              <a:rPr lang="de-CH" sz="2400" dirty="0"/>
              <a:t/>
            </a:r>
            <a:br>
              <a:rPr lang="de-CH" sz="2400" dirty="0"/>
            </a:br>
            <a:endParaRPr lang="de-CH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2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Laufbahnförderung Medizinische Fakultät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000" b="1" dirty="0" smtClean="0"/>
              <a:t>Evaluation</a:t>
            </a:r>
          </a:p>
          <a:p>
            <a:endParaRPr lang="de-CH" sz="1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/>
              <a:t>Prüfung des Gesuchs durch Evaluationsausschuss</a:t>
            </a:r>
          </a:p>
          <a:p>
            <a:endParaRPr lang="de-CH" sz="20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>
                <a:sym typeface="Wingdings" panose="05000000000000000000" pitchFamily="2" charset="2"/>
              </a:rPr>
              <a:t>Zusätzliche Prüfung des Forschungsplans durch externe/n Gutachter/in</a:t>
            </a:r>
            <a:endParaRPr lang="de-CH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2000" dirty="0" smtClean="0">
              <a:ea typeface="ＭＳ Ｐゴシック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>
                <a:ea typeface="ＭＳ Ｐゴシック" pitchFamily="34" charset="-128"/>
              </a:rPr>
              <a:t>Kompetitives Verfahren nach Exzellenzkriterien</a:t>
            </a:r>
            <a:endParaRPr lang="de-CH" sz="2000" dirty="0">
              <a:ea typeface="ＭＳ Ｐゴシック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856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3" y="1268413"/>
            <a:ext cx="7704335" cy="503237"/>
          </a:xfrm>
        </p:spPr>
        <p:txBody>
          <a:bodyPr/>
          <a:lstStyle/>
          <a:p>
            <a:r>
              <a:rPr lang="de-CH" dirty="0"/>
              <a:t>«</a:t>
            </a:r>
            <a:r>
              <a:rPr lang="de-CH" dirty="0" err="1"/>
              <a:t>Filling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Gap</a:t>
            </a:r>
            <a:r>
              <a:rPr lang="de-CH" dirty="0" smtClean="0"/>
              <a:t>»: Resultate erste Ausschreibung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1800" b="1" dirty="0" smtClean="0"/>
              <a:t>Eingegangene Gesuche: </a:t>
            </a:r>
            <a:r>
              <a:rPr lang="de-CH" sz="1800" dirty="0"/>
              <a:t>	</a:t>
            </a:r>
            <a:r>
              <a:rPr lang="de-CH" sz="1800" dirty="0" smtClean="0"/>
              <a:t>		45</a:t>
            </a:r>
          </a:p>
          <a:p>
            <a:r>
              <a:rPr lang="de-CH" sz="1800" dirty="0" smtClean="0"/>
              <a:t>Gesuche von Frauen: </a:t>
            </a:r>
            <a:r>
              <a:rPr lang="de-CH" sz="1800" dirty="0"/>
              <a:t>		</a:t>
            </a:r>
            <a:r>
              <a:rPr lang="de-CH" sz="1800" dirty="0" smtClean="0"/>
              <a:t>	30 </a:t>
            </a:r>
            <a:r>
              <a:rPr lang="de-CH" sz="1800" dirty="0"/>
              <a:t>(67</a:t>
            </a:r>
            <a:r>
              <a:rPr lang="de-CH" sz="1800" dirty="0" smtClean="0"/>
              <a:t>%)</a:t>
            </a:r>
          </a:p>
          <a:p>
            <a:r>
              <a:rPr lang="de-CH" sz="1800" dirty="0" smtClean="0"/>
              <a:t>Total verlangte Summe:	 </a:t>
            </a:r>
            <a:r>
              <a:rPr lang="de-CH" sz="1800" dirty="0"/>
              <a:t>	</a:t>
            </a:r>
            <a:r>
              <a:rPr lang="de-CH" sz="1800" dirty="0" smtClean="0"/>
              <a:t>	CHF </a:t>
            </a:r>
            <a:r>
              <a:rPr lang="de-CH" sz="1800" dirty="0"/>
              <a:t>2‘935‘321.-</a:t>
            </a:r>
          </a:p>
          <a:p>
            <a:r>
              <a:rPr lang="de-CH" sz="1800" dirty="0" smtClean="0"/>
              <a:t>Total verlangte Summe, Frauen:	 </a:t>
            </a:r>
            <a:r>
              <a:rPr lang="de-CH" sz="1800" dirty="0"/>
              <a:t>	</a:t>
            </a:r>
            <a:r>
              <a:rPr lang="de-CH" sz="1800" dirty="0" smtClean="0"/>
              <a:t>CHF </a:t>
            </a:r>
            <a:r>
              <a:rPr lang="de-CH" sz="1800" dirty="0"/>
              <a:t>1‘918‘497.- (65%)</a:t>
            </a:r>
          </a:p>
          <a:p>
            <a:r>
              <a:rPr lang="de-CH" sz="1800" dirty="0"/>
              <a:t> </a:t>
            </a:r>
            <a:endParaRPr lang="de-CH" sz="1800" dirty="0" smtClean="0"/>
          </a:p>
          <a:p>
            <a:r>
              <a:rPr lang="de-CH" sz="1800" b="1" dirty="0" smtClean="0"/>
              <a:t>Bewilligte Gesuche: </a:t>
            </a:r>
            <a:r>
              <a:rPr lang="de-CH" sz="1800" dirty="0"/>
              <a:t>			</a:t>
            </a:r>
            <a:r>
              <a:rPr lang="de-CH" sz="1800" dirty="0" smtClean="0"/>
              <a:t>24</a:t>
            </a:r>
            <a:endParaRPr lang="de-CH" sz="1800" dirty="0"/>
          </a:p>
          <a:p>
            <a:r>
              <a:rPr lang="de-CH" sz="1800" dirty="0" smtClean="0"/>
              <a:t>Gesuche, Frauen: 	</a:t>
            </a:r>
            <a:r>
              <a:rPr lang="de-CH" sz="1800" dirty="0"/>
              <a:t>		</a:t>
            </a:r>
            <a:r>
              <a:rPr lang="de-CH" sz="1800" dirty="0" smtClean="0"/>
              <a:t>17 </a:t>
            </a:r>
            <a:r>
              <a:rPr lang="de-CH" sz="1800" b="1" dirty="0">
                <a:solidFill>
                  <a:srgbClr val="FF0000"/>
                </a:solidFill>
              </a:rPr>
              <a:t>(71%)</a:t>
            </a:r>
            <a:r>
              <a:rPr lang="de-CH" sz="1800" dirty="0"/>
              <a:t>	</a:t>
            </a:r>
          </a:p>
          <a:p>
            <a:r>
              <a:rPr lang="de-CH" sz="1800" dirty="0" smtClean="0"/>
              <a:t>Bewilligte Gesamtsumme:	 </a:t>
            </a:r>
            <a:r>
              <a:rPr lang="de-CH" sz="1800" dirty="0"/>
              <a:t>		</a:t>
            </a:r>
            <a:r>
              <a:rPr lang="de-CH" sz="1800" dirty="0" smtClean="0"/>
              <a:t>CHF </a:t>
            </a:r>
            <a:r>
              <a:rPr lang="de-CH" sz="1800" dirty="0"/>
              <a:t>1‘514‘457.-</a:t>
            </a:r>
          </a:p>
          <a:p>
            <a:r>
              <a:rPr lang="de-CH" sz="1800" dirty="0" smtClean="0"/>
              <a:t>Bewilligte Gesamtsumme, Frauen: </a:t>
            </a:r>
            <a:r>
              <a:rPr lang="de-CH" sz="1800" dirty="0"/>
              <a:t>	</a:t>
            </a:r>
            <a:r>
              <a:rPr lang="de-CH" sz="1800" dirty="0" smtClean="0"/>
              <a:t>	CHF </a:t>
            </a:r>
            <a:r>
              <a:rPr lang="de-CH" sz="1800" dirty="0"/>
              <a:t>1‘090‘921.- (72</a:t>
            </a:r>
            <a:r>
              <a:rPr lang="de-CH" sz="1800" dirty="0" smtClean="0"/>
              <a:t>%)</a:t>
            </a:r>
          </a:p>
          <a:p>
            <a:endParaRPr lang="de-CH" sz="1800" dirty="0"/>
          </a:p>
          <a:p>
            <a:pPr algn="ctr"/>
            <a:r>
              <a:rPr lang="de-CH" sz="1800" dirty="0" smtClean="0">
                <a:sym typeface="Wingdings" panose="05000000000000000000" pitchFamily="2" charset="2"/>
              </a:rPr>
              <a:t>	</a:t>
            </a:r>
            <a:r>
              <a:rPr lang="de-CH" sz="1800" b="1" dirty="0" smtClean="0">
                <a:sym typeface="Wingdings" panose="05000000000000000000" pitchFamily="2" charset="2"/>
              </a:rPr>
              <a:t> </a:t>
            </a:r>
            <a:r>
              <a:rPr lang="de-CH" sz="1800" b="1" dirty="0" smtClean="0"/>
              <a:t>Nicht nur 50%, sondern 71% geförderte Frauen, basierend auf Exzellenzkriterien</a:t>
            </a:r>
            <a:r>
              <a:rPr lang="de-CH" sz="1800" b="1" dirty="0"/>
              <a:t>	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Seite</a:t>
            </a:r>
            <a:r>
              <a:rPr lang="en-US" noProof="0" dirty="0" smtClean="0"/>
              <a:t> </a:t>
            </a:r>
            <a:fld id="{298DDF54-96CA-4706-AFE9-54D71408EAE8}" type="slidenum">
              <a:rPr lang="en-US" noProof="0" smtClean="0"/>
              <a:pPr/>
              <a:t>21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8899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Laufbahnförderung: Rahmenprogramm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1800" dirty="0" smtClean="0"/>
              <a:t>Workshops, stattgefunden: </a:t>
            </a:r>
            <a:endParaRPr lang="de-CH" sz="1800" dirty="0"/>
          </a:p>
          <a:p>
            <a:pPr marL="285750" indent="-285750">
              <a:buFont typeface="Arial"/>
              <a:buChar char="•"/>
            </a:pPr>
            <a:r>
              <a:rPr lang="de-CH" sz="1800" dirty="0" err="1" smtClean="0"/>
              <a:t>Negotiation</a:t>
            </a:r>
            <a:endParaRPr lang="de-CH" sz="1800" dirty="0" smtClean="0"/>
          </a:p>
          <a:p>
            <a:pPr marL="285750" indent="-285750">
              <a:buFont typeface="Arial"/>
              <a:buChar char="•"/>
            </a:pPr>
            <a:r>
              <a:rPr lang="de-CH" sz="1800" dirty="0" smtClean="0"/>
              <a:t>Passion</a:t>
            </a:r>
          </a:p>
          <a:p>
            <a:pPr marL="285750" indent="-285750">
              <a:buFont typeface="Arial"/>
              <a:buChar char="•"/>
            </a:pPr>
            <a:r>
              <a:rPr lang="de-CH" sz="1800" dirty="0" smtClean="0"/>
              <a:t>Work-</a:t>
            </a:r>
            <a:r>
              <a:rPr lang="de-CH" sz="1800" dirty="0" err="1" smtClean="0"/>
              <a:t>life</a:t>
            </a:r>
            <a:r>
              <a:rPr lang="de-CH" sz="1800" dirty="0"/>
              <a:t> </a:t>
            </a:r>
            <a:r>
              <a:rPr lang="de-CH" sz="1800" dirty="0" err="1" smtClean="0"/>
              <a:t>balance</a:t>
            </a:r>
            <a:endParaRPr lang="de-CH" sz="1800" dirty="0" smtClean="0"/>
          </a:p>
          <a:p>
            <a:pPr marL="285750" indent="-285750">
              <a:buFont typeface="Arial"/>
              <a:buChar char="•"/>
            </a:pPr>
            <a:r>
              <a:rPr lang="de-CH" sz="1800" dirty="0" smtClean="0"/>
              <a:t>Making </a:t>
            </a:r>
            <a:r>
              <a:rPr lang="de-CH" sz="1800" dirty="0" err="1" smtClean="0"/>
              <a:t>great</a:t>
            </a:r>
            <a:r>
              <a:rPr lang="de-CH" sz="1800" dirty="0" smtClean="0"/>
              <a:t> </a:t>
            </a:r>
            <a:r>
              <a:rPr lang="de-CH" sz="1800" dirty="0" err="1" smtClean="0"/>
              <a:t>decisions</a:t>
            </a:r>
            <a:r>
              <a:rPr lang="de-CH" sz="1800" dirty="0" smtClean="0"/>
              <a:t> in </a:t>
            </a:r>
            <a:r>
              <a:rPr lang="de-CH" sz="1800" dirty="0" err="1" smtClean="0"/>
              <a:t>your</a:t>
            </a:r>
            <a:r>
              <a:rPr lang="de-CH" sz="1800" dirty="0" smtClean="0"/>
              <a:t> </a:t>
            </a:r>
            <a:r>
              <a:rPr lang="de-CH" sz="1800" dirty="0" err="1" smtClean="0"/>
              <a:t>career</a:t>
            </a:r>
            <a:r>
              <a:rPr lang="de-CH" sz="1800" dirty="0" smtClean="0"/>
              <a:t> </a:t>
            </a:r>
            <a:r>
              <a:rPr lang="de-CH" sz="1800" dirty="0" err="1" smtClean="0"/>
              <a:t>and</a:t>
            </a:r>
            <a:r>
              <a:rPr lang="de-CH" sz="1800" dirty="0" smtClean="0"/>
              <a:t> </a:t>
            </a:r>
            <a:r>
              <a:rPr lang="de-CH" sz="1800" dirty="0" err="1" smtClean="0"/>
              <a:t>life</a:t>
            </a:r>
            <a:endParaRPr lang="de-CH" sz="1800" dirty="0" smtClean="0"/>
          </a:p>
          <a:p>
            <a:endParaRPr lang="de-CH" sz="1800" dirty="0"/>
          </a:p>
          <a:p>
            <a:r>
              <a:rPr lang="de-CH" sz="1800" dirty="0" smtClean="0"/>
              <a:t>In Planung: </a:t>
            </a:r>
          </a:p>
          <a:p>
            <a:pPr marL="285750" indent="-285750">
              <a:buFont typeface="Arial"/>
              <a:buChar char="•"/>
            </a:pPr>
            <a:r>
              <a:rPr lang="de-CH" sz="1800" dirty="0" err="1" smtClean="0"/>
              <a:t>How</a:t>
            </a:r>
            <a:r>
              <a:rPr lang="de-CH" sz="1800" dirty="0" smtClean="0"/>
              <a:t> </a:t>
            </a:r>
            <a:r>
              <a:rPr lang="de-CH" sz="1800" dirty="0" err="1" smtClean="0"/>
              <a:t>to</a:t>
            </a:r>
            <a:r>
              <a:rPr lang="de-CH" sz="1800" dirty="0" smtClean="0"/>
              <a:t> </a:t>
            </a:r>
            <a:r>
              <a:rPr lang="de-CH" sz="1800" dirty="0" err="1" smtClean="0"/>
              <a:t>write</a:t>
            </a:r>
            <a:r>
              <a:rPr lang="de-CH" sz="1800" dirty="0" smtClean="0"/>
              <a:t> a </a:t>
            </a:r>
            <a:r>
              <a:rPr lang="de-CH" sz="1800" dirty="0" err="1" smtClean="0"/>
              <a:t>scientific</a:t>
            </a:r>
            <a:r>
              <a:rPr lang="de-CH" sz="1800" dirty="0" smtClean="0"/>
              <a:t> </a:t>
            </a:r>
            <a:r>
              <a:rPr lang="de-CH" sz="1800" dirty="0" err="1" smtClean="0"/>
              <a:t>grant</a:t>
            </a:r>
            <a:endParaRPr lang="de-CH" sz="1800" dirty="0" smtClean="0"/>
          </a:p>
          <a:p>
            <a:endParaRPr lang="de-CH" sz="1800" dirty="0" smtClean="0"/>
          </a:p>
          <a:p>
            <a:endParaRPr lang="de-CH" sz="18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Seite</a:t>
            </a:r>
            <a:r>
              <a:rPr lang="en-US" noProof="0" dirty="0" smtClean="0"/>
              <a:t> </a:t>
            </a:r>
            <a:fld id="{298DDF54-96CA-4706-AFE9-54D71408EAE8}" type="slidenum">
              <a:rPr lang="en-US" noProof="0" smtClean="0"/>
              <a:pPr/>
              <a:t>22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5653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Laufbahnförderung: Evaluation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de-CH" sz="1800" dirty="0" smtClean="0"/>
              <a:t>‚</a:t>
            </a:r>
            <a:r>
              <a:rPr lang="de-CH" sz="1800" dirty="0"/>
              <a:t>S</a:t>
            </a:r>
            <a:r>
              <a:rPr lang="de-CH" sz="1800" dirty="0" smtClean="0"/>
              <a:t>urveys‘</a:t>
            </a:r>
          </a:p>
          <a:p>
            <a:endParaRPr lang="de-CH" sz="1800" dirty="0"/>
          </a:p>
          <a:p>
            <a:pPr marL="285750" indent="-285750">
              <a:buFont typeface="Arial"/>
              <a:buChar char="•"/>
            </a:pPr>
            <a:r>
              <a:rPr lang="de-CH" sz="1800" dirty="0" smtClean="0"/>
              <a:t>Gespräche mit Geförderten</a:t>
            </a:r>
          </a:p>
          <a:p>
            <a:endParaRPr lang="de-CH" sz="1800" dirty="0"/>
          </a:p>
          <a:p>
            <a:pPr marL="285750" indent="-285750">
              <a:buFont typeface="Arial"/>
              <a:buChar char="•"/>
            </a:pPr>
            <a:r>
              <a:rPr lang="de-CH" sz="1800" dirty="0" err="1" smtClean="0"/>
              <a:t>Mentoring</a:t>
            </a:r>
            <a:endParaRPr lang="de-CH" sz="1800" dirty="0" smtClean="0"/>
          </a:p>
          <a:p>
            <a:endParaRPr lang="de-CH" sz="1800" dirty="0"/>
          </a:p>
          <a:p>
            <a:pPr marL="285750" indent="-285750">
              <a:buFont typeface="Arial"/>
              <a:buChar char="•"/>
            </a:pPr>
            <a:r>
              <a:rPr lang="de-CH" sz="1800" dirty="0" smtClean="0"/>
              <a:t>Abschlussbericht</a:t>
            </a:r>
            <a:endParaRPr lang="de-CH" sz="1800" dirty="0"/>
          </a:p>
          <a:p>
            <a:pPr marL="180975" indent="-180975"/>
            <a:endParaRPr lang="de-CH" sz="1800" dirty="0"/>
          </a:p>
          <a:p>
            <a:endParaRPr lang="de-CH" sz="1800" dirty="0" smtClean="0"/>
          </a:p>
          <a:p>
            <a:endParaRPr lang="de-CH" sz="18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Seite</a:t>
            </a:r>
            <a:r>
              <a:rPr lang="en-US" noProof="0" dirty="0" smtClean="0"/>
              <a:t> </a:t>
            </a:r>
            <a:fld id="{298DDF54-96CA-4706-AFE9-54D71408EAE8}" type="slidenum">
              <a:rPr lang="en-US" noProof="0" smtClean="0"/>
              <a:pPr/>
              <a:t>23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4133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Laufbahnförderung: neue Ausschreibung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err="1" smtClean="0"/>
              <a:t>Seite</a:t>
            </a:r>
            <a:r>
              <a:rPr lang="en-US" noProof="0" dirty="0" smtClean="0"/>
              <a:t> </a:t>
            </a:r>
            <a:fld id="{298DDF54-96CA-4706-AFE9-54D71408EAE8}" type="slidenum">
              <a:rPr lang="en-US" noProof="0" smtClean="0"/>
              <a:pPr/>
              <a:t>24</a:t>
            </a:fld>
            <a:endParaRPr lang="en-US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3030"/>
          <a:stretch/>
        </p:blipFill>
        <p:spPr>
          <a:xfrm>
            <a:off x="650324" y="1988840"/>
            <a:ext cx="4137700" cy="4522949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5300985" y="2492896"/>
            <a:ext cx="2943423" cy="266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CH" sz="2000" b="0" dirty="0" smtClean="0">
                <a:solidFill>
                  <a:schemeClr val="tx1"/>
                </a:solidFill>
              </a:rPr>
              <a:t>Ausschreibung:</a:t>
            </a:r>
          </a:p>
          <a:p>
            <a:pPr marL="342900" indent="-342900">
              <a:buFont typeface="Arial"/>
              <a:buChar char="•"/>
            </a:pPr>
            <a:r>
              <a:rPr lang="de-CH" sz="2000" b="0" dirty="0" smtClean="0">
                <a:solidFill>
                  <a:schemeClr val="tx1"/>
                </a:solidFill>
              </a:rPr>
              <a:t>Start 01.03.2015</a:t>
            </a:r>
          </a:p>
          <a:p>
            <a:pPr marL="342900" indent="-342900">
              <a:buFont typeface="Arial"/>
              <a:buChar char="•"/>
            </a:pPr>
            <a:r>
              <a:rPr lang="de-CH" sz="2000" b="0" dirty="0" smtClean="0">
                <a:solidFill>
                  <a:schemeClr val="tx1"/>
                </a:solidFill>
              </a:rPr>
              <a:t>Deadline 15.06.2015</a:t>
            </a:r>
          </a:p>
          <a:p>
            <a:endParaRPr lang="de-CH" sz="2000" b="0" dirty="0">
              <a:solidFill>
                <a:schemeClr val="tx1"/>
              </a:solidFill>
            </a:endParaRPr>
          </a:p>
          <a:p>
            <a:r>
              <a:rPr lang="de-CH" sz="2000" b="0" dirty="0" smtClean="0">
                <a:solidFill>
                  <a:schemeClr val="tx1"/>
                </a:solidFill>
              </a:rPr>
              <a:t>Förderperiode</a:t>
            </a:r>
          </a:p>
          <a:p>
            <a:pPr marL="342900" indent="-342900">
              <a:buFont typeface="Arial"/>
              <a:buChar char="•"/>
            </a:pPr>
            <a:r>
              <a:rPr lang="de-CH" sz="2000" b="0" dirty="0" smtClean="0">
                <a:solidFill>
                  <a:schemeClr val="tx1"/>
                </a:solidFill>
              </a:rPr>
              <a:t>2016-2017</a:t>
            </a:r>
          </a:p>
          <a:p>
            <a:pPr marL="342900" indent="-342900">
              <a:buFont typeface="Arial"/>
              <a:buChar char="•"/>
            </a:pPr>
            <a:r>
              <a:rPr lang="de-CH" sz="2000" b="0" dirty="0" smtClean="0">
                <a:solidFill>
                  <a:schemeClr val="tx1"/>
                </a:solidFill>
              </a:rPr>
              <a:t>Start Januar bis Juni 2016 </a:t>
            </a:r>
            <a:endParaRPr lang="de-CH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4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25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3797300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586" y="2276872"/>
            <a:ext cx="2924386" cy="295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0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Fragen?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000" b="1" dirty="0"/>
              <a:t>Programm-Koordination</a:t>
            </a:r>
            <a:r>
              <a:rPr lang="de-CH" sz="2000" dirty="0" smtClean="0"/>
              <a:t>:</a:t>
            </a:r>
          </a:p>
          <a:p>
            <a:r>
              <a:rPr lang="de-CH" sz="2000" dirty="0"/>
              <a:t/>
            </a:r>
            <a:br>
              <a:rPr lang="de-CH" sz="2000" dirty="0"/>
            </a:br>
            <a:r>
              <a:rPr lang="de-CH" sz="2000" dirty="0"/>
              <a:t>Natalie Lerch-Pieper, </a:t>
            </a:r>
            <a:r>
              <a:rPr lang="de-CH" sz="2000" dirty="0" err="1"/>
              <a:t>lic</a:t>
            </a:r>
            <a:r>
              <a:rPr lang="de-CH" sz="2000" dirty="0"/>
              <a:t>. phil.</a:t>
            </a:r>
            <a:br>
              <a:rPr lang="de-CH" sz="2000" dirty="0"/>
            </a:br>
            <a:r>
              <a:rPr lang="de-CH" sz="2000" dirty="0" err="1">
                <a:hlinkClick r:id="rId3"/>
              </a:rPr>
              <a:t>fillingthegap</a:t>
            </a:r>
            <a:r>
              <a:rPr lang="de-CH" sz="2000" dirty="0">
                <a:hlinkClick r:id="rId3"/>
              </a:rPr>
              <a:t>(</a:t>
            </a:r>
            <a:r>
              <a:rPr lang="de-CH" sz="2000" dirty="0" err="1">
                <a:hlinkClick r:id="rId3"/>
              </a:rPr>
              <a:t>at</a:t>
            </a:r>
            <a:r>
              <a:rPr lang="de-CH" sz="2000" dirty="0">
                <a:hlinkClick r:id="rId3"/>
              </a:rPr>
              <a:t>)dekmed.uzh.ch</a:t>
            </a:r>
            <a:r>
              <a:rPr lang="de-CH" sz="2000" dirty="0"/>
              <a:t/>
            </a:r>
            <a:br>
              <a:rPr lang="de-CH" sz="2000" dirty="0"/>
            </a:br>
            <a:r>
              <a:rPr lang="de-CH" sz="2000" dirty="0" smtClean="0"/>
              <a:t>Tel</a:t>
            </a:r>
            <a:r>
              <a:rPr lang="de-CH" sz="2000" dirty="0"/>
              <a:t>: +41 44 634 10 </a:t>
            </a:r>
            <a:r>
              <a:rPr lang="de-CH" sz="2000" dirty="0" smtClean="0"/>
              <a:t>94</a:t>
            </a:r>
          </a:p>
          <a:p>
            <a:r>
              <a:rPr lang="de-CH" sz="2000" dirty="0" smtClean="0"/>
              <a:t>Montag bis Donnerstag</a:t>
            </a:r>
          </a:p>
          <a:p>
            <a:endParaRPr lang="de-CH" sz="2000" dirty="0" smtClean="0"/>
          </a:p>
          <a:p>
            <a:r>
              <a:rPr lang="de-CH" sz="2000" b="1" dirty="0" smtClean="0"/>
              <a:t>www.med.uzh.ch </a:t>
            </a:r>
            <a:r>
              <a:rPr lang="de-CH" sz="2000" b="1" dirty="0" smtClean="0">
                <a:sym typeface="Wingdings" panose="05000000000000000000" pitchFamily="2" charset="2"/>
              </a:rPr>
              <a:t> Nachwuchsförderung  </a:t>
            </a:r>
            <a:r>
              <a:rPr lang="de-CH" sz="2000" b="1" dirty="0" err="1" smtClean="0">
                <a:sym typeface="Wingdings" panose="05000000000000000000" pitchFamily="2" charset="2"/>
              </a:rPr>
              <a:t>Filling</a:t>
            </a:r>
            <a:r>
              <a:rPr lang="de-CH" sz="2000" b="1" dirty="0" smtClean="0">
                <a:sym typeface="Wingdings" panose="05000000000000000000" pitchFamily="2" charset="2"/>
              </a:rPr>
              <a:t> </a:t>
            </a:r>
            <a:r>
              <a:rPr lang="de-CH" sz="2000" b="1" dirty="0" err="1" smtClean="0">
                <a:sym typeface="Wingdings" panose="05000000000000000000" pitchFamily="2" charset="2"/>
              </a:rPr>
              <a:t>the</a:t>
            </a:r>
            <a:r>
              <a:rPr lang="de-CH" sz="2000" b="1" dirty="0" smtClean="0">
                <a:sym typeface="Wingdings" panose="05000000000000000000" pitchFamily="2" charset="2"/>
              </a:rPr>
              <a:t> Gap</a:t>
            </a:r>
            <a:endParaRPr lang="de-CH" sz="20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26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926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/>
              <a:t>Seite </a:t>
            </a:r>
            <a:fld id="{F88223EE-EB48-49DD-9867-2F04601D5AE4}" type="slidenum">
              <a:rPr lang="de-CH"/>
              <a:pPr/>
              <a:t>27</a:t>
            </a:fld>
            <a:endParaRPr lang="de-CH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8105" y="1989138"/>
            <a:ext cx="7416303" cy="1295400"/>
          </a:xfrm>
        </p:spPr>
        <p:txBody>
          <a:bodyPr/>
          <a:lstStyle/>
          <a:p>
            <a:pPr algn="ctr"/>
            <a:r>
              <a:rPr lang="de-CH" sz="2400" dirty="0" err="1" smtClean="0"/>
              <a:t>Mentoring</a:t>
            </a:r>
            <a:r>
              <a:rPr lang="de-CH" sz="2400" dirty="0" smtClean="0"/>
              <a:t/>
            </a:r>
            <a:br>
              <a:rPr lang="de-CH" sz="2400" dirty="0" smtClean="0"/>
            </a:br>
            <a:r>
              <a:rPr lang="de-CH" sz="2400" dirty="0" smtClean="0"/>
              <a:t/>
            </a:r>
            <a:br>
              <a:rPr lang="de-CH" sz="2400" dirty="0" smtClean="0"/>
            </a:br>
            <a:r>
              <a:rPr lang="de-CH" sz="2400" dirty="0" err="1" smtClean="0"/>
              <a:t>UniversitätsSpital</a:t>
            </a:r>
            <a:r>
              <a:rPr lang="de-CH" sz="2400" dirty="0" smtClean="0"/>
              <a:t/>
            </a:r>
            <a:br>
              <a:rPr lang="de-CH" sz="2400" dirty="0" smtClean="0"/>
            </a:br>
            <a:r>
              <a:rPr lang="de-CH" sz="2400" dirty="0" smtClean="0"/>
              <a:t>Medizinischen</a:t>
            </a:r>
            <a:r>
              <a:rPr lang="de-CH" sz="2400" dirty="0"/>
              <a:t> </a:t>
            </a:r>
            <a:r>
              <a:rPr lang="de-CH" sz="2400" dirty="0" smtClean="0"/>
              <a:t>Fakultät</a:t>
            </a:r>
            <a:br>
              <a:rPr lang="de-CH" sz="2400" dirty="0" smtClean="0"/>
            </a:br>
            <a:r>
              <a:rPr lang="de-CH" sz="2400" dirty="0" smtClean="0"/>
              <a:t>Universität Zürich</a:t>
            </a:r>
            <a:br>
              <a:rPr lang="de-CH" sz="2400" dirty="0" smtClean="0"/>
            </a:br>
            <a:r>
              <a:rPr lang="de-CH" sz="2400" dirty="0"/>
              <a:t/>
            </a:r>
            <a:br>
              <a:rPr lang="de-CH" sz="2400" dirty="0"/>
            </a:br>
            <a:endParaRPr lang="de-CH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35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Mentoring</a:t>
            </a:r>
            <a:r>
              <a:rPr lang="de-DE" dirty="0" smtClean="0"/>
              <a:t> im Allgemeinen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 smtClean="0">
                <a:solidFill>
                  <a:srgbClr val="000000"/>
                </a:solidFill>
              </a:rPr>
              <a:t>Definition von </a:t>
            </a:r>
            <a:r>
              <a:rPr lang="de-DE" sz="2000" dirty="0" err="1" smtClean="0">
                <a:solidFill>
                  <a:srgbClr val="000000"/>
                </a:solidFill>
              </a:rPr>
              <a:t>Mentoring</a:t>
            </a:r>
            <a:r>
              <a:rPr lang="de-DE" sz="2000" dirty="0" smtClean="0">
                <a:solidFill>
                  <a:srgbClr val="000000"/>
                </a:solidFill>
              </a:rPr>
              <a:t>: (Healy, </a:t>
            </a:r>
            <a:r>
              <a:rPr lang="de-DE" sz="2000" dirty="0" err="1" smtClean="0">
                <a:solidFill>
                  <a:srgbClr val="000000"/>
                </a:solidFill>
              </a:rPr>
              <a:t>Welchert</a:t>
            </a:r>
            <a:r>
              <a:rPr lang="de-DE" sz="2000" dirty="0" smtClean="0">
                <a:solidFill>
                  <a:srgbClr val="000000"/>
                </a:solidFill>
              </a:rPr>
              <a:t>)</a:t>
            </a:r>
          </a:p>
          <a:p>
            <a:pPr marL="0" indent="0">
              <a:buNone/>
            </a:pPr>
            <a:r>
              <a:rPr lang="de-DE" sz="2000" dirty="0" smtClean="0">
                <a:solidFill>
                  <a:srgbClr val="000000"/>
                </a:solidFill>
              </a:rPr>
              <a:t>‚</a:t>
            </a:r>
            <a:r>
              <a:rPr lang="de-DE" sz="2000" dirty="0" err="1" smtClean="0">
                <a:solidFill>
                  <a:srgbClr val="000000"/>
                </a:solidFill>
              </a:rPr>
              <a:t>Mentoring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is</a:t>
            </a:r>
            <a:r>
              <a:rPr lang="de-DE" sz="2000" dirty="0" smtClean="0">
                <a:solidFill>
                  <a:srgbClr val="000000"/>
                </a:solidFill>
              </a:rPr>
              <a:t> a </a:t>
            </a:r>
            <a:r>
              <a:rPr lang="de-DE" sz="2000" dirty="0" err="1" smtClean="0">
                <a:solidFill>
                  <a:srgbClr val="000000"/>
                </a:solidFill>
              </a:rPr>
              <a:t>dynamic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reciprocal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relationship</a:t>
            </a:r>
            <a:r>
              <a:rPr lang="de-DE" sz="2000" dirty="0" smtClean="0">
                <a:solidFill>
                  <a:srgbClr val="000000"/>
                </a:solidFill>
              </a:rPr>
              <a:t> in a </a:t>
            </a:r>
            <a:r>
              <a:rPr lang="de-DE" sz="2000" dirty="0" err="1" smtClean="0">
                <a:solidFill>
                  <a:srgbClr val="000000"/>
                </a:solidFill>
              </a:rPr>
              <a:t>work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environment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between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two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individuals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where</a:t>
            </a:r>
            <a:r>
              <a:rPr lang="de-DE" sz="2000" dirty="0" smtClean="0">
                <a:solidFill>
                  <a:srgbClr val="000000"/>
                </a:solidFill>
              </a:rPr>
              <a:t>, </a:t>
            </a:r>
            <a:r>
              <a:rPr lang="de-DE" sz="2000" dirty="0" err="1" smtClean="0">
                <a:solidFill>
                  <a:srgbClr val="000000"/>
                </a:solidFill>
              </a:rPr>
              <a:t>often</a:t>
            </a:r>
            <a:r>
              <a:rPr lang="de-DE" sz="2000" dirty="0" smtClean="0">
                <a:solidFill>
                  <a:srgbClr val="000000"/>
                </a:solidFill>
              </a:rPr>
              <a:t> but not </a:t>
            </a:r>
            <a:r>
              <a:rPr lang="de-DE" sz="2000" dirty="0" err="1" smtClean="0">
                <a:solidFill>
                  <a:srgbClr val="000000"/>
                </a:solidFill>
              </a:rPr>
              <a:t>always</a:t>
            </a:r>
            <a:r>
              <a:rPr lang="de-DE" sz="2000" dirty="0" smtClean="0">
                <a:solidFill>
                  <a:srgbClr val="000000"/>
                </a:solidFill>
              </a:rPr>
              <a:t>, </a:t>
            </a:r>
            <a:r>
              <a:rPr lang="de-DE" sz="2000" dirty="0" err="1" smtClean="0">
                <a:solidFill>
                  <a:srgbClr val="000000"/>
                </a:solidFill>
              </a:rPr>
              <a:t>one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is</a:t>
            </a:r>
            <a:r>
              <a:rPr lang="de-DE" sz="2000" dirty="0" smtClean="0">
                <a:solidFill>
                  <a:srgbClr val="000000"/>
                </a:solidFill>
              </a:rPr>
              <a:t> an </a:t>
            </a:r>
            <a:r>
              <a:rPr lang="de-DE" sz="2000" dirty="0" err="1" smtClean="0">
                <a:solidFill>
                  <a:srgbClr val="000000"/>
                </a:solidFill>
              </a:rPr>
              <a:t>advanced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career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incumbent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and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the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other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is</a:t>
            </a:r>
            <a:r>
              <a:rPr lang="de-DE" sz="2000" dirty="0" smtClean="0">
                <a:solidFill>
                  <a:srgbClr val="000000"/>
                </a:solidFill>
              </a:rPr>
              <a:t> a </a:t>
            </a:r>
            <a:r>
              <a:rPr lang="de-DE" sz="2000" dirty="0" err="1" smtClean="0">
                <a:solidFill>
                  <a:srgbClr val="000000"/>
                </a:solidFill>
              </a:rPr>
              <a:t>less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experienced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person</a:t>
            </a:r>
            <a:r>
              <a:rPr lang="de-DE" sz="2000" dirty="0" smtClean="0">
                <a:solidFill>
                  <a:srgbClr val="000000"/>
                </a:solidFill>
              </a:rPr>
              <a:t>. The </a:t>
            </a:r>
            <a:r>
              <a:rPr lang="de-DE" sz="2000" dirty="0" err="1" smtClean="0">
                <a:solidFill>
                  <a:srgbClr val="000000"/>
                </a:solidFill>
              </a:rPr>
              <a:t>relationship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is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aimed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at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fostering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the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development</a:t>
            </a:r>
            <a:r>
              <a:rPr lang="de-DE" sz="2000" dirty="0" smtClean="0">
                <a:solidFill>
                  <a:srgbClr val="000000"/>
                </a:solidFill>
              </a:rPr>
              <a:t> of </a:t>
            </a:r>
            <a:r>
              <a:rPr lang="de-DE" sz="2000" dirty="0" err="1" smtClean="0">
                <a:solidFill>
                  <a:srgbClr val="000000"/>
                </a:solidFill>
              </a:rPr>
              <a:t>the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less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experienced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person</a:t>
            </a:r>
            <a:r>
              <a:rPr lang="de-DE" sz="2000" dirty="0" smtClean="0">
                <a:solidFill>
                  <a:srgbClr val="000000"/>
                </a:solidFill>
              </a:rPr>
              <a:t>.‘</a:t>
            </a:r>
          </a:p>
          <a:p>
            <a:pPr marL="0" indent="0">
              <a:buNone/>
            </a:pPr>
            <a:endParaRPr lang="de-DE" sz="2000" dirty="0" smtClean="0">
              <a:solidFill>
                <a:srgbClr val="000000"/>
              </a:solidFill>
            </a:endParaRPr>
          </a:p>
          <a:p>
            <a:r>
              <a:rPr lang="de-DE" sz="2000" dirty="0" smtClean="0">
                <a:solidFill>
                  <a:srgbClr val="000000"/>
                </a:solidFill>
              </a:rPr>
              <a:t>Abgrenzung zum Coaching, </a:t>
            </a:r>
            <a:r>
              <a:rPr lang="de-DE" sz="2000" dirty="0" err="1" smtClean="0">
                <a:solidFill>
                  <a:srgbClr val="000000"/>
                </a:solidFill>
              </a:rPr>
              <a:t>Counselling</a:t>
            </a:r>
            <a:r>
              <a:rPr lang="de-DE" sz="2000" dirty="0" smtClean="0">
                <a:solidFill>
                  <a:srgbClr val="000000"/>
                </a:solidFill>
              </a:rPr>
              <a:t>, Teaching, </a:t>
            </a:r>
            <a:r>
              <a:rPr lang="de-DE" sz="2000" dirty="0" err="1" smtClean="0">
                <a:solidFill>
                  <a:srgbClr val="000000"/>
                </a:solidFill>
              </a:rPr>
              <a:t>Tutorat</a:t>
            </a:r>
            <a:endParaRPr lang="de-DE" sz="2000" dirty="0" smtClean="0">
              <a:solidFill>
                <a:srgbClr val="000000"/>
              </a:solidFill>
            </a:endParaRPr>
          </a:p>
          <a:p>
            <a:pPr marL="342900" indent="-342900">
              <a:buFont typeface="Wingdings"/>
              <a:buChar char="à"/>
            </a:pPr>
            <a:r>
              <a:rPr lang="de-DE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Abgrenzung vom SPONSORING </a:t>
            </a:r>
          </a:p>
          <a:p>
            <a:pPr marL="342900" indent="-342900">
              <a:buFont typeface="Wingdings"/>
              <a:buChar char="à"/>
            </a:pPr>
            <a:endParaRPr lang="de-DE" sz="2000" dirty="0">
              <a:solidFill>
                <a:srgbClr val="000000"/>
              </a:solidFill>
            </a:endParaRPr>
          </a:p>
          <a:p>
            <a:endParaRPr lang="de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00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Mentoring</a:t>
            </a:r>
            <a:r>
              <a:rPr lang="de-DE" dirty="0" smtClean="0"/>
              <a:t> im Allgemeinen</a:t>
            </a:r>
            <a:endParaRPr lang="de-CH" dirty="0"/>
          </a:p>
        </p:txBody>
      </p:sp>
      <p:sp>
        <p:nvSpPr>
          <p:cNvPr id="4" name="Rectangle 3"/>
          <p:cNvSpPr/>
          <p:nvPr/>
        </p:nvSpPr>
        <p:spPr>
          <a:xfrm>
            <a:off x="827584" y="2348880"/>
            <a:ext cx="7848351" cy="2298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de-CH" sz="2000" dirty="0">
                <a:solidFill>
                  <a:srgbClr val="000000"/>
                </a:solidFill>
                <a:latin typeface="+mn-lt"/>
              </a:rPr>
              <a:t>Instrument der Nachwuchsförderung, Personalentwicklung und des </a:t>
            </a:r>
            <a:r>
              <a:rPr lang="de-CH" sz="2000" dirty="0" smtClean="0">
                <a:solidFill>
                  <a:srgbClr val="000000"/>
                </a:solidFill>
                <a:latin typeface="+mn-lt"/>
              </a:rPr>
              <a:t>Wissenstransfers</a:t>
            </a:r>
          </a:p>
          <a:p>
            <a:pPr>
              <a:lnSpc>
                <a:spcPct val="120000"/>
              </a:lnSpc>
              <a:defRPr/>
            </a:pPr>
            <a:r>
              <a:rPr lang="de-CH" sz="2000" dirty="0" smtClean="0">
                <a:solidFill>
                  <a:srgbClr val="000000"/>
                </a:solidFill>
                <a:latin typeface="+mn-lt"/>
              </a:rPr>
              <a:t> </a:t>
            </a:r>
            <a:endParaRPr lang="de-CH" sz="20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120000"/>
              </a:lnSpc>
              <a:defRPr/>
            </a:pPr>
            <a:r>
              <a:rPr lang="de-CH" sz="2000" dirty="0">
                <a:solidFill>
                  <a:srgbClr val="000000"/>
                </a:solidFill>
                <a:latin typeface="+mn-lt"/>
              </a:rPr>
              <a:t>Strukturierte Förderung einzelner Personen einer Berufsgruppe mit dem Ziel einer optimalen Unterstützung ihrer persönlichen und beruflichen Entwicklung</a:t>
            </a:r>
            <a:endParaRPr lang="de-DE" sz="2000" dirty="0">
              <a:solidFill>
                <a:srgbClr val="000000"/>
              </a:solidFill>
              <a:latin typeface="+mn-lt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4514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3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Ausgangslage</a:t>
            </a:r>
            <a:endParaRPr lang="de-CH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1" y="1771650"/>
            <a:ext cx="8064896" cy="4321175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de-CH" sz="2000" dirty="0">
                <a:ea typeface="ＭＳ Ｐゴシック" pitchFamily="34" charset="-128"/>
              </a:rPr>
              <a:t> </a:t>
            </a:r>
            <a:r>
              <a:rPr lang="de-CH" sz="2000" dirty="0" smtClean="0">
                <a:ea typeface="ＭＳ Ｐゴシック" pitchFamily="34" charset="-128"/>
              </a:rPr>
              <a:t>    </a:t>
            </a:r>
          </a:p>
          <a:p>
            <a:pPr>
              <a:lnSpc>
                <a:spcPct val="115000"/>
              </a:lnSpc>
            </a:pPr>
            <a:r>
              <a:rPr lang="de-CH" sz="2000" dirty="0" smtClean="0">
                <a:ea typeface="ＭＳ Ｐゴシック" pitchFamily="34" charset="-128"/>
              </a:rPr>
              <a:t>Zu wenig Medizinerinnen/Ärztinnen </a:t>
            </a:r>
            <a:r>
              <a:rPr lang="de-CH" sz="2000" dirty="0">
                <a:ea typeface="ＭＳ Ｐゴシック" pitchFamily="34" charset="-128"/>
              </a:rPr>
              <a:t>mit universitärer Laufbahn:</a:t>
            </a:r>
          </a:p>
          <a:p>
            <a:pPr>
              <a:lnSpc>
                <a:spcPct val="115000"/>
              </a:lnSpc>
            </a:pPr>
            <a:r>
              <a:rPr lang="de-CH" sz="2000" dirty="0">
                <a:ea typeface="ＭＳ Ｐゴシック" pitchFamily="34" charset="-128"/>
              </a:rPr>
              <a:t>	</a:t>
            </a:r>
            <a:r>
              <a:rPr lang="de-CH" sz="2000" dirty="0" smtClean="0">
                <a:ea typeface="ＭＳ Ｐゴシック" pitchFamily="34" charset="-128"/>
              </a:rPr>
              <a:t>Frauenanteil </a:t>
            </a:r>
            <a:r>
              <a:rPr lang="de-CH" sz="2000" dirty="0">
                <a:ea typeface="ＭＳ Ｐゴシック" pitchFamily="34" charset="-128"/>
              </a:rPr>
              <a:t>Medizinische Fakultät </a:t>
            </a:r>
            <a:r>
              <a:rPr lang="de-CH" sz="2000" dirty="0" smtClean="0">
                <a:ea typeface="ＭＳ Ｐゴシック" pitchFamily="34" charset="-128"/>
              </a:rPr>
              <a:t>	</a:t>
            </a:r>
            <a:r>
              <a:rPr lang="de-CH" sz="2000" dirty="0" smtClean="0">
                <a:solidFill>
                  <a:schemeClr val="tx2"/>
                </a:solidFill>
                <a:ea typeface="ＭＳ Ｐゴシック" pitchFamily="34" charset="-128"/>
              </a:rPr>
              <a:t>(UZH)</a:t>
            </a:r>
            <a:r>
              <a:rPr lang="de-CH" sz="2000" dirty="0" smtClean="0">
                <a:ea typeface="ＭＳ Ｐゴシック" pitchFamily="34" charset="-128"/>
              </a:rPr>
              <a:t>:</a:t>
            </a:r>
            <a:endParaRPr lang="de-CH" sz="2000" dirty="0"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r>
              <a:rPr lang="de-CH" sz="2000" dirty="0">
                <a:ea typeface="ＭＳ Ｐゴシック" pitchFamily="34" charset="-128"/>
              </a:rPr>
              <a:t>	</a:t>
            </a:r>
            <a:r>
              <a:rPr lang="de-CH" sz="2000" dirty="0" smtClean="0">
                <a:ea typeface="ＭＳ Ｐゴシック" pitchFamily="34" charset="-128"/>
              </a:rPr>
              <a:t>Studierende (inkl. Dr.)	56%</a:t>
            </a:r>
            <a:r>
              <a:rPr lang="de-CH" sz="2000" dirty="0">
                <a:ea typeface="ＭＳ Ｐゴシック" pitchFamily="34" charset="-128"/>
              </a:rPr>
              <a:t>	</a:t>
            </a:r>
            <a:r>
              <a:rPr lang="de-CH" sz="2000" dirty="0" smtClean="0">
                <a:ea typeface="ＭＳ Ｐゴシック" pitchFamily="34" charset="-128"/>
              </a:rPr>
              <a:t>	</a:t>
            </a:r>
            <a:r>
              <a:rPr lang="de-CH" sz="2000" dirty="0" smtClean="0">
                <a:solidFill>
                  <a:srgbClr val="000090"/>
                </a:solidFill>
                <a:ea typeface="ＭＳ Ｐゴシック" pitchFamily="34" charset="-128"/>
              </a:rPr>
              <a:t>(57%)</a:t>
            </a:r>
          </a:p>
          <a:p>
            <a:pPr>
              <a:lnSpc>
                <a:spcPct val="115000"/>
              </a:lnSpc>
            </a:pPr>
            <a:r>
              <a:rPr lang="de-CH" sz="2000" dirty="0">
                <a:ea typeface="ＭＳ Ｐゴシック" pitchFamily="34" charset="-128"/>
              </a:rPr>
              <a:t>	</a:t>
            </a:r>
            <a:r>
              <a:rPr lang="de-CH" sz="2000" dirty="0" smtClean="0">
                <a:ea typeface="ＭＳ Ｐゴシック" pitchFamily="34" charset="-128"/>
              </a:rPr>
              <a:t>Abschlüsse (inkl. Dr.)	60%</a:t>
            </a:r>
            <a:r>
              <a:rPr lang="de-CH" sz="2000" dirty="0">
                <a:ea typeface="ＭＳ Ｐゴシック" pitchFamily="34" charset="-128"/>
              </a:rPr>
              <a:t>	</a:t>
            </a:r>
            <a:r>
              <a:rPr lang="de-CH" sz="2000" dirty="0" smtClean="0">
                <a:ea typeface="ＭＳ Ｐゴシック" pitchFamily="34" charset="-128"/>
              </a:rPr>
              <a:t>	</a:t>
            </a:r>
            <a:r>
              <a:rPr lang="de-CH" sz="2000" dirty="0" smtClean="0">
                <a:solidFill>
                  <a:srgbClr val="000090"/>
                </a:solidFill>
                <a:ea typeface="ＭＳ Ｐゴシック" pitchFamily="34" charset="-128"/>
              </a:rPr>
              <a:t>(58%)</a:t>
            </a:r>
            <a:r>
              <a:rPr lang="de-CH" sz="2000" dirty="0">
                <a:ea typeface="ＭＳ Ｐゴシック" pitchFamily="34" charset="-128"/>
              </a:rPr>
              <a:t>	</a:t>
            </a:r>
            <a:endParaRPr lang="de-CH" sz="2000" dirty="0" smtClean="0"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r>
              <a:rPr lang="de-CH" sz="2000" dirty="0" smtClean="0">
                <a:ea typeface="ＭＳ Ｐゴシック" pitchFamily="34" charset="-128"/>
              </a:rPr>
              <a:t>	Habilitationen 		30%</a:t>
            </a:r>
            <a:r>
              <a:rPr lang="de-CH" sz="2000" dirty="0">
                <a:ea typeface="ＭＳ Ｐゴシック" pitchFamily="34" charset="-128"/>
              </a:rPr>
              <a:t>	</a:t>
            </a:r>
            <a:r>
              <a:rPr lang="de-CH" sz="2000" dirty="0" smtClean="0">
                <a:ea typeface="ＭＳ Ｐゴシック" pitchFamily="34" charset="-128"/>
              </a:rPr>
              <a:t>	</a:t>
            </a:r>
            <a:r>
              <a:rPr lang="de-CH" sz="2000" dirty="0" smtClean="0">
                <a:solidFill>
                  <a:srgbClr val="000090"/>
                </a:solidFill>
                <a:ea typeface="ＭＳ Ｐゴシック" pitchFamily="34" charset="-128"/>
              </a:rPr>
              <a:t>(36%)</a:t>
            </a:r>
            <a:endParaRPr lang="de-CH" sz="2000" dirty="0">
              <a:solidFill>
                <a:srgbClr val="000090"/>
              </a:solidFill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r>
              <a:rPr lang="de-CH" sz="2000" dirty="0">
                <a:ea typeface="ＭＳ Ｐゴシック" pitchFamily="34" charset="-128"/>
              </a:rPr>
              <a:t>	</a:t>
            </a:r>
            <a:r>
              <a:rPr lang="de-CH" sz="2000" dirty="0" smtClean="0">
                <a:ea typeface="ＭＳ Ｐゴシック" pitchFamily="34" charset="-128"/>
              </a:rPr>
              <a:t>Assistenzprofessuren	24%</a:t>
            </a:r>
            <a:r>
              <a:rPr lang="de-CH" sz="2000" dirty="0">
                <a:ea typeface="ＭＳ Ｐゴシック" pitchFamily="34" charset="-128"/>
              </a:rPr>
              <a:t>	</a:t>
            </a:r>
            <a:r>
              <a:rPr lang="de-CH" sz="2000" dirty="0" smtClean="0">
                <a:ea typeface="ＭＳ Ｐゴシック" pitchFamily="34" charset="-128"/>
              </a:rPr>
              <a:t>	</a:t>
            </a:r>
            <a:r>
              <a:rPr lang="de-CH" sz="2000" dirty="0" smtClean="0">
                <a:solidFill>
                  <a:schemeClr val="tx2"/>
                </a:solidFill>
                <a:ea typeface="ＭＳ Ｐゴシック" pitchFamily="34" charset="-128"/>
              </a:rPr>
              <a:t>(21%)</a:t>
            </a:r>
          </a:p>
          <a:p>
            <a:pPr>
              <a:lnSpc>
                <a:spcPct val="115000"/>
              </a:lnSpc>
            </a:pPr>
            <a:r>
              <a:rPr lang="de-CH" sz="2000" dirty="0" smtClean="0">
                <a:solidFill>
                  <a:srgbClr val="000090"/>
                </a:solidFill>
                <a:ea typeface="ＭＳ Ｐゴシック" pitchFamily="34" charset="-128"/>
              </a:rPr>
              <a:t>	</a:t>
            </a:r>
            <a:r>
              <a:rPr lang="de-CH" sz="2000" dirty="0" smtClean="0">
                <a:ea typeface="ＭＳ Ｐゴシック" pitchFamily="34" charset="-128"/>
              </a:rPr>
              <a:t>Professuren (OP/AOP)	</a:t>
            </a:r>
            <a:r>
              <a:rPr lang="de-CH" sz="2000" b="1" dirty="0" smtClean="0">
                <a:ea typeface="ＭＳ Ｐゴシック" pitchFamily="34" charset="-128"/>
              </a:rPr>
              <a:t>10%</a:t>
            </a:r>
            <a:r>
              <a:rPr lang="de-CH" sz="2000" dirty="0" smtClean="0">
                <a:ea typeface="ＭＳ Ｐゴシック" pitchFamily="34" charset="-128"/>
              </a:rPr>
              <a:t>		</a:t>
            </a:r>
            <a:r>
              <a:rPr lang="de-CH" sz="2000" dirty="0" smtClean="0">
                <a:solidFill>
                  <a:schemeClr val="tx2"/>
                </a:solidFill>
                <a:ea typeface="ＭＳ Ｐゴシック" pitchFamily="34" charset="-128"/>
              </a:rPr>
              <a:t>(19%)</a:t>
            </a:r>
            <a:br>
              <a:rPr lang="de-CH" sz="2000" dirty="0" smtClean="0">
                <a:solidFill>
                  <a:schemeClr val="tx2"/>
                </a:solidFill>
                <a:ea typeface="ＭＳ Ｐゴシック" pitchFamily="34" charset="-128"/>
              </a:rPr>
            </a:br>
            <a:endParaRPr lang="de-CH" sz="2000" dirty="0" smtClean="0">
              <a:solidFill>
                <a:schemeClr val="tx2"/>
              </a:solidFill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r>
              <a:rPr lang="de-CH" sz="1200" dirty="0" smtClean="0">
                <a:ea typeface="ＭＳ Ｐゴシック" pitchFamily="34" charset="-128"/>
              </a:rPr>
              <a:t>Quelle Zahlen und Grafiken: </a:t>
            </a:r>
            <a:r>
              <a:rPr lang="de-CH" sz="1200" dirty="0" err="1" smtClean="0">
                <a:ea typeface="ＭＳ Ｐゴシック" pitchFamily="34" charset="-128"/>
              </a:rPr>
              <a:t>Gleichstellungsmonitoring</a:t>
            </a:r>
            <a:r>
              <a:rPr lang="de-CH" sz="1200" dirty="0" smtClean="0">
                <a:ea typeface="ＭＳ Ｐゴシック" pitchFamily="34" charset="-128"/>
              </a:rPr>
              <a:t> 2013 der UZH</a:t>
            </a:r>
          </a:p>
          <a:p>
            <a:pPr>
              <a:lnSpc>
                <a:spcPct val="115000"/>
              </a:lnSpc>
            </a:pPr>
            <a:r>
              <a:rPr lang="de-CH" sz="2000" dirty="0" smtClean="0">
                <a:solidFill>
                  <a:srgbClr val="000090"/>
                </a:solidFill>
                <a:ea typeface="ＭＳ Ｐゴシック" pitchFamily="34" charset="-128"/>
              </a:rPr>
              <a:t>		</a:t>
            </a:r>
            <a:endParaRPr lang="de-CH" sz="20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085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Verschiedene </a:t>
            </a:r>
            <a:r>
              <a:rPr lang="de-DE" dirty="0" err="1" smtClean="0"/>
              <a:t>Mentoring</a:t>
            </a:r>
            <a:r>
              <a:rPr lang="de-DE" dirty="0" smtClean="0"/>
              <a:t> Programme der Medizinischen Fakultät UZH</a:t>
            </a:r>
            <a:endParaRPr lang="de-CH" dirty="0"/>
          </a:p>
        </p:txBody>
      </p:sp>
      <p:grpSp>
        <p:nvGrpSpPr>
          <p:cNvPr id="5" name="Group 4"/>
          <p:cNvGrpSpPr/>
          <p:nvPr/>
        </p:nvGrpSpPr>
        <p:grpSpPr>
          <a:xfrm>
            <a:off x="251520" y="3913239"/>
            <a:ext cx="8676456" cy="761703"/>
            <a:chOff x="686707" y="4837885"/>
            <a:chExt cx="9315869" cy="1077882"/>
          </a:xfrm>
        </p:grpSpPr>
        <p:sp>
          <p:nvSpPr>
            <p:cNvPr id="6" name="Freeform 5"/>
            <p:cNvSpPr/>
            <p:nvPr/>
          </p:nvSpPr>
          <p:spPr>
            <a:xfrm>
              <a:off x="686707" y="4837885"/>
              <a:ext cx="1796470" cy="1077882"/>
            </a:xfrm>
            <a:custGeom>
              <a:avLst/>
              <a:gdLst>
                <a:gd name="connsiteX0" fmla="*/ 0 w 1796470"/>
                <a:gd name="connsiteY0" fmla="*/ 107788 h 1077882"/>
                <a:gd name="connsiteX1" fmla="*/ 107788 w 1796470"/>
                <a:gd name="connsiteY1" fmla="*/ 0 h 1077882"/>
                <a:gd name="connsiteX2" fmla="*/ 1688682 w 1796470"/>
                <a:gd name="connsiteY2" fmla="*/ 0 h 1077882"/>
                <a:gd name="connsiteX3" fmla="*/ 1796470 w 1796470"/>
                <a:gd name="connsiteY3" fmla="*/ 107788 h 1077882"/>
                <a:gd name="connsiteX4" fmla="*/ 1796470 w 1796470"/>
                <a:gd name="connsiteY4" fmla="*/ 970094 h 1077882"/>
                <a:gd name="connsiteX5" fmla="*/ 1688682 w 1796470"/>
                <a:gd name="connsiteY5" fmla="*/ 1077882 h 1077882"/>
                <a:gd name="connsiteX6" fmla="*/ 107788 w 1796470"/>
                <a:gd name="connsiteY6" fmla="*/ 1077882 h 1077882"/>
                <a:gd name="connsiteX7" fmla="*/ 0 w 1796470"/>
                <a:gd name="connsiteY7" fmla="*/ 970094 h 1077882"/>
                <a:gd name="connsiteX8" fmla="*/ 0 w 1796470"/>
                <a:gd name="connsiteY8" fmla="*/ 107788 h 107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6470" h="1077882">
                  <a:moveTo>
                    <a:pt x="0" y="107788"/>
                  </a:moveTo>
                  <a:cubicBezTo>
                    <a:pt x="0" y="48258"/>
                    <a:pt x="48258" y="0"/>
                    <a:pt x="107788" y="0"/>
                  </a:cubicBezTo>
                  <a:lnTo>
                    <a:pt x="1688682" y="0"/>
                  </a:lnTo>
                  <a:cubicBezTo>
                    <a:pt x="1748212" y="0"/>
                    <a:pt x="1796470" y="48258"/>
                    <a:pt x="1796470" y="107788"/>
                  </a:cubicBezTo>
                  <a:lnTo>
                    <a:pt x="1796470" y="970094"/>
                  </a:lnTo>
                  <a:cubicBezTo>
                    <a:pt x="1796470" y="1029624"/>
                    <a:pt x="1748212" y="1077882"/>
                    <a:pt x="1688682" y="1077882"/>
                  </a:cubicBezTo>
                  <a:lnTo>
                    <a:pt x="107788" y="1077882"/>
                  </a:lnTo>
                  <a:cubicBezTo>
                    <a:pt x="48258" y="1077882"/>
                    <a:pt x="0" y="1029624"/>
                    <a:pt x="0" y="970094"/>
                  </a:cubicBezTo>
                  <a:lnTo>
                    <a:pt x="0" y="1077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15390" tIns="115390" rIns="115390" bIns="11539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2200" kern="1200" dirty="0" smtClean="0">
                  <a:latin typeface="+mj-lt"/>
                </a:rPr>
                <a:t>1. Studienjahr</a:t>
              </a:r>
              <a:endParaRPr lang="de-CH" sz="2200" kern="1200" dirty="0">
                <a:latin typeface="+mj-lt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2656380" y="5154064"/>
              <a:ext cx="367190" cy="445524"/>
            </a:xfrm>
            <a:custGeom>
              <a:avLst/>
              <a:gdLst>
                <a:gd name="connsiteX0" fmla="*/ 0 w 367190"/>
                <a:gd name="connsiteY0" fmla="*/ 89105 h 445524"/>
                <a:gd name="connsiteX1" fmla="*/ 183595 w 367190"/>
                <a:gd name="connsiteY1" fmla="*/ 89105 h 445524"/>
                <a:gd name="connsiteX2" fmla="*/ 183595 w 367190"/>
                <a:gd name="connsiteY2" fmla="*/ 0 h 445524"/>
                <a:gd name="connsiteX3" fmla="*/ 367190 w 367190"/>
                <a:gd name="connsiteY3" fmla="*/ 222762 h 445524"/>
                <a:gd name="connsiteX4" fmla="*/ 183595 w 367190"/>
                <a:gd name="connsiteY4" fmla="*/ 445524 h 445524"/>
                <a:gd name="connsiteX5" fmla="*/ 183595 w 367190"/>
                <a:gd name="connsiteY5" fmla="*/ 356419 h 445524"/>
                <a:gd name="connsiteX6" fmla="*/ 0 w 367190"/>
                <a:gd name="connsiteY6" fmla="*/ 356419 h 445524"/>
                <a:gd name="connsiteX7" fmla="*/ 0 w 367190"/>
                <a:gd name="connsiteY7" fmla="*/ 89105 h 445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7190" h="445524">
                  <a:moveTo>
                    <a:pt x="0" y="89105"/>
                  </a:moveTo>
                  <a:lnTo>
                    <a:pt x="183595" y="89105"/>
                  </a:lnTo>
                  <a:lnTo>
                    <a:pt x="183595" y="0"/>
                  </a:lnTo>
                  <a:lnTo>
                    <a:pt x="367190" y="222762"/>
                  </a:lnTo>
                  <a:lnTo>
                    <a:pt x="183595" y="445524"/>
                  </a:lnTo>
                  <a:lnTo>
                    <a:pt x="183595" y="356419"/>
                  </a:lnTo>
                  <a:lnTo>
                    <a:pt x="0" y="356419"/>
                  </a:lnTo>
                  <a:lnTo>
                    <a:pt x="0" y="8910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0" tIns="89105" rIns="110157" bIns="89105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CH" sz="1800" kern="12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5152107" y="5154064"/>
              <a:ext cx="380851" cy="445524"/>
            </a:xfrm>
            <a:custGeom>
              <a:avLst/>
              <a:gdLst>
                <a:gd name="connsiteX0" fmla="*/ 0 w 380851"/>
                <a:gd name="connsiteY0" fmla="*/ 89105 h 445524"/>
                <a:gd name="connsiteX1" fmla="*/ 190426 w 380851"/>
                <a:gd name="connsiteY1" fmla="*/ 89105 h 445524"/>
                <a:gd name="connsiteX2" fmla="*/ 190426 w 380851"/>
                <a:gd name="connsiteY2" fmla="*/ 0 h 445524"/>
                <a:gd name="connsiteX3" fmla="*/ 380851 w 380851"/>
                <a:gd name="connsiteY3" fmla="*/ 222762 h 445524"/>
                <a:gd name="connsiteX4" fmla="*/ 190426 w 380851"/>
                <a:gd name="connsiteY4" fmla="*/ 445524 h 445524"/>
                <a:gd name="connsiteX5" fmla="*/ 190426 w 380851"/>
                <a:gd name="connsiteY5" fmla="*/ 356419 h 445524"/>
                <a:gd name="connsiteX6" fmla="*/ 0 w 380851"/>
                <a:gd name="connsiteY6" fmla="*/ 356419 h 445524"/>
                <a:gd name="connsiteX7" fmla="*/ 0 w 380851"/>
                <a:gd name="connsiteY7" fmla="*/ 89105 h 445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0851" h="445524">
                  <a:moveTo>
                    <a:pt x="0" y="89105"/>
                  </a:moveTo>
                  <a:lnTo>
                    <a:pt x="190426" y="89105"/>
                  </a:lnTo>
                  <a:lnTo>
                    <a:pt x="190426" y="0"/>
                  </a:lnTo>
                  <a:lnTo>
                    <a:pt x="380851" y="222762"/>
                  </a:lnTo>
                  <a:lnTo>
                    <a:pt x="190426" y="445524"/>
                  </a:lnTo>
                  <a:lnTo>
                    <a:pt x="190426" y="356419"/>
                  </a:lnTo>
                  <a:lnTo>
                    <a:pt x="0" y="356419"/>
                  </a:lnTo>
                  <a:lnTo>
                    <a:pt x="0" y="8910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0" tIns="89105" rIns="114255" bIns="89105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CH" sz="1800" kern="12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5691048" y="4837885"/>
              <a:ext cx="1796470" cy="1077882"/>
            </a:xfrm>
            <a:custGeom>
              <a:avLst/>
              <a:gdLst>
                <a:gd name="connsiteX0" fmla="*/ 0 w 1796470"/>
                <a:gd name="connsiteY0" fmla="*/ 107788 h 1077882"/>
                <a:gd name="connsiteX1" fmla="*/ 107788 w 1796470"/>
                <a:gd name="connsiteY1" fmla="*/ 0 h 1077882"/>
                <a:gd name="connsiteX2" fmla="*/ 1688682 w 1796470"/>
                <a:gd name="connsiteY2" fmla="*/ 0 h 1077882"/>
                <a:gd name="connsiteX3" fmla="*/ 1796470 w 1796470"/>
                <a:gd name="connsiteY3" fmla="*/ 107788 h 1077882"/>
                <a:gd name="connsiteX4" fmla="*/ 1796470 w 1796470"/>
                <a:gd name="connsiteY4" fmla="*/ 970094 h 1077882"/>
                <a:gd name="connsiteX5" fmla="*/ 1688682 w 1796470"/>
                <a:gd name="connsiteY5" fmla="*/ 1077882 h 1077882"/>
                <a:gd name="connsiteX6" fmla="*/ 107788 w 1796470"/>
                <a:gd name="connsiteY6" fmla="*/ 1077882 h 1077882"/>
                <a:gd name="connsiteX7" fmla="*/ 0 w 1796470"/>
                <a:gd name="connsiteY7" fmla="*/ 970094 h 1077882"/>
                <a:gd name="connsiteX8" fmla="*/ 0 w 1796470"/>
                <a:gd name="connsiteY8" fmla="*/ 107788 h 107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6470" h="1077882">
                  <a:moveTo>
                    <a:pt x="0" y="107788"/>
                  </a:moveTo>
                  <a:cubicBezTo>
                    <a:pt x="0" y="48258"/>
                    <a:pt x="48258" y="0"/>
                    <a:pt x="107788" y="0"/>
                  </a:cubicBezTo>
                  <a:lnTo>
                    <a:pt x="1688682" y="0"/>
                  </a:lnTo>
                  <a:cubicBezTo>
                    <a:pt x="1748212" y="0"/>
                    <a:pt x="1796470" y="48258"/>
                    <a:pt x="1796470" y="107788"/>
                  </a:cubicBezTo>
                  <a:lnTo>
                    <a:pt x="1796470" y="970094"/>
                  </a:lnTo>
                  <a:cubicBezTo>
                    <a:pt x="1796470" y="1029624"/>
                    <a:pt x="1748212" y="1077882"/>
                    <a:pt x="1688682" y="1077882"/>
                  </a:cubicBezTo>
                  <a:lnTo>
                    <a:pt x="107788" y="1077882"/>
                  </a:lnTo>
                  <a:cubicBezTo>
                    <a:pt x="48258" y="1077882"/>
                    <a:pt x="0" y="1029624"/>
                    <a:pt x="0" y="970094"/>
                  </a:cubicBezTo>
                  <a:lnTo>
                    <a:pt x="0" y="1077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15390" tIns="115390" rIns="115390" bIns="11539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2200" kern="1200" dirty="0" smtClean="0">
                  <a:latin typeface="+mj-lt"/>
                </a:rPr>
                <a:t>6. Studienjahr</a:t>
              </a:r>
              <a:endParaRPr lang="de-CH" sz="2200" kern="1200" dirty="0">
                <a:latin typeface="+mj-lt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7667165" y="5154064"/>
              <a:ext cx="380851" cy="445524"/>
            </a:xfrm>
            <a:custGeom>
              <a:avLst/>
              <a:gdLst>
                <a:gd name="connsiteX0" fmla="*/ 0 w 380851"/>
                <a:gd name="connsiteY0" fmla="*/ 89105 h 445524"/>
                <a:gd name="connsiteX1" fmla="*/ 190426 w 380851"/>
                <a:gd name="connsiteY1" fmla="*/ 89105 h 445524"/>
                <a:gd name="connsiteX2" fmla="*/ 190426 w 380851"/>
                <a:gd name="connsiteY2" fmla="*/ 0 h 445524"/>
                <a:gd name="connsiteX3" fmla="*/ 380851 w 380851"/>
                <a:gd name="connsiteY3" fmla="*/ 222762 h 445524"/>
                <a:gd name="connsiteX4" fmla="*/ 190426 w 380851"/>
                <a:gd name="connsiteY4" fmla="*/ 445524 h 445524"/>
                <a:gd name="connsiteX5" fmla="*/ 190426 w 380851"/>
                <a:gd name="connsiteY5" fmla="*/ 356419 h 445524"/>
                <a:gd name="connsiteX6" fmla="*/ 0 w 380851"/>
                <a:gd name="connsiteY6" fmla="*/ 356419 h 445524"/>
                <a:gd name="connsiteX7" fmla="*/ 0 w 380851"/>
                <a:gd name="connsiteY7" fmla="*/ 89105 h 445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0851" h="445524">
                  <a:moveTo>
                    <a:pt x="0" y="89105"/>
                  </a:moveTo>
                  <a:lnTo>
                    <a:pt x="190426" y="89105"/>
                  </a:lnTo>
                  <a:lnTo>
                    <a:pt x="190426" y="0"/>
                  </a:lnTo>
                  <a:lnTo>
                    <a:pt x="380851" y="222762"/>
                  </a:lnTo>
                  <a:lnTo>
                    <a:pt x="190426" y="445524"/>
                  </a:lnTo>
                  <a:lnTo>
                    <a:pt x="190426" y="356419"/>
                  </a:lnTo>
                  <a:lnTo>
                    <a:pt x="0" y="356419"/>
                  </a:lnTo>
                  <a:lnTo>
                    <a:pt x="0" y="8910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0" tIns="89105" rIns="114255" bIns="89105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CH" sz="1800" kern="12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8206106" y="4837885"/>
              <a:ext cx="1796470" cy="1077882"/>
            </a:xfrm>
            <a:custGeom>
              <a:avLst/>
              <a:gdLst>
                <a:gd name="connsiteX0" fmla="*/ 0 w 1796470"/>
                <a:gd name="connsiteY0" fmla="*/ 107788 h 1077882"/>
                <a:gd name="connsiteX1" fmla="*/ 107788 w 1796470"/>
                <a:gd name="connsiteY1" fmla="*/ 0 h 1077882"/>
                <a:gd name="connsiteX2" fmla="*/ 1688682 w 1796470"/>
                <a:gd name="connsiteY2" fmla="*/ 0 h 1077882"/>
                <a:gd name="connsiteX3" fmla="*/ 1796470 w 1796470"/>
                <a:gd name="connsiteY3" fmla="*/ 107788 h 1077882"/>
                <a:gd name="connsiteX4" fmla="*/ 1796470 w 1796470"/>
                <a:gd name="connsiteY4" fmla="*/ 970094 h 1077882"/>
                <a:gd name="connsiteX5" fmla="*/ 1688682 w 1796470"/>
                <a:gd name="connsiteY5" fmla="*/ 1077882 h 1077882"/>
                <a:gd name="connsiteX6" fmla="*/ 107788 w 1796470"/>
                <a:gd name="connsiteY6" fmla="*/ 1077882 h 1077882"/>
                <a:gd name="connsiteX7" fmla="*/ 0 w 1796470"/>
                <a:gd name="connsiteY7" fmla="*/ 970094 h 1077882"/>
                <a:gd name="connsiteX8" fmla="*/ 0 w 1796470"/>
                <a:gd name="connsiteY8" fmla="*/ 107788 h 107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6470" h="1077882">
                  <a:moveTo>
                    <a:pt x="0" y="107788"/>
                  </a:moveTo>
                  <a:cubicBezTo>
                    <a:pt x="0" y="48258"/>
                    <a:pt x="48258" y="0"/>
                    <a:pt x="107788" y="0"/>
                  </a:cubicBezTo>
                  <a:lnTo>
                    <a:pt x="1688682" y="0"/>
                  </a:lnTo>
                  <a:cubicBezTo>
                    <a:pt x="1748212" y="0"/>
                    <a:pt x="1796470" y="48258"/>
                    <a:pt x="1796470" y="107788"/>
                  </a:cubicBezTo>
                  <a:lnTo>
                    <a:pt x="1796470" y="970094"/>
                  </a:lnTo>
                  <a:cubicBezTo>
                    <a:pt x="1796470" y="1029624"/>
                    <a:pt x="1748212" y="1077882"/>
                    <a:pt x="1688682" y="1077882"/>
                  </a:cubicBezTo>
                  <a:lnTo>
                    <a:pt x="107788" y="1077882"/>
                  </a:lnTo>
                  <a:cubicBezTo>
                    <a:pt x="48258" y="1077882"/>
                    <a:pt x="0" y="1029624"/>
                    <a:pt x="0" y="970094"/>
                  </a:cubicBezTo>
                  <a:lnTo>
                    <a:pt x="0" y="1077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15390" tIns="115390" rIns="115390" bIns="11539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2200" dirty="0" smtClean="0">
                  <a:latin typeface="+mj-lt"/>
                </a:rPr>
                <a:t>UZH/</a:t>
              </a:r>
              <a:r>
                <a:rPr lang="de-CH" sz="2200" kern="1200" dirty="0" smtClean="0">
                  <a:latin typeface="+mj-lt"/>
                </a:rPr>
                <a:t>USZ</a:t>
              </a:r>
              <a:endParaRPr lang="de-CH" sz="2200" kern="1200" dirty="0">
                <a:latin typeface="+mj-lt"/>
              </a:endParaRPr>
            </a:p>
          </p:txBody>
        </p:sp>
      </p:grpSp>
      <p:sp>
        <p:nvSpPr>
          <p:cNvPr id="12" name="Freeform 11"/>
          <p:cNvSpPr/>
          <p:nvPr/>
        </p:nvSpPr>
        <p:spPr>
          <a:xfrm>
            <a:off x="2545873" y="3919107"/>
            <a:ext cx="1673166" cy="761703"/>
          </a:xfrm>
          <a:custGeom>
            <a:avLst/>
            <a:gdLst>
              <a:gd name="connsiteX0" fmla="*/ 0 w 1796470"/>
              <a:gd name="connsiteY0" fmla="*/ 107788 h 1077882"/>
              <a:gd name="connsiteX1" fmla="*/ 107788 w 1796470"/>
              <a:gd name="connsiteY1" fmla="*/ 0 h 1077882"/>
              <a:gd name="connsiteX2" fmla="*/ 1688682 w 1796470"/>
              <a:gd name="connsiteY2" fmla="*/ 0 h 1077882"/>
              <a:gd name="connsiteX3" fmla="*/ 1796470 w 1796470"/>
              <a:gd name="connsiteY3" fmla="*/ 107788 h 1077882"/>
              <a:gd name="connsiteX4" fmla="*/ 1796470 w 1796470"/>
              <a:gd name="connsiteY4" fmla="*/ 970094 h 1077882"/>
              <a:gd name="connsiteX5" fmla="*/ 1688682 w 1796470"/>
              <a:gd name="connsiteY5" fmla="*/ 1077882 h 1077882"/>
              <a:gd name="connsiteX6" fmla="*/ 107788 w 1796470"/>
              <a:gd name="connsiteY6" fmla="*/ 1077882 h 1077882"/>
              <a:gd name="connsiteX7" fmla="*/ 0 w 1796470"/>
              <a:gd name="connsiteY7" fmla="*/ 970094 h 1077882"/>
              <a:gd name="connsiteX8" fmla="*/ 0 w 1796470"/>
              <a:gd name="connsiteY8" fmla="*/ 107788 h 1077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6470" h="1077882">
                <a:moveTo>
                  <a:pt x="0" y="107788"/>
                </a:moveTo>
                <a:cubicBezTo>
                  <a:pt x="0" y="48258"/>
                  <a:pt x="48258" y="0"/>
                  <a:pt x="107788" y="0"/>
                </a:cubicBezTo>
                <a:lnTo>
                  <a:pt x="1688682" y="0"/>
                </a:lnTo>
                <a:cubicBezTo>
                  <a:pt x="1748212" y="0"/>
                  <a:pt x="1796470" y="48258"/>
                  <a:pt x="1796470" y="107788"/>
                </a:cubicBezTo>
                <a:lnTo>
                  <a:pt x="1796470" y="970094"/>
                </a:lnTo>
                <a:cubicBezTo>
                  <a:pt x="1796470" y="1029624"/>
                  <a:pt x="1748212" y="1077882"/>
                  <a:pt x="1688682" y="1077882"/>
                </a:cubicBezTo>
                <a:lnTo>
                  <a:pt x="107788" y="1077882"/>
                </a:lnTo>
                <a:cubicBezTo>
                  <a:pt x="48258" y="1077882"/>
                  <a:pt x="0" y="1029624"/>
                  <a:pt x="0" y="970094"/>
                </a:cubicBezTo>
                <a:lnTo>
                  <a:pt x="0" y="107788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15390" tIns="115390" rIns="115390" bIns="11539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CH" sz="2200" kern="1200" dirty="0" smtClean="0">
                <a:latin typeface="+mj-lt"/>
              </a:rPr>
              <a:t> </a:t>
            </a:r>
            <a:r>
              <a:rPr lang="de-CH" sz="2200" dirty="0" smtClean="0">
                <a:latin typeface="+mj-lt"/>
              </a:rPr>
              <a:t>3</a:t>
            </a:r>
            <a:r>
              <a:rPr lang="de-CH" sz="2200" kern="1200" dirty="0" smtClean="0">
                <a:latin typeface="+mj-lt"/>
              </a:rPr>
              <a:t>. Studienjahr</a:t>
            </a:r>
            <a:endParaRPr lang="de-CH" sz="2200" kern="1200" dirty="0">
              <a:latin typeface="+mj-lt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644008" y="3356992"/>
            <a:ext cx="4499992" cy="1800200"/>
          </a:xfrm>
          <a:prstGeom prst="ellipse">
            <a:avLst/>
          </a:prstGeom>
          <a:noFill/>
          <a:ln w="57150" cap="flat" cmpd="sng" algn="ctr">
            <a:solidFill>
              <a:srgbClr val="E6270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044641" y="4869160"/>
            <a:ext cx="2671375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marL="0" indent="0" algn="ctr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sz="1800" dirty="0" smtClean="0">
                <a:solidFill>
                  <a:srgbClr val="000000"/>
                </a:solidFill>
                <a:latin typeface="Arial"/>
                <a:cs typeface="+mn-cs"/>
              </a:rPr>
              <a:t>Mentoring Zürich</a:t>
            </a:r>
            <a:endParaRPr lang="en-US" sz="1800" dirty="0">
              <a:solidFill>
                <a:srgbClr val="000000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480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Mentoring</a:t>
            </a:r>
            <a:r>
              <a:rPr lang="de-DE" dirty="0" smtClean="0"/>
              <a:t> Medizinische Fakultät UZH</a:t>
            </a:r>
            <a:endParaRPr lang="de-CH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6454" y="1799498"/>
            <a:ext cx="3275986" cy="4772629"/>
          </a:xfrm>
          <a:prstGeom prst="rect">
            <a:avLst/>
          </a:prstGeom>
        </p:spPr>
      </p:pic>
      <p:sp>
        <p:nvSpPr>
          <p:cNvPr id="16" name="Titel 1"/>
          <p:cNvSpPr txBox="1">
            <a:spLocks/>
          </p:cNvSpPr>
          <p:nvPr/>
        </p:nvSpPr>
        <p:spPr bwMode="auto">
          <a:xfrm>
            <a:off x="1043608" y="3141787"/>
            <a:ext cx="3816424" cy="136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b="0" dirty="0" smtClean="0">
                <a:solidFill>
                  <a:srgbClr val="000000"/>
                </a:solidFill>
              </a:rPr>
              <a:t>Prof. Dr. med. Barbara </a:t>
            </a:r>
            <a:r>
              <a:rPr lang="de-DE" b="0" dirty="0" err="1" smtClean="0">
                <a:solidFill>
                  <a:srgbClr val="000000"/>
                </a:solidFill>
              </a:rPr>
              <a:t>Buddeberg</a:t>
            </a:r>
            <a:r>
              <a:rPr lang="de-DE" b="0" dirty="0" smtClean="0">
                <a:solidFill>
                  <a:srgbClr val="000000"/>
                </a:solidFill>
              </a:rPr>
              <a:t>-Fischer</a:t>
            </a:r>
            <a:endParaRPr lang="de-CH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45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Mentoring</a:t>
            </a:r>
            <a:r>
              <a:rPr lang="de-DE" dirty="0" smtClean="0"/>
              <a:t> im Allgemeinen</a:t>
            </a:r>
            <a:endParaRPr lang="de-CH" dirty="0"/>
          </a:p>
        </p:txBody>
      </p:sp>
      <p:graphicFrame>
        <p:nvGraphicFramePr>
          <p:cNvPr id="5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412530"/>
              </p:ext>
            </p:extLst>
          </p:nvPr>
        </p:nvGraphicFramePr>
        <p:xfrm>
          <a:off x="1209269" y="1417638"/>
          <a:ext cx="8547307" cy="5259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860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Mentoring</a:t>
            </a:r>
            <a:r>
              <a:rPr lang="de-DE" dirty="0" smtClean="0"/>
              <a:t> Modelle</a:t>
            </a:r>
            <a:endParaRPr lang="de-CH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910208" y="2029990"/>
            <a:ext cx="6686128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075" indent="-344488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cs typeface="+mn-cs"/>
              </a:defRPr>
            </a:lvl2pPr>
            <a:lvl3pPr marL="7143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cs typeface="+mn-cs"/>
              </a:defRPr>
            </a:lvl3pPr>
            <a:lvl4pPr marL="1069975" indent="-3540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cs typeface="+mn-cs"/>
              </a:defRPr>
            </a:lvl4pPr>
            <a:lvl5pPr marL="14382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cs typeface="+mn-cs"/>
              </a:defRPr>
            </a:lvl5pPr>
            <a:lvl6pPr marL="18954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cs typeface="+mn-cs"/>
              </a:defRPr>
            </a:lvl6pPr>
            <a:lvl7pPr marL="23526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cs typeface="+mn-cs"/>
              </a:defRPr>
            </a:lvl7pPr>
            <a:lvl8pPr marL="28098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cs typeface="+mn-cs"/>
              </a:defRPr>
            </a:lvl8pPr>
            <a:lvl9pPr marL="3267075" indent="-366713" algn="l" rtl="0" eaLnBrk="1" fontAlgn="base" hangingPunct="1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 sz="17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de-CH" sz="2000" dirty="0" smtClean="0"/>
              <a:t>Informelles </a:t>
            </a:r>
            <a:r>
              <a:rPr lang="de-CH" sz="2000" dirty="0" err="1" smtClean="0"/>
              <a:t>Mentoring</a:t>
            </a:r>
            <a:endParaRPr lang="de-CH" sz="2000" dirty="0" smtClean="0"/>
          </a:p>
          <a:p>
            <a:pPr>
              <a:defRPr/>
            </a:pPr>
            <a:endParaRPr lang="de-CH" sz="2000" dirty="0" smtClean="0"/>
          </a:p>
          <a:p>
            <a:pPr>
              <a:defRPr/>
            </a:pPr>
            <a:r>
              <a:rPr lang="de-CH" sz="2000" dirty="0" smtClean="0"/>
              <a:t>Formelles </a:t>
            </a:r>
            <a:r>
              <a:rPr lang="de-CH" sz="2000" dirty="0" err="1" smtClean="0"/>
              <a:t>Mentoring</a:t>
            </a:r>
            <a:endParaRPr lang="de-CH" sz="2000" dirty="0" smtClean="0"/>
          </a:p>
          <a:p>
            <a:pPr lvl="1">
              <a:buFont typeface="Arial"/>
              <a:buChar char="•"/>
              <a:defRPr/>
            </a:pPr>
            <a:r>
              <a:rPr lang="de-CH" sz="2000" dirty="0" err="1" smtClean="0"/>
              <a:t>One-to-one</a:t>
            </a:r>
            <a:r>
              <a:rPr lang="de-CH" sz="2000" dirty="0" smtClean="0"/>
              <a:t> </a:t>
            </a:r>
            <a:r>
              <a:rPr lang="de-CH" sz="2000" dirty="0" err="1" smtClean="0"/>
              <a:t>Mentoring</a:t>
            </a:r>
            <a:endParaRPr lang="de-CH" sz="2000" dirty="0" smtClean="0"/>
          </a:p>
          <a:p>
            <a:pPr lvl="1">
              <a:buFont typeface="Arial"/>
              <a:buChar char="•"/>
              <a:defRPr/>
            </a:pPr>
            <a:r>
              <a:rPr lang="de-CH" sz="2000" dirty="0" err="1" smtClean="0"/>
              <a:t>Gruppenmentoring</a:t>
            </a:r>
            <a:endParaRPr lang="de-CH" sz="2000" dirty="0" smtClean="0"/>
          </a:p>
          <a:p>
            <a:pPr lvl="1">
              <a:buFont typeface="Arial"/>
              <a:buChar char="•"/>
              <a:defRPr/>
            </a:pPr>
            <a:r>
              <a:rPr lang="de-CH" sz="2000" dirty="0" smtClean="0"/>
              <a:t>Peer-</a:t>
            </a:r>
            <a:r>
              <a:rPr lang="de-CH" sz="2000" dirty="0" err="1" smtClean="0"/>
              <a:t>Mentoring</a:t>
            </a:r>
            <a:endParaRPr lang="de-CH" sz="2000" dirty="0" smtClean="0"/>
          </a:p>
          <a:p>
            <a:pPr lvl="1">
              <a:buFont typeface="Arial"/>
              <a:buChar char="•"/>
              <a:defRPr/>
            </a:pPr>
            <a:r>
              <a:rPr lang="de-CH" sz="2000" dirty="0" smtClean="0"/>
              <a:t>Sequentielles </a:t>
            </a:r>
            <a:r>
              <a:rPr lang="de-CH" sz="2000" dirty="0" err="1" smtClean="0"/>
              <a:t>Mentoring</a:t>
            </a:r>
            <a:endParaRPr lang="de-CH" sz="2000" dirty="0" smtClean="0"/>
          </a:p>
        </p:txBody>
      </p:sp>
    </p:spTree>
    <p:extLst>
      <p:ext uri="{BB962C8B-B14F-4D97-AF65-F5344CB8AC3E}">
        <p14:creationId xmlns:p14="http://schemas.microsoft.com/office/powerpoint/2010/main" val="151908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97" y="1268413"/>
            <a:ext cx="7992367" cy="503237"/>
          </a:xfrm>
        </p:spPr>
        <p:txBody>
          <a:bodyPr/>
          <a:lstStyle/>
          <a:p>
            <a:r>
              <a:rPr lang="de-DE" dirty="0" smtClean="0"/>
              <a:t>Merkmale erfolgreiches </a:t>
            </a:r>
            <a:r>
              <a:rPr lang="de-DE" dirty="0" err="1" smtClean="0"/>
              <a:t>Mentoring</a:t>
            </a:r>
            <a:r>
              <a:rPr lang="de-DE" dirty="0" smtClean="0"/>
              <a:t>: Mentorin/Mentor</a:t>
            </a:r>
            <a:endParaRPr lang="de-CH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757134" y="1844824"/>
            <a:ext cx="8135346" cy="4904790"/>
          </a:xfrm>
        </p:spPr>
        <p:txBody>
          <a:bodyPr>
            <a:normAutofit fontScale="70000" lnSpcReduction="20000"/>
          </a:bodyPr>
          <a:lstStyle/>
          <a:p>
            <a:pPr marL="457200" lvl="0" indent="-457200">
              <a:lnSpc>
                <a:spcPct val="120000"/>
              </a:lnSpc>
              <a:buFont typeface="Arial"/>
              <a:buChar char="•"/>
            </a:pPr>
            <a:r>
              <a:rPr lang="de-CH" sz="2900" dirty="0" smtClean="0"/>
              <a:t>Respekt </a:t>
            </a:r>
            <a:r>
              <a:rPr lang="de-CH" sz="2900" dirty="0"/>
              <a:t>und Wohlwollen gegenüber </a:t>
            </a:r>
            <a:r>
              <a:rPr lang="de-CH" sz="2900" dirty="0" err="1" smtClean="0"/>
              <a:t>Mentee</a:t>
            </a:r>
            <a:endParaRPr lang="de-CH" sz="2900" dirty="0" smtClean="0"/>
          </a:p>
          <a:p>
            <a:pPr marL="457200" lvl="0" indent="-457200">
              <a:lnSpc>
                <a:spcPct val="120000"/>
              </a:lnSpc>
              <a:buFont typeface="Arial"/>
              <a:buChar char="•"/>
            </a:pPr>
            <a:r>
              <a:rPr lang="de-CH" sz="2900" dirty="0" smtClean="0"/>
              <a:t>Berücksichtigung </a:t>
            </a:r>
            <a:r>
              <a:rPr lang="de-CH" sz="2900" dirty="0"/>
              <a:t>von kulturellen und Gender Aspekten</a:t>
            </a:r>
            <a:endParaRPr lang="en-US" sz="2900" dirty="0"/>
          </a:p>
          <a:p>
            <a:pPr marL="457200" lvl="0" indent="-457200">
              <a:lnSpc>
                <a:spcPct val="120000"/>
              </a:lnSpc>
              <a:buFont typeface="Arial"/>
              <a:buChar char="•"/>
            </a:pPr>
            <a:r>
              <a:rPr lang="de-CH" sz="2900" dirty="0"/>
              <a:t>Zeitliche Verfügbarkeit und Verlässlichkeit</a:t>
            </a:r>
            <a:endParaRPr lang="en-US" sz="2900" dirty="0"/>
          </a:p>
          <a:p>
            <a:pPr marL="457200" lvl="0" indent="-457200">
              <a:lnSpc>
                <a:spcPct val="120000"/>
              </a:lnSpc>
              <a:buFont typeface="Arial"/>
              <a:buChar char="•"/>
            </a:pPr>
            <a:r>
              <a:rPr lang="de-CH" sz="2900" dirty="0"/>
              <a:t>Orientierung an den Interessen </a:t>
            </a:r>
            <a:r>
              <a:rPr lang="de-CH" sz="2900" dirty="0" smtClean="0"/>
              <a:t>des </a:t>
            </a:r>
            <a:r>
              <a:rPr lang="de-CH" sz="2900" dirty="0" err="1"/>
              <a:t>Mentees</a:t>
            </a:r>
            <a:r>
              <a:rPr lang="de-CH" sz="2900" dirty="0"/>
              <a:t> und nicht an eigenen Interessen</a:t>
            </a:r>
            <a:endParaRPr lang="en-US" sz="2900" dirty="0"/>
          </a:p>
          <a:p>
            <a:pPr marL="457200" lvl="0" indent="-457200">
              <a:lnSpc>
                <a:spcPct val="120000"/>
              </a:lnSpc>
              <a:buFont typeface="Arial"/>
              <a:buChar char="•"/>
            </a:pPr>
            <a:r>
              <a:rPr lang="de-CH" sz="2900" dirty="0"/>
              <a:t>Fragen stellen und Ratschläge geben, die </a:t>
            </a:r>
            <a:r>
              <a:rPr lang="de-CH" sz="2900" dirty="0" smtClean="0"/>
              <a:t>dem </a:t>
            </a:r>
            <a:r>
              <a:rPr lang="de-CH" sz="2900" dirty="0" err="1" smtClean="0"/>
              <a:t>Mentee</a:t>
            </a:r>
            <a:r>
              <a:rPr lang="de-CH" sz="2900" dirty="0" smtClean="0"/>
              <a:t> </a:t>
            </a:r>
            <a:r>
              <a:rPr lang="de-CH" sz="2900" dirty="0"/>
              <a:t>die Freiheit lassen, den eigenen Weg zu </a:t>
            </a:r>
            <a:r>
              <a:rPr lang="de-CH" sz="2900" dirty="0" smtClean="0"/>
              <a:t>finden und </a:t>
            </a:r>
            <a:r>
              <a:rPr lang="de-CH" sz="2900" dirty="0"/>
              <a:t>zu gehen</a:t>
            </a:r>
            <a:endParaRPr lang="en-US" sz="2900" dirty="0"/>
          </a:p>
          <a:p>
            <a:pPr marL="457200" lvl="0" indent="-457200">
              <a:lnSpc>
                <a:spcPct val="120000"/>
              </a:lnSpc>
              <a:buFont typeface="Arial"/>
              <a:buChar char="•"/>
            </a:pPr>
            <a:r>
              <a:rPr lang="de-CH" sz="2900" dirty="0"/>
              <a:t>Balance zwischen Unterstützung und Herausforderung </a:t>
            </a:r>
            <a:r>
              <a:rPr lang="de-CH" sz="2900" dirty="0" smtClean="0"/>
              <a:t>des </a:t>
            </a:r>
            <a:r>
              <a:rPr lang="de-CH" sz="2900" dirty="0" err="1"/>
              <a:t>Mentees</a:t>
            </a:r>
            <a:r>
              <a:rPr lang="de-CH" sz="2900" dirty="0"/>
              <a:t> bezüglich </a:t>
            </a:r>
            <a:r>
              <a:rPr lang="de-CH" sz="2900" dirty="0" smtClean="0"/>
              <a:t>Karriere</a:t>
            </a:r>
            <a:r>
              <a:rPr lang="de-CH" sz="2900" dirty="0"/>
              <a:t>; Entwicklung einer Vision für </a:t>
            </a:r>
            <a:r>
              <a:rPr lang="de-CH" sz="2900" dirty="0" smtClean="0"/>
              <a:t>die </a:t>
            </a:r>
            <a:r>
              <a:rPr lang="de-CH" sz="2900" dirty="0"/>
              <a:t>Karriere </a:t>
            </a:r>
            <a:endParaRPr lang="en-US" sz="2900" dirty="0"/>
          </a:p>
          <a:p>
            <a:pPr marL="457200" lvl="0" indent="-457200">
              <a:lnSpc>
                <a:spcPct val="120000"/>
              </a:lnSpc>
              <a:buFont typeface="Arial"/>
              <a:buChar char="•"/>
            </a:pPr>
            <a:r>
              <a:rPr lang="de-CH" sz="2900" dirty="0"/>
              <a:t>Überblick über den Karrierefortschritt </a:t>
            </a:r>
            <a:r>
              <a:rPr lang="de-CH" sz="2900" dirty="0" smtClean="0"/>
              <a:t>des </a:t>
            </a:r>
            <a:r>
              <a:rPr lang="de-CH" sz="2900" dirty="0" err="1"/>
              <a:t>Mentees</a:t>
            </a:r>
            <a:r>
              <a:rPr lang="de-CH" sz="2900" dirty="0"/>
              <a:t> behalten</a:t>
            </a:r>
            <a:endParaRPr lang="en-US" sz="2900" dirty="0"/>
          </a:p>
          <a:p>
            <a:pPr marL="457200" lvl="0" indent="-457200">
              <a:lnSpc>
                <a:spcPct val="120000"/>
              </a:lnSpc>
              <a:buFont typeface="Arial"/>
              <a:buChar char="•"/>
            </a:pPr>
            <a:r>
              <a:rPr lang="de-CH" sz="2900" dirty="0"/>
              <a:t>Vertrauen in </a:t>
            </a:r>
            <a:r>
              <a:rPr lang="de-CH" sz="2900" dirty="0" err="1" smtClean="0"/>
              <a:t>Mentee</a:t>
            </a:r>
            <a:r>
              <a:rPr lang="de-CH" sz="2600" dirty="0"/>
              <a:t> 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22154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1268413"/>
            <a:ext cx="7992367" cy="503237"/>
          </a:xfrm>
        </p:spPr>
        <p:txBody>
          <a:bodyPr/>
          <a:lstStyle/>
          <a:p>
            <a:r>
              <a:rPr lang="de-DE" dirty="0" smtClean="0"/>
              <a:t>Merkmale erfolgreiches </a:t>
            </a:r>
            <a:r>
              <a:rPr lang="de-DE" dirty="0" err="1" smtClean="0"/>
              <a:t>Mentoring</a:t>
            </a:r>
            <a:r>
              <a:rPr lang="de-DE" dirty="0" smtClean="0"/>
              <a:t>: </a:t>
            </a:r>
            <a:r>
              <a:rPr lang="de-DE" dirty="0" err="1" smtClean="0"/>
              <a:t>Mentees</a:t>
            </a:r>
            <a:endParaRPr lang="de-CH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755576" y="1957982"/>
            <a:ext cx="7992367" cy="3631258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de-CH" sz="2000" dirty="0" err="1" smtClean="0">
                <a:ea typeface="ＭＳ Ｐゴシック" charset="0"/>
                <a:cs typeface="Times New Roman" charset="0"/>
              </a:rPr>
              <a:t>Mentee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 </a:t>
            </a:r>
            <a:r>
              <a:rPr lang="de-CH" sz="2000" dirty="0">
                <a:ea typeface="ＭＳ Ｐゴシック" charset="0"/>
                <a:cs typeface="Times New Roman" charset="0"/>
              </a:rPr>
              <a:t>stellt sich dem 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Mentor/der Mentorin </a:t>
            </a:r>
            <a:r>
              <a:rPr lang="de-CH" sz="2000" dirty="0">
                <a:ea typeface="ＭＳ Ｐゴシック" charset="0"/>
                <a:cs typeface="Times New Roman" charset="0"/>
              </a:rPr>
              <a:t>mit 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Curriculum </a:t>
            </a:r>
            <a:r>
              <a:rPr lang="de-CH" sz="2000" dirty="0" err="1">
                <a:ea typeface="ＭＳ Ｐゴシック" charset="0"/>
                <a:cs typeface="Times New Roman" charset="0"/>
              </a:rPr>
              <a:t>vitae</a:t>
            </a:r>
            <a:r>
              <a:rPr lang="de-CH" sz="2000" dirty="0">
                <a:ea typeface="ＭＳ Ｐゴシック" charset="0"/>
                <a:cs typeface="Times New Roman" charset="0"/>
              </a:rPr>
              <a:t> vor und formuliert 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die </a:t>
            </a:r>
            <a:r>
              <a:rPr lang="de-CH" sz="2000" dirty="0">
                <a:ea typeface="ＭＳ Ｐゴシック" charset="0"/>
                <a:cs typeface="Times New Roman" charset="0"/>
              </a:rPr>
              <a:t>mittel- und längerfristigen beruflichen und persönlichen 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Ziele</a:t>
            </a:r>
          </a:p>
          <a:p>
            <a:pPr marL="342900" lvl="0" indent="-342900">
              <a:buFont typeface="Arial"/>
              <a:buChar char="•"/>
            </a:pPr>
            <a:r>
              <a:rPr lang="de-CH" sz="2000" dirty="0" smtClean="0">
                <a:ea typeface="ＭＳ Ｐゴシック" charset="0"/>
                <a:cs typeface="Times New Roman" charset="0"/>
              </a:rPr>
              <a:t>Respekt </a:t>
            </a:r>
            <a:r>
              <a:rPr lang="de-CH" sz="2000" dirty="0">
                <a:ea typeface="ＭＳ Ｐゴシック" charset="0"/>
                <a:cs typeface="Times New Roman" charset="0"/>
              </a:rPr>
              <a:t>und Anerkennung 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der Junior</a:t>
            </a:r>
            <a:r>
              <a:rPr lang="de-CH" sz="2000" dirty="0">
                <a:ea typeface="ＭＳ Ｐゴシック" charset="0"/>
                <a:cs typeface="Times New Roman" charset="0"/>
              </a:rPr>
              <a:t>-Senior Beziehung ohne 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Unterwürfigkeit</a:t>
            </a:r>
          </a:p>
          <a:p>
            <a:pPr marL="342900" indent="-342900">
              <a:buFont typeface="Arial"/>
              <a:buChar char="•"/>
            </a:pPr>
            <a:r>
              <a:rPr lang="de-CH" sz="2000" dirty="0">
                <a:ea typeface="ＭＳ Ｐゴシック" charset="0"/>
                <a:cs typeface="Times New Roman" charset="0"/>
              </a:rPr>
              <a:t>Verantwortung für Aufrechterhaltung der </a:t>
            </a:r>
            <a:r>
              <a:rPr lang="de-CH" sz="2000" dirty="0" err="1" smtClean="0">
                <a:ea typeface="ＭＳ Ｐゴシック" charset="0"/>
                <a:cs typeface="Times New Roman" charset="0"/>
              </a:rPr>
              <a:t>Mentoring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 Beziehung</a:t>
            </a:r>
          </a:p>
          <a:p>
            <a:pPr marL="342900" lvl="0" indent="-342900">
              <a:buFont typeface="Arial"/>
              <a:buChar char="•"/>
            </a:pPr>
            <a:r>
              <a:rPr lang="de-CH" sz="2000" dirty="0">
                <a:ea typeface="ＭＳ Ｐゴシック" charset="0"/>
                <a:cs typeface="Times New Roman" charset="0"/>
              </a:rPr>
              <a:t>Rechtzeitige Planung von </a:t>
            </a:r>
            <a:r>
              <a:rPr lang="de-CH" sz="2000" dirty="0" err="1" smtClean="0">
                <a:ea typeface="ＭＳ Ｐゴシック" charset="0"/>
                <a:cs typeface="Times New Roman" charset="0"/>
              </a:rPr>
              <a:t>Mentoring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 Treffen </a:t>
            </a:r>
            <a:r>
              <a:rPr lang="de-CH" sz="2000" dirty="0">
                <a:ea typeface="ＭＳ Ｐゴシック" charset="0"/>
                <a:cs typeface="Times New Roman" charset="0"/>
              </a:rPr>
              <a:t>unter Berücksichtigung der zeitlichen Ressourcen des 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Mentors/der Mentorin</a:t>
            </a:r>
          </a:p>
          <a:p>
            <a:pPr marL="342900" indent="-342900">
              <a:buFont typeface="Arial"/>
              <a:buChar char="•"/>
            </a:pPr>
            <a:r>
              <a:rPr lang="de-CH" sz="2000" dirty="0">
                <a:ea typeface="ＭＳ Ｐゴシック" charset="0"/>
                <a:cs typeface="Times New Roman" charset="0"/>
              </a:rPr>
              <a:t>Aufstellung einer Agenda für das vereinbarte </a:t>
            </a:r>
            <a:r>
              <a:rPr lang="de-CH" sz="2000" dirty="0" err="1" smtClean="0">
                <a:ea typeface="ＭＳ Ｐゴシック" charset="0"/>
                <a:cs typeface="Times New Roman" charset="0"/>
              </a:rPr>
              <a:t>Mentoring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 Treffen</a:t>
            </a:r>
          </a:p>
          <a:p>
            <a:pPr marL="342900" lvl="0" indent="-342900">
              <a:buFont typeface="Arial"/>
              <a:buChar char="•"/>
            </a:pPr>
            <a:r>
              <a:rPr lang="de-CH" sz="2000" dirty="0">
                <a:ea typeface="ＭＳ Ｐゴシック" charset="0"/>
                <a:cs typeface="Times New Roman" charset="0"/>
              </a:rPr>
              <a:t>Vertrauen in den Mentor und Vertraulichkeit der </a:t>
            </a:r>
            <a:r>
              <a:rPr lang="de-CH" sz="2000" dirty="0" err="1" smtClean="0">
                <a:ea typeface="ＭＳ Ｐゴシック" charset="0"/>
                <a:cs typeface="Times New Roman" charset="0"/>
              </a:rPr>
              <a:t>Mentoring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 Inhalte</a:t>
            </a:r>
          </a:p>
          <a:p>
            <a:pPr marL="342900" lvl="0" indent="-342900">
              <a:buFont typeface="Arial"/>
              <a:buChar char="•"/>
            </a:pPr>
            <a:r>
              <a:rPr lang="de-CH" sz="2000" dirty="0" smtClean="0">
                <a:ea typeface="ＭＳ Ｐゴシック" charset="0"/>
                <a:cs typeface="Times New Roman" charset="0"/>
              </a:rPr>
              <a:t>Eigenverantwortung </a:t>
            </a:r>
            <a:r>
              <a:rPr lang="de-CH" sz="2000" dirty="0">
                <a:ea typeface="ＭＳ Ｐゴシック" charset="0"/>
                <a:cs typeface="Times New Roman" charset="0"/>
              </a:rPr>
              <a:t>bezüglich eigener </a:t>
            </a:r>
            <a:r>
              <a:rPr lang="de-CH" sz="2000" dirty="0" smtClean="0">
                <a:ea typeface="ＭＳ Ｐゴシック" charset="0"/>
                <a:cs typeface="Times New Roman" charset="0"/>
              </a:rPr>
              <a:t>Karriere</a:t>
            </a:r>
            <a:r>
              <a:rPr lang="de-CH" sz="2000" dirty="0"/>
              <a:t> 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3423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Ablauf</a:t>
            </a:r>
            <a:endParaRPr lang="de-CH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07596" y="1914149"/>
            <a:ext cx="5724644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   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Anmeldung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über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Programmleitung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Mentoring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028372" y="2708920"/>
            <a:ext cx="3685624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   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CV,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Motivationshintergrund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008663" y="3573016"/>
            <a:ext cx="4211409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   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Matching Mentee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mit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Mentor/-in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010548" y="4437112"/>
            <a:ext cx="5865708" cy="10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   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Treffen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mit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Mentor/-in (</a:t>
            </a:r>
            <a:r>
              <a:rPr lang="en-US" sz="2000" dirty="0" err="1">
                <a:solidFill>
                  <a:srgbClr val="000000"/>
                </a:solidFill>
                <a:latin typeface="Arial"/>
              </a:rPr>
              <a:t>k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</a:rPr>
              <a:t>eine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‘SMS </a:t>
            </a:r>
            <a:r>
              <a:rPr lang="en-US" sz="2000" dirty="0" err="1">
                <a:solidFill>
                  <a:srgbClr val="000000"/>
                </a:solidFill>
                <a:latin typeface="Arial"/>
              </a:rPr>
              <a:t>Sitzungen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’)</a:t>
            </a:r>
            <a:endParaRPr lang="en-US" sz="2000" dirty="0">
              <a:solidFill>
                <a:srgbClr val="000000"/>
              </a:solidFill>
              <a:latin typeface="Arial"/>
            </a:endParaRPr>
          </a:p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016551" y="5333727"/>
            <a:ext cx="4275529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   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Schriftliche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Vereinbarung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(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Ziele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)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742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Diskussionspunkte: Forschung</a:t>
            </a:r>
            <a:endParaRPr lang="de-CH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23528" y="2900650"/>
            <a:ext cx="7620000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de-CH" altLang="ja-JP" sz="2000" dirty="0" smtClean="0">
                <a:solidFill>
                  <a:srgbClr val="000000"/>
                </a:solidFill>
                <a:latin typeface="Arial"/>
                <a:cs typeface="+mn-cs"/>
              </a:rPr>
              <a:t>Forschung (Klinische, Grundlagen, </a:t>
            </a:r>
            <a:r>
              <a:rPr lang="de-CH" altLang="ja-JP" sz="2000" dirty="0" err="1" smtClean="0">
                <a:solidFill>
                  <a:srgbClr val="000000"/>
                </a:solidFill>
                <a:latin typeface="Arial"/>
                <a:cs typeface="+mn-cs"/>
              </a:rPr>
              <a:t>Translationale</a:t>
            </a:r>
            <a:r>
              <a:rPr lang="de-CH" altLang="ja-JP" sz="2000" dirty="0" smtClean="0">
                <a:solidFill>
                  <a:srgbClr val="000000"/>
                </a:solidFill>
                <a:latin typeface="Arial"/>
                <a:cs typeface="+mn-cs"/>
              </a:rPr>
              <a:t>)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404664" y="3729740"/>
            <a:ext cx="7691876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  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MD/PhD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Programm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043608" y="4619747"/>
            <a:ext cx="2146742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   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Publikationen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3919" y="2180570"/>
            <a:ext cx="4774105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de-CH" altLang="ja-JP" sz="2000" dirty="0" smtClean="0">
                <a:solidFill>
                  <a:srgbClr val="000000"/>
                </a:solidFill>
                <a:latin typeface="Arial"/>
                <a:cs typeface="+mn-cs"/>
              </a:rPr>
              <a:t>Forschung: ja/nein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248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Diskussionspunkte: Klinik</a:t>
            </a:r>
            <a:endParaRPr lang="de-CH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27584" y="2108562"/>
            <a:ext cx="4365298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   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Klinischer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Ausblick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: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Fachrichtung</a:t>
            </a:r>
            <a:endParaRPr lang="en-US" sz="2000" dirty="0" smtClean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869533" y="2972658"/>
            <a:ext cx="5070619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   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Vereinbarkeit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von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Klinik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und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Forschung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336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Diskussionspunkte: Familie</a:t>
            </a:r>
            <a:endParaRPr lang="de-CH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2020197" y="1870436"/>
            <a:ext cx="7620000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de-CH" altLang="ja-JP" sz="2000" dirty="0" smtClean="0">
                <a:solidFill>
                  <a:srgbClr val="000000"/>
                </a:solidFill>
                <a:latin typeface="Arial"/>
                <a:cs typeface="+mn-cs"/>
              </a:rPr>
              <a:t>Job Sharing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27621" y="3645024"/>
            <a:ext cx="4084339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 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+mn-cs"/>
              </a:rPr>
              <a:t>Work-Life Balance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27584" y="2739187"/>
            <a:ext cx="2492990" cy="52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20000"/>
              </a:spcBef>
              <a:buFont typeface="Times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/>
                <a:cs typeface="+mn-cs"/>
              </a:rPr>
              <a:t>     </a:t>
            </a:r>
            <a:r>
              <a:rPr lang="en-US" sz="2000" dirty="0" err="1" smtClean="0">
                <a:solidFill>
                  <a:srgbClr val="000000"/>
                </a:solidFill>
                <a:latin typeface="Arial"/>
                <a:cs typeface="+mn-cs"/>
              </a:rPr>
              <a:t>Familienplanung</a:t>
            </a:r>
            <a:endParaRPr lang="en-US" sz="2000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pic>
        <p:nvPicPr>
          <p:cNvPr id="7" name="Picture 6" descr="Bab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802" y="4086722"/>
            <a:ext cx="1792288" cy="18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famil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307" y="1439200"/>
            <a:ext cx="2755900" cy="316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39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4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Ausgangslage</a:t>
            </a:r>
            <a:endParaRPr lang="de-CH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123728" y="6022107"/>
            <a:ext cx="5040559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endParaRPr lang="de-CH" dirty="0">
              <a:solidFill>
                <a:srgbClr val="E62705"/>
              </a:solidFill>
            </a:endParaRPr>
          </a:p>
        </p:txBody>
      </p:sp>
      <p:pic>
        <p:nvPicPr>
          <p:cNvPr id="8" name="Grafik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88840"/>
            <a:ext cx="633670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03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sz="2400" dirty="0">
              <a:solidFill>
                <a:srgbClr val="000000"/>
              </a:solidFill>
            </a:endParaRPr>
          </a:p>
          <a:p>
            <a:endParaRPr lang="de-CH" sz="2400" dirty="0" smtClean="0">
              <a:solidFill>
                <a:srgbClr val="000000"/>
              </a:solidFill>
            </a:endParaRPr>
          </a:p>
          <a:p>
            <a:r>
              <a:rPr lang="de-CH" sz="2400" dirty="0" smtClean="0">
                <a:solidFill>
                  <a:srgbClr val="000000"/>
                </a:solidFill>
                <a:hlinkClick r:id="rId2"/>
              </a:rPr>
              <a:t>beatrice.beck@usz.ch</a:t>
            </a:r>
            <a:endParaRPr lang="de-CH" sz="2400" dirty="0" smtClean="0">
              <a:solidFill>
                <a:srgbClr val="000000"/>
              </a:solidFill>
            </a:endParaRPr>
          </a:p>
          <a:p>
            <a:r>
              <a:rPr lang="de-CH" sz="2400" dirty="0" smtClean="0">
                <a:solidFill>
                  <a:srgbClr val="000000"/>
                </a:solidFill>
              </a:rPr>
              <a:t>www.med.uzh.ch </a:t>
            </a:r>
            <a:r>
              <a:rPr lang="de-CH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de-CH" sz="2400" dirty="0" smtClean="0">
                <a:solidFill>
                  <a:srgbClr val="000000"/>
                </a:solidFill>
              </a:rPr>
              <a:t>Nachwuchsförderung </a:t>
            </a:r>
            <a:r>
              <a:rPr lang="de-CH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r>
              <a:rPr lang="de-CH" sz="2400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de-CH" sz="2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M</a:t>
            </a:r>
            <a:r>
              <a:rPr lang="de-CH" sz="2400" dirty="0" smtClean="0">
                <a:solidFill>
                  <a:srgbClr val="000000"/>
                </a:solidFill>
              </a:rPr>
              <a:t>entoring</a:t>
            </a:r>
            <a:endParaRPr lang="de-CH" sz="2400" dirty="0">
              <a:solidFill>
                <a:srgbClr val="00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00113" y="1340768"/>
            <a:ext cx="7343775" cy="503237"/>
          </a:xfrm>
        </p:spPr>
        <p:txBody>
          <a:bodyPr/>
          <a:lstStyle/>
          <a:p>
            <a:r>
              <a:rPr lang="en-US" dirty="0" err="1" smtClean="0"/>
              <a:t>Kontaktaufnahme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78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/>
            </a:r>
            <a:br>
              <a:rPr lang="de-CH" dirty="0" smtClean="0"/>
            </a:b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Vielen Dank für Ihre Aufmerksamkeit!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 smtClean="0"/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41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8844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5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Ziel</a:t>
            </a:r>
            <a:endParaRPr lang="de-CH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de-CH" sz="2000" dirty="0">
                <a:ea typeface="ＭＳ Ｐゴシック" pitchFamily="34" charset="-128"/>
              </a:rPr>
              <a:t>Zielvorgabe vom Bund per </a:t>
            </a:r>
            <a:r>
              <a:rPr lang="de-CH" sz="2000" b="1" dirty="0">
                <a:ea typeface="ＭＳ Ｐゴシック" pitchFamily="34" charset="-128"/>
              </a:rPr>
              <a:t>Ende 2016</a:t>
            </a:r>
            <a:r>
              <a:rPr lang="de-CH" sz="2000" dirty="0">
                <a:ea typeface="ＭＳ Ｐゴシック" pitchFamily="34" charset="-128"/>
              </a:rPr>
              <a:t>: </a:t>
            </a:r>
          </a:p>
          <a:p>
            <a:pPr>
              <a:lnSpc>
                <a:spcPct val="115000"/>
              </a:lnSpc>
            </a:pPr>
            <a:r>
              <a:rPr lang="de-CH" sz="2000" dirty="0" smtClean="0">
                <a:ea typeface="ＭＳ Ｐゴシック" pitchFamily="34" charset="-128"/>
              </a:rPr>
              <a:t>Ziel Gesamtuniversitär: 	</a:t>
            </a:r>
            <a:r>
              <a:rPr lang="de-CH" sz="2000" dirty="0" smtClean="0">
                <a:solidFill>
                  <a:srgbClr val="FF0000"/>
                </a:solidFill>
                <a:ea typeface="ＭＳ Ｐゴシック" pitchFamily="34" charset="-128"/>
              </a:rPr>
              <a:t>		Status </a:t>
            </a:r>
            <a:r>
              <a:rPr lang="de-CH" sz="2000" dirty="0" err="1" smtClean="0">
                <a:solidFill>
                  <a:srgbClr val="FF0000"/>
                </a:solidFill>
                <a:ea typeface="ＭＳ Ｐゴシック" pitchFamily="34" charset="-128"/>
              </a:rPr>
              <a:t>MeF</a:t>
            </a:r>
            <a:r>
              <a:rPr lang="de-CH" sz="2000" dirty="0" smtClean="0">
                <a:solidFill>
                  <a:srgbClr val="FF0000"/>
                </a:solidFill>
                <a:ea typeface="ＭＳ Ｐゴシック" pitchFamily="34" charset="-128"/>
              </a:rPr>
              <a:t> 2013</a:t>
            </a:r>
          </a:p>
          <a:p>
            <a:pPr>
              <a:lnSpc>
                <a:spcPct val="115000"/>
              </a:lnSpc>
            </a:pPr>
            <a:r>
              <a:rPr lang="de-CH" sz="2000" dirty="0" smtClean="0">
                <a:ea typeface="ＭＳ Ｐゴシック" pitchFamily="34" charset="-128"/>
              </a:rPr>
              <a:t>Frauen </a:t>
            </a:r>
            <a:r>
              <a:rPr lang="de-CH" sz="2000" dirty="0">
                <a:ea typeface="ＭＳ Ｐゴシック" pitchFamily="34" charset="-128"/>
              </a:rPr>
              <a:t>auf </a:t>
            </a:r>
            <a:r>
              <a:rPr lang="de-CH" sz="2000" dirty="0" smtClean="0">
                <a:ea typeface="ＭＳ Ｐゴシック" pitchFamily="34" charset="-128"/>
              </a:rPr>
              <a:t>AO/O-</a:t>
            </a:r>
            <a:r>
              <a:rPr lang="de-CH" sz="2000" dirty="0">
                <a:ea typeface="ＭＳ Ｐゴシック" pitchFamily="34" charset="-128"/>
              </a:rPr>
              <a:t>Professuren </a:t>
            </a:r>
            <a:r>
              <a:rPr lang="de-CH" sz="2000" dirty="0" smtClean="0">
                <a:ea typeface="ＭＳ Ｐゴシック" pitchFamily="34" charset="-128"/>
              </a:rPr>
              <a:t>       </a:t>
            </a:r>
            <a:r>
              <a:rPr lang="de-CH" sz="2000" b="1" dirty="0" smtClean="0">
                <a:ea typeface="ＭＳ Ｐゴシック" pitchFamily="34" charset="-128"/>
              </a:rPr>
              <a:t>25</a:t>
            </a:r>
            <a:r>
              <a:rPr lang="de-CH" sz="2000" b="1" dirty="0">
                <a:ea typeface="ＭＳ Ｐゴシック" pitchFamily="34" charset="-128"/>
              </a:rPr>
              <a:t>%  </a:t>
            </a:r>
            <a:r>
              <a:rPr lang="de-CH" sz="2000" dirty="0">
                <a:solidFill>
                  <a:srgbClr val="FF0000"/>
                </a:solidFill>
                <a:ea typeface="ＭＳ Ｐゴシック" pitchFamily="34" charset="-128"/>
              </a:rPr>
              <a:t>	</a:t>
            </a:r>
            <a:r>
              <a:rPr lang="de-CH" sz="2000" b="1" dirty="0" smtClean="0">
                <a:solidFill>
                  <a:srgbClr val="FF0000"/>
                </a:solidFill>
                <a:ea typeface="ＭＳ Ｐゴシック" pitchFamily="34" charset="-128"/>
              </a:rPr>
              <a:t>10%</a:t>
            </a:r>
            <a:r>
              <a:rPr lang="de-CH" sz="2000" dirty="0">
                <a:solidFill>
                  <a:srgbClr val="FF0000"/>
                </a:solidFill>
                <a:ea typeface="ＭＳ Ｐゴシック" pitchFamily="34" charset="-128"/>
              </a:rPr>
              <a:t/>
            </a:r>
            <a:br>
              <a:rPr lang="de-CH" sz="2000" dirty="0">
                <a:solidFill>
                  <a:srgbClr val="FF0000"/>
                </a:solidFill>
                <a:ea typeface="ＭＳ Ｐゴシック" pitchFamily="34" charset="-128"/>
              </a:rPr>
            </a:br>
            <a:r>
              <a:rPr lang="de-CH" sz="2000" dirty="0" smtClean="0">
                <a:ea typeface="ＭＳ Ｐゴシック" pitchFamily="34" charset="-128"/>
              </a:rPr>
              <a:t>Frauen </a:t>
            </a:r>
            <a:r>
              <a:rPr lang="de-CH" sz="2000" dirty="0">
                <a:ea typeface="ＭＳ Ｐゴシック" pitchFamily="34" charset="-128"/>
              </a:rPr>
              <a:t>auf Assistenzprofessuren </a:t>
            </a:r>
            <a:r>
              <a:rPr lang="de-CH" sz="2000" dirty="0" smtClean="0">
                <a:ea typeface="ＭＳ Ｐゴシック" pitchFamily="34" charset="-128"/>
              </a:rPr>
              <a:t>  </a:t>
            </a:r>
            <a:r>
              <a:rPr lang="de-CH" sz="2000" b="1" dirty="0" smtClean="0">
                <a:ea typeface="ＭＳ Ｐゴシック" pitchFamily="34" charset="-128"/>
              </a:rPr>
              <a:t>40</a:t>
            </a:r>
            <a:r>
              <a:rPr lang="de-CH" sz="2000" b="1" dirty="0">
                <a:ea typeface="ＭＳ Ｐゴシック" pitchFamily="34" charset="-128"/>
              </a:rPr>
              <a:t>%</a:t>
            </a:r>
            <a:r>
              <a:rPr lang="de-CH" sz="2000" dirty="0">
                <a:ea typeface="ＭＳ Ｐゴシック" pitchFamily="34" charset="-128"/>
              </a:rPr>
              <a:t> </a:t>
            </a:r>
            <a:r>
              <a:rPr lang="de-CH" sz="2000" dirty="0">
                <a:solidFill>
                  <a:srgbClr val="FF0000"/>
                </a:solidFill>
                <a:ea typeface="ＭＳ Ｐゴシック" pitchFamily="34" charset="-128"/>
              </a:rPr>
              <a:t>	</a:t>
            </a:r>
            <a:r>
              <a:rPr lang="de-CH" sz="2000" dirty="0" smtClean="0">
                <a:solidFill>
                  <a:srgbClr val="FF0000"/>
                </a:solidFill>
                <a:ea typeface="ＭＳ Ｐゴシック" pitchFamily="34" charset="-128"/>
              </a:rPr>
              <a:t> 	</a:t>
            </a:r>
            <a:r>
              <a:rPr lang="de-CH" sz="2000" b="1" dirty="0" smtClean="0">
                <a:solidFill>
                  <a:srgbClr val="FF0000"/>
                </a:solidFill>
                <a:ea typeface="ＭＳ Ｐゴシック" pitchFamily="34" charset="-128"/>
              </a:rPr>
              <a:t>24 %</a:t>
            </a:r>
            <a:endParaRPr lang="de-CH" sz="2000" b="1" dirty="0">
              <a:solidFill>
                <a:srgbClr val="FF0000"/>
              </a:solidFill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r>
              <a:rPr lang="de-CH" sz="2000" dirty="0">
                <a:ea typeface="ＭＳ Ｐゴシック" pitchFamily="34" charset="-128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0933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Weshalb Chancengleichheit?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/>
              <a:buChar char="à"/>
            </a:pPr>
            <a:r>
              <a:rPr lang="de-CH" sz="2400" dirty="0" smtClean="0">
                <a:sym typeface="Wingdings" panose="05000000000000000000" pitchFamily="2" charset="2"/>
              </a:rPr>
              <a:t> Gerechtigkeit!?</a:t>
            </a:r>
          </a:p>
          <a:p>
            <a:pPr marL="285750" indent="-285750">
              <a:buFont typeface="Wingdings"/>
              <a:buChar char="à"/>
            </a:pPr>
            <a:endParaRPr lang="de-CH" sz="2400" dirty="0">
              <a:sym typeface="Wingdings" panose="05000000000000000000" pitchFamily="2" charset="2"/>
            </a:endParaRPr>
          </a:p>
          <a:p>
            <a:endParaRPr lang="de-CH" sz="2400" dirty="0">
              <a:sym typeface="Wingdings" panose="05000000000000000000" pitchFamily="2" charset="2"/>
            </a:endParaRPr>
          </a:p>
          <a:p>
            <a:endParaRPr lang="de-CH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/>
              <a:buChar char="à"/>
            </a:pPr>
            <a:endParaRPr lang="de-CH" sz="2400" dirty="0" smtClean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298DDF54-96CA-4706-AFE9-54D71408EAE8}" type="slidenum">
              <a:rPr lang="de-CH" smtClean="0"/>
              <a:pPr/>
              <a:t>6</a:t>
            </a:fld>
            <a:endParaRPr lang="de-CH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053" y="3212976"/>
            <a:ext cx="3376836" cy="224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626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7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de-CH" dirty="0">
                <a:ea typeface="ＭＳ Ｐゴシック" pitchFamily="34" charset="-128"/>
              </a:rPr>
              <a:t>Weshalb Chancengleichheit?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115000"/>
              </a:lnSpc>
              <a:buFont typeface="Wingdings"/>
              <a:buChar char="à"/>
            </a:pPr>
            <a:r>
              <a:rPr lang="de-CH" sz="2000" dirty="0" smtClean="0">
                <a:ea typeface="ＭＳ Ｐゴシック" pitchFamily="34" charset="-128"/>
                <a:sym typeface="Wingdings" panose="05000000000000000000" pitchFamily="2" charset="2"/>
              </a:rPr>
              <a:t>Gemischte Teams sind produktiver</a:t>
            </a:r>
            <a:endParaRPr lang="de-CH" sz="2000" dirty="0">
              <a:ea typeface="ＭＳ Ｐゴシック" pitchFamily="34" charset="-128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</a:pPr>
            <a:endParaRPr lang="de-CH" sz="2000" dirty="0"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r>
              <a:rPr lang="de-CH" sz="1600" dirty="0" smtClean="0">
                <a:ea typeface="ＭＳ Ｐゴシック" pitchFamily="34" charset="-128"/>
              </a:rPr>
              <a:t>McKinsey-Studie 2012*: </a:t>
            </a:r>
          </a:p>
          <a:p>
            <a:pPr>
              <a:lnSpc>
                <a:spcPct val="115000"/>
              </a:lnSpc>
            </a:pPr>
            <a:r>
              <a:rPr lang="de-CH" sz="1600" dirty="0" smtClean="0">
                <a:ea typeface="ＭＳ Ｐゴシック" pitchFamily="34" charset="-128"/>
                <a:sym typeface="Wingdings" panose="05000000000000000000" pitchFamily="2" charset="2"/>
              </a:rPr>
              <a:t>   Analyse von 180 Unternehmen weltweit</a:t>
            </a:r>
            <a:endParaRPr lang="de-CH" sz="1600" dirty="0" smtClean="0">
              <a:ea typeface="ＭＳ Ｐゴシック" pitchFamily="34" charset="-128"/>
            </a:endParaRPr>
          </a:p>
          <a:p>
            <a:pPr marL="342900" indent="-342900">
              <a:lnSpc>
                <a:spcPct val="115000"/>
              </a:lnSpc>
              <a:buFont typeface="Wingdings"/>
              <a:buChar char="à"/>
            </a:pPr>
            <a:r>
              <a:rPr lang="de-CH" sz="1600" dirty="0" smtClean="0"/>
              <a:t>Unternehmen</a:t>
            </a:r>
            <a:r>
              <a:rPr lang="de-CH" sz="1600" dirty="0"/>
              <a:t>, deren Vorstand hinsichtlich Geschlecht und ethnischer Herkunft gemischt aufgestellt ist, behaupten sich </a:t>
            </a:r>
            <a:r>
              <a:rPr lang="de-CH" sz="1600" dirty="0" smtClean="0"/>
              <a:t>im Markt besser</a:t>
            </a:r>
          </a:p>
          <a:p>
            <a:pPr marL="342900" indent="-342900">
              <a:lnSpc>
                <a:spcPct val="115000"/>
              </a:lnSpc>
              <a:buFont typeface="Wingdings"/>
              <a:buChar char="à"/>
            </a:pPr>
            <a:r>
              <a:rPr lang="de-CH" sz="1600" dirty="0" smtClean="0"/>
              <a:t>Firmen </a:t>
            </a:r>
            <a:r>
              <a:rPr lang="de-CH" sz="1600" dirty="0"/>
              <a:t>mit der </a:t>
            </a:r>
            <a:r>
              <a:rPr lang="de-CH" sz="1600" dirty="0" smtClean="0"/>
              <a:t>grössten </a:t>
            </a:r>
            <a:r>
              <a:rPr lang="de-CH" sz="1600" dirty="0"/>
              <a:t>Vielfalt im Vorstand erzielten zwischen 2008 und </a:t>
            </a:r>
            <a:r>
              <a:rPr lang="de-CH" sz="1600" dirty="0" smtClean="0"/>
              <a:t>2010 </a:t>
            </a:r>
            <a:r>
              <a:rPr lang="de-CH" sz="1600" dirty="0"/>
              <a:t>eine 53 Prozent höhere Kapitalrenditen und 14 Prozent höhere Betriebsergebnisse</a:t>
            </a:r>
            <a:endParaRPr lang="de-CH" sz="1600" dirty="0" smtClean="0"/>
          </a:p>
          <a:p>
            <a:pPr>
              <a:lnSpc>
                <a:spcPct val="115000"/>
              </a:lnSpc>
            </a:pPr>
            <a:endParaRPr lang="de-CH" sz="2000" dirty="0" smtClean="0"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endParaRPr lang="de-CH" sz="2000" dirty="0" smtClean="0"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r>
              <a:rPr lang="de-CH" sz="1200" dirty="0">
                <a:ea typeface="ＭＳ Ｐゴシック" pitchFamily="34" charset="-128"/>
              </a:rPr>
              <a:t>*http://www.mckinsey.com/insights/organization/is_there_a_payoff_from_top-team_diversity</a:t>
            </a:r>
            <a:endParaRPr lang="de-CH" sz="1200" dirty="0" smtClean="0">
              <a:ea typeface="ＭＳ Ｐゴシック" pitchFamily="34" charset="-128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276872"/>
            <a:ext cx="3139827" cy="112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8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Weshalb Chancengleichheit? </a:t>
            </a:r>
            <a:endParaRPr lang="de-CH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9226" y="2204864"/>
            <a:ext cx="7343775" cy="4031803"/>
          </a:xfrm>
        </p:spPr>
        <p:txBody>
          <a:bodyPr/>
          <a:lstStyle/>
          <a:p>
            <a:pPr marL="342900" indent="-342900">
              <a:lnSpc>
                <a:spcPct val="115000"/>
              </a:lnSpc>
              <a:buFont typeface="Wingdings"/>
              <a:buChar char="à"/>
            </a:pPr>
            <a:r>
              <a:rPr lang="de-CH" sz="2400" dirty="0" smtClean="0">
                <a:ea typeface="ＭＳ Ｐゴシック" pitchFamily="34" charset="-128"/>
                <a:sym typeface="Wingdings" panose="05000000000000000000" pitchFamily="2" charset="2"/>
              </a:rPr>
              <a:t>Wir wollen die besten! </a:t>
            </a:r>
          </a:p>
          <a:p>
            <a:pPr marL="688975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1600" dirty="0" smtClean="0">
                <a:ea typeface="ＭＳ Ｐゴシック" pitchFamily="34" charset="-128"/>
                <a:sym typeface="Wingdings" panose="05000000000000000000" pitchFamily="2" charset="2"/>
              </a:rPr>
              <a:t>Freude an der Forschung</a:t>
            </a:r>
          </a:p>
          <a:p>
            <a:pPr marL="688975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1600" dirty="0" smtClean="0">
                <a:ea typeface="ＭＳ Ｐゴシック" pitchFamily="34" charset="-128"/>
                <a:sym typeface="Wingdings" panose="05000000000000000000" pitchFamily="2" charset="2"/>
              </a:rPr>
              <a:t>Projektplanung</a:t>
            </a:r>
          </a:p>
          <a:p>
            <a:pPr marL="688975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1600" dirty="0" smtClean="0">
                <a:ea typeface="ＭＳ Ｐゴシック" pitchFamily="34" charset="-128"/>
                <a:sym typeface="Wingdings" panose="05000000000000000000" pitchFamily="2" charset="2"/>
              </a:rPr>
              <a:t>Sorgfältiges Arbeiten</a:t>
            </a:r>
          </a:p>
          <a:p>
            <a:pPr lvl="1" indent="0">
              <a:lnSpc>
                <a:spcPct val="115000"/>
              </a:lnSpc>
              <a:buNone/>
            </a:pPr>
            <a:endParaRPr lang="de-CH" sz="2400" dirty="0">
              <a:ea typeface="ＭＳ Ｐゴシック" pitchFamily="34" charset="-128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388" y="306896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00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483F78DA-E596-4480-BC1D-5D31504B2715}" type="slidenum">
              <a:rPr lang="de-CH"/>
              <a:pPr/>
              <a:t>9</a:t>
            </a:fld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Massnahmen</a:t>
            </a:r>
            <a:endParaRPr lang="de-CH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115000"/>
              </a:lnSpc>
              <a:buFont typeface="Wingdings"/>
              <a:buChar char="à"/>
            </a:pPr>
            <a:r>
              <a:rPr lang="de-CH" sz="2000" b="1" dirty="0" smtClean="0">
                <a:sym typeface="Wingdings" panose="05000000000000000000" pitchFamily="2" charset="2"/>
              </a:rPr>
              <a:t>Früh informieren / sensibilisieren</a:t>
            </a:r>
          </a:p>
          <a:p>
            <a:pPr marL="342900" indent="-342900">
              <a:lnSpc>
                <a:spcPct val="115000"/>
              </a:lnSpc>
              <a:buFont typeface="Wingdings"/>
              <a:buChar char="à"/>
            </a:pPr>
            <a:r>
              <a:rPr lang="de-CH" sz="2000" b="1" dirty="0" smtClean="0">
                <a:sym typeface="Wingdings" panose="05000000000000000000" pitchFamily="2" charset="2"/>
              </a:rPr>
              <a:t>Laufbahnförderungsprogramm «</a:t>
            </a:r>
            <a:r>
              <a:rPr lang="de-CH" sz="2000" b="1" dirty="0" err="1" smtClean="0">
                <a:sym typeface="Wingdings" panose="05000000000000000000" pitchFamily="2" charset="2"/>
              </a:rPr>
              <a:t>Filling</a:t>
            </a:r>
            <a:r>
              <a:rPr lang="de-CH" sz="2000" b="1" dirty="0" smtClean="0">
                <a:sym typeface="Wingdings" panose="05000000000000000000" pitchFamily="2" charset="2"/>
              </a:rPr>
              <a:t> </a:t>
            </a:r>
            <a:r>
              <a:rPr lang="de-CH" sz="2000" b="1" dirty="0" err="1" smtClean="0">
                <a:sym typeface="Wingdings" panose="05000000000000000000" pitchFamily="2" charset="2"/>
              </a:rPr>
              <a:t>the</a:t>
            </a:r>
            <a:r>
              <a:rPr lang="de-CH" sz="2000" b="1" dirty="0" smtClean="0">
                <a:sym typeface="Wingdings" panose="05000000000000000000" pitchFamily="2" charset="2"/>
              </a:rPr>
              <a:t> Gap»</a:t>
            </a:r>
          </a:p>
          <a:p>
            <a:pPr marL="342900" indent="-342900">
              <a:lnSpc>
                <a:spcPct val="115000"/>
              </a:lnSpc>
              <a:buFont typeface="Wingdings"/>
              <a:buChar char="à"/>
            </a:pPr>
            <a:r>
              <a:rPr lang="de-CH" sz="2000" b="1" dirty="0" smtClean="0">
                <a:ea typeface="ＭＳ Ｐゴシック" pitchFamily="34" charset="-128"/>
                <a:sym typeface="Wingdings" panose="05000000000000000000" pitchFamily="2" charset="2"/>
              </a:rPr>
              <a:t>Mentoring UZH/USZ</a:t>
            </a:r>
          </a:p>
          <a:p>
            <a:pPr marL="342900" indent="-342900">
              <a:lnSpc>
                <a:spcPct val="115000"/>
              </a:lnSpc>
              <a:buFont typeface="Wingdings"/>
              <a:buChar char="à"/>
            </a:pPr>
            <a:r>
              <a:rPr lang="de-CH" sz="2000" b="1" dirty="0" smtClean="0">
                <a:ea typeface="ＭＳ Ｐゴシック" pitchFamily="34" charset="-128"/>
                <a:sym typeface="Wingdings" panose="05000000000000000000" pitchFamily="2" charset="2"/>
              </a:rPr>
              <a:t>Workshops</a:t>
            </a:r>
          </a:p>
          <a:p>
            <a:pPr marL="688975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1400" b="1" dirty="0" smtClean="0">
                <a:ea typeface="ＭＳ Ｐゴシック" pitchFamily="34" charset="-128"/>
                <a:sym typeface="Wingdings" panose="05000000000000000000" pitchFamily="2" charset="2"/>
              </a:rPr>
              <a:t>Forschungsanträge</a:t>
            </a:r>
          </a:p>
          <a:p>
            <a:pPr marL="688975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1400" b="1" dirty="0" smtClean="0">
                <a:ea typeface="ＭＳ Ｐゴシック" pitchFamily="34" charset="-128"/>
                <a:sym typeface="Wingdings" panose="05000000000000000000" pitchFamily="2" charset="2"/>
              </a:rPr>
              <a:t>Work-Life-Balance</a:t>
            </a:r>
          </a:p>
          <a:p>
            <a:pPr marL="688975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1400" b="1" dirty="0" smtClean="0">
                <a:ea typeface="ＭＳ Ｐゴシック" pitchFamily="34" charset="-128"/>
                <a:sym typeface="Wingdings" panose="05000000000000000000" pitchFamily="2" charset="2"/>
              </a:rPr>
              <a:t>Verhandlungsstrategien</a:t>
            </a:r>
          </a:p>
          <a:p>
            <a:pPr marL="688975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e-CH" sz="1400" b="1" dirty="0" smtClean="0">
                <a:ea typeface="ＭＳ Ｐゴシック" pitchFamily="34" charset="-128"/>
                <a:sym typeface="Wingdings" panose="05000000000000000000" pitchFamily="2" charset="2"/>
              </a:rPr>
              <a:t>Berufungstrainings</a:t>
            </a:r>
          </a:p>
          <a:p>
            <a:pPr>
              <a:lnSpc>
                <a:spcPct val="115000"/>
              </a:lnSpc>
            </a:pPr>
            <a:endParaRPr lang="de-CH" sz="2000" b="1" dirty="0">
              <a:ea typeface="ＭＳ Ｐゴシック" pitchFamily="34" charset="-128"/>
            </a:endParaRPr>
          </a:p>
          <a:p>
            <a:pPr>
              <a:lnSpc>
                <a:spcPct val="115000"/>
              </a:lnSpc>
            </a:pPr>
            <a:endParaRPr lang="de-CH" sz="20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164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zh_praesentation_d_dekmed">
  <a:themeElements>
    <a:clrScheme name="Uni ZH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A3ADB7"/>
      </a:accent2>
      <a:accent3>
        <a:srgbClr val="DC6027"/>
      </a:accent3>
      <a:accent4>
        <a:srgbClr val="000000"/>
      </a:accent4>
      <a:accent5>
        <a:srgbClr val="AAACCF"/>
      </a:accent5>
      <a:accent6>
        <a:srgbClr val="939CA6"/>
      </a:accent6>
      <a:hlink>
        <a:srgbClr val="DC6027"/>
      </a:hlink>
      <a:folHlink>
        <a:srgbClr val="0000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Uni ZH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DC6027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uzh_praesentation_d_dekmed</Template>
  <TotalTime>0</TotalTime>
  <Words>1067</Words>
  <Application>Microsoft Office PowerPoint</Application>
  <PresentationFormat>Bildschirmpräsentation (4:3)</PresentationFormat>
  <Paragraphs>295</Paragraphs>
  <Slides>41</Slides>
  <Notes>20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41</vt:i4>
      </vt:variant>
    </vt:vector>
  </HeadingPairs>
  <TitlesOfParts>
    <vt:vector size="42" baseType="lpstr">
      <vt:lpstr>uzh_praesentation_d_dekmed</vt:lpstr>
      <vt:lpstr>Filling the Gap &amp; Mentoring USZ/UZH  Fördertools der Medizinischen Fakultät der Universität Zürich   Beatrice Beck Schimmer Natalie Lerch-Pieper  </vt:lpstr>
      <vt:lpstr>Laufbahnförderung  Medizinischen Fakultät Universität Zürich  </vt:lpstr>
      <vt:lpstr>Ausgangslage</vt:lpstr>
      <vt:lpstr>Ausgangslage</vt:lpstr>
      <vt:lpstr>Ziel</vt:lpstr>
      <vt:lpstr>Weshalb Chancengleichheit?</vt:lpstr>
      <vt:lpstr>Weshalb Chancengleichheit? </vt:lpstr>
      <vt:lpstr>Weshalb Chancengleichheit? </vt:lpstr>
      <vt:lpstr>Massnahmen</vt:lpstr>
      <vt:lpstr>‚Filling the Gap‘ – Laufbahnförderung: das 3 Säulen-Modell   Aktionsplan zur Förderung der Chancengleichheit UZH 2013 -2016 </vt:lpstr>
      <vt:lpstr>Laufbahnförderung Medizinische Fakultät</vt:lpstr>
      <vt:lpstr>Laufbahnförderung Medizinische Fakultät</vt:lpstr>
      <vt:lpstr>Laufbahnförderung Medizinische Fakultät</vt:lpstr>
      <vt:lpstr>Laufbahnförderung Medizinische Fakultät</vt:lpstr>
      <vt:lpstr>Laufbahnförderung Medizinische Fakultät</vt:lpstr>
      <vt:lpstr>Laufbahnförderung Medizinische Fakultät</vt:lpstr>
      <vt:lpstr>Laufbahnförderung Medizinische Fakultät</vt:lpstr>
      <vt:lpstr>Laufbahnförderung Medizinische Fakultät</vt:lpstr>
      <vt:lpstr>Laufbahnförderung Medizinische Fakultät</vt:lpstr>
      <vt:lpstr>Laufbahnförderung Medizinische Fakultät</vt:lpstr>
      <vt:lpstr>«Filling the Gap»: Resultate erste Ausschreibung</vt:lpstr>
      <vt:lpstr>Laufbahnförderung: Rahmenprogramm</vt:lpstr>
      <vt:lpstr>Laufbahnförderung: Evaluation</vt:lpstr>
      <vt:lpstr>Laufbahnförderung: neue Ausschreibung</vt:lpstr>
      <vt:lpstr>Ausblick</vt:lpstr>
      <vt:lpstr>Fragen?</vt:lpstr>
      <vt:lpstr>Mentoring  UniversitätsSpital Medizinischen Fakultät Universität Zürich  </vt:lpstr>
      <vt:lpstr>Mentoring im Allgemeinen</vt:lpstr>
      <vt:lpstr>Mentoring im Allgemeinen</vt:lpstr>
      <vt:lpstr>Verschiedene Mentoring Programme der Medizinischen Fakultät UZH</vt:lpstr>
      <vt:lpstr>Mentoring Medizinische Fakultät UZH</vt:lpstr>
      <vt:lpstr>Mentoring im Allgemeinen</vt:lpstr>
      <vt:lpstr>Mentoring Modelle</vt:lpstr>
      <vt:lpstr>Merkmale erfolgreiches Mentoring: Mentorin/Mentor</vt:lpstr>
      <vt:lpstr>Merkmale erfolgreiches Mentoring: Mentees</vt:lpstr>
      <vt:lpstr>Ablauf</vt:lpstr>
      <vt:lpstr>Diskussionspunkte: Forschung</vt:lpstr>
      <vt:lpstr>Diskussionspunkte: Klinik</vt:lpstr>
      <vt:lpstr>Diskussionspunkte: Familie</vt:lpstr>
      <vt:lpstr>Kontaktaufnahme</vt:lpstr>
      <vt:lpstr>     Vielen Dank für Ihre Aufmerksamkeit!</vt:lpstr>
    </vt:vector>
  </TitlesOfParts>
  <Company>University of Zurich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‚Filling the gap‘ – Laufbahnförderung: das 3 Säulen-Modell</dc:title>
  <dc:creator>Raffael Wehrli (rwehrl)</dc:creator>
  <dc:description>Vorlage uzh_praesentation_d MSO2007 v1 7.5.2010</dc:description>
  <cp:lastModifiedBy>Raffael Wehrli (rwehrl)</cp:lastModifiedBy>
  <cp:revision>95</cp:revision>
  <dcterms:created xsi:type="dcterms:W3CDTF">2013-09-09T09:05:31Z</dcterms:created>
  <dcterms:modified xsi:type="dcterms:W3CDTF">2015-02-26T09:26:27Z</dcterms:modified>
</cp:coreProperties>
</file>